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2" r:id="rId2"/>
    <p:sldMasterId id="2147483724" r:id="rId3"/>
    <p:sldMasterId id="2147483736" r:id="rId4"/>
  </p:sldMasterIdLst>
  <p:notesMasterIdLst>
    <p:notesMasterId r:id="rId42"/>
  </p:notesMasterIdLst>
  <p:handoutMasterIdLst>
    <p:handoutMasterId r:id="rId43"/>
  </p:handoutMasterIdLst>
  <p:sldIdLst>
    <p:sldId id="320" r:id="rId5"/>
    <p:sldId id="387" r:id="rId6"/>
    <p:sldId id="388" r:id="rId7"/>
    <p:sldId id="322" r:id="rId8"/>
    <p:sldId id="323" r:id="rId9"/>
    <p:sldId id="390" r:id="rId10"/>
    <p:sldId id="389" r:id="rId11"/>
    <p:sldId id="391" r:id="rId12"/>
    <p:sldId id="392" r:id="rId13"/>
    <p:sldId id="393" r:id="rId14"/>
    <p:sldId id="394" r:id="rId15"/>
    <p:sldId id="416" r:id="rId16"/>
    <p:sldId id="395" r:id="rId17"/>
    <p:sldId id="398" r:id="rId18"/>
    <p:sldId id="401" r:id="rId19"/>
    <p:sldId id="262" r:id="rId20"/>
    <p:sldId id="402" r:id="rId21"/>
    <p:sldId id="403" r:id="rId22"/>
    <p:sldId id="404" r:id="rId23"/>
    <p:sldId id="405" r:id="rId24"/>
    <p:sldId id="406" r:id="rId25"/>
    <p:sldId id="399" r:id="rId26"/>
    <p:sldId id="407" r:id="rId27"/>
    <p:sldId id="408" r:id="rId28"/>
    <p:sldId id="409" r:id="rId29"/>
    <p:sldId id="410" r:id="rId30"/>
    <p:sldId id="411" r:id="rId31"/>
    <p:sldId id="412" r:id="rId32"/>
    <p:sldId id="292" r:id="rId33"/>
    <p:sldId id="413" r:id="rId34"/>
    <p:sldId id="414" r:id="rId35"/>
    <p:sldId id="417" r:id="rId36"/>
    <p:sldId id="418" r:id="rId37"/>
    <p:sldId id="293" r:id="rId38"/>
    <p:sldId id="294" r:id="rId39"/>
    <p:sldId id="303" r:id="rId40"/>
    <p:sldId id="415" r:id="rId41"/>
  </p:sldIdLst>
  <p:sldSz cx="9144000" cy="6858000" type="screen4x3"/>
  <p:notesSz cx="6858000" cy="9144000"/>
  <p:embeddedFontLst>
    <p:embeddedFont>
      <p:font typeface="Verdana" panose="020B0604030504040204" pitchFamily="34" charset="0"/>
      <p:regular r:id="rId44"/>
      <p:bold r:id="rId45"/>
      <p:italic r:id="rId46"/>
      <p:boldItalic r:id="rId47"/>
    </p:embeddedFont>
    <p:embeddedFont>
      <p:font typeface="ＭＳ 明朝" panose="02020609040205080304" pitchFamily="49" charset="-128"/>
      <p:regular r:id="rId48"/>
    </p:embeddedFont>
    <p:embeddedFont>
      <p:font typeface="Arial Narrow" panose="020B0606020202030204" pitchFamily="34" charset="0"/>
      <p:regular r:id="rId49"/>
      <p:bold r:id="rId50"/>
      <p:italic r:id="rId51"/>
      <p:boldItalic r:id="rId52"/>
    </p:embeddedFont>
    <p:embeddedFont>
      <p:font typeface="MS PGothic" panose="020B0600070205080204" pitchFamily="34" charset="-128"/>
      <p:regular r:id="rId53"/>
    </p:embeddedFont>
    <p:embeddedFont>
      <p:font typeface="Segoe UI" panose="020B0502040204020203" pitchFamily="34" charset="0"/>
      <p:regular r:id="rId54"/>
      <p:bold r:id="rId55"/>
      <p:italic r:id="rId56"/>
      <p:boldItalic r:id="rId57"/>
    </p:embeddedFont>
    <p:embeddedFont>
      <p:font typeface="Agency FB" panose="020B0503020202020204" pitchFamily="34" charset="0"/>
      <p:regular r:id="rId58"/>
      <p:bold r:id="rId59"/>
    </p:embeddedFont>
    <p:embeddedFont>
      <p:font typeface="ＭＳ 明朝" panose="02020609040205080304" pitchFamily="49" charset="-128"/>
      <p:regular r:id="rId48"/>
    </p:embeddedFont>
    <p:embeddedFont>
      <p:font typeface="Calibri" panose="020F0502020204030204" pitchFamily="34" charset="0"/>
      <p:regular r:id="rId60"/>
      <p:bold r:id="rId61"/>
      <p:italic r:id="rId62"/>
      <p:boldItalic r:id="rId63"/>
    </p:embeddedFont>
    <p:embeddedFont>
      <p:font typeface="Calibri Light" panose="020F0302020204030204" pitchFamily="34" charset="0"/>
      <p:regular r:id="rId64"/>
      <p:italic r:id="rId65"/>
    </p:embeddedFont>
    <p:embeddedFont>
      <p:font typeface="Helvetica" panose="020B0604020202020204" pitchFamily="34" charset="0"/>
      <p:regular r:id="rId66"/>
      <p:bold r:id="rId67"/>
      <p:italic r:id="rId68"/>
      <p:boldItalic r:id="rId69"/>
    </p:embeddedFont>
    <p:embeddedFont>
      <p:font typeface="MS PGothic" panose="020B0600070205080204" pitchFamily="34" charset="-128"/>
      <p:regular r:id="rId53"/>
    </p:embeddedFont>
    <p:embeddedFont>
      <p:font typeface="Lato" panose="020F0502020204030203" pitchFamily="34" charset="0"/>
      <p:regular r:id="rId70"/>
      <p:bold r:id="rId71"/>
      <p:boldItalic r:id="rId7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anne Goldin" initials="LG" lastIdx="2" clrIdx="0">
    <p:extLst>
      <p:ext uri="{19B8F6BF-5375-455C-9EA6-DF929625EA0E}">
        <p15:presenceInfo xmlns:p15="http://schemas.microsoft.com/office/powerpoint/2012/main" userId="S-1-5-21-789646760-378479060-1264475144-1163" providerId="AD"/>
      </p:ext>
    </p:extLst>
  </p:cmAuthor>
  <p:cmAuthor id="2" name="lawrence leiter" initials="LAL" lastIdx="17" clrIdx="1"/>
  <p:cmAuthor id="3" name="Fairbairn, Molly" initials="FM" lastIdx="26" clrIdx="2">
    <p:extLst>
      <p:ext uri="{19B8F6BF-5375-455C-9EA6-DF929625EA0E}">
        <p15:presenceInfo xmlns:p15="http://schemas.microsoft.com/office/powerpoint/2012/main" userId="S-1-5-21-379614923-3435630508-3781305282-480181" providerId="AD"/>
      </p:ext>
    </p:extLst>
  </p:cmAuthor>
  <p:cmAuthor id="4" name="" initials="" lastIdx="11" clrIdx="3">
    <p:extLst>
      <p:ext uri="{19B8F6BF-5375-455C-9EA6-DF929625EA0E}">
        <p15:presenceInfo xmlns:p15="http://schemas.microsoft.com/office/powerpoint/2012/main" userId="e69f6ce56f6a808c" providerId="Windows Live"/>
      </p:ext>
    </p:extLst>
  </p:cmAuthor>
  <p:cmAuthor id="5" name="Rakcevic, Ranka" initials="RR" lastIdx="1" clrIdx="4">
    <p:extLst>
      <p:ext uri="{19B8F6BF-5375-455C-9EA6-DF929625EA0E}">
        <p15:presenceInfo xmlns:p15="http://schemas.microsoft.com/office/powerpoint/2012/main" userId="S-1-5-21-379614923-3435630508-3781305282-350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1F6E"/>
    <a:srgbClr val="F7F1FD"/>
    <a:srgbClr val="EADBF9"/>
    <a:srgbClr val="7C6093"/>
    <a:srgbClr val="481A63"/>
    <a:srgbClr val="0A5C7E"/>
    <a:srgbClr val="0D7EAB"/>
    <a:srgbClr val="6096C8"/>
    <a:srgbClr val="D1E1EF"/>
    <a:srgbClr val="0CCE1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32" autoAdjust="0"/>
    <p:restoredTop sz="89046" autoAdjust="0"/>
  </p:normalViewPr>
  <p:slideViewPr>
    <p:cSldViewPr snapToGrid="0">
      <p:cViewPr varScale="1">
        <p:scale>
          <a:sx n="59" d="100"/>
          <a:sy n="59" d="100"/>
        </p:scale>
        <p:origin x="1336" y="5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51" d="100"/>
          <a:sy n="51" d="100"/>
        </p:scale>
        <p:origin x="2624" y="3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font" Target="fonts/font20.fntdata"/><Relationship Id="rId68" Type="http://schemas.openxmlformats.org/officeDocument/2006/relationships/font" Target="fonts/font25.fntdata"/><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font" Target="fonts/font28.fntdata"/><Relationship Id="rId2" Type="http://schemas.openxmlformats.org/officeDocument/2006/relationships/slideMaster" Target="slideMasters/slideMaster1.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font" Target="fonts/font23.fntdata"/><Relationship Id="rId7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6.fntdata"/><Relationship Id="rId57" Type="http://schemas.openxmlformats.org/officeDocument/2006/relationships/font" Target="fonts/font14.fntdata"/><Relationship Id="rId61" Type="http://schemas.openxmlformats.org/officeDocument/2006/relationships/font" Target="fonts/font18.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font" Target="fonts/font22.fntdata"/><Relationship Id="rId73" Type="http://schemas.openxmlformats.org/officeDocument/2006/relationships/commentAuthors" Target="commentAuthors.xml"/><Relationship Id="rId4" Type="http://schemas.openxmlformats.org/officeDocument/2006/relationships/slideMaster" Target="slideMasters/slideMaster3.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69" Type="http://schemas.openxmlformats.org/officeDocument/2006/relationships/font" Target="fonts/font26.fntdata"/><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font" Target="fonts/font8.fntdata"/><Relationship Id="rId72" Type="http://schemas.openxmlformats.org/officeDocument/2006/relationships/font" Target="fonts/font29.fntdata"/><Relationship Id="rId3" Type="http://schemas.openxmlformats.org/officeDocument/2006/relationships/slideMaster" Target="slideMasters/slideMaster2.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font" Target="fonts/font24.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11.fntdata"/><Relationship Id="rId62" Type="http://schemas.openxmlformats.org/officeDocument/2006/relationships/font" Target="fonts/font19.fntdata"/><Relationship Id="rId70" Type="http://schemas.openxmlformats.org/officeDocument/2006/relationships/font" Target="fonts/font27.fntdata"/><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54D0470-1A6D-43CF-A432-B388F12527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CD98F65-E05A-4358-A15F-82422B6317E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FAB2E46-1E63-4C79-8A21-1396A4A246D4}" type="datetimeFigureOut">
              <a:rPr lang="en-US" smtClean="0"/>
              <a:t>5/29/2018</a:t>
            </a:fld>
            <a:endParaRPr lang="en-US"/>
          </a:p>
        </p:txBody>
      </p:sp>
      <p:sp>
        <p:nvSpPr>
          <p:cNvPr id="4" name="Footer Placeholder 3">
            <a:extLst>
              <a:ext uri="{FF2B5EF4-FFF2-40B4-BE49-F238E27FC236}">
                <a16:creationId xmlns:a16="http://schemas.microsoft.com/office/drawing/2014/main" id="{A61A6CE7-F6E1-4A13-88C6-429C4B1D65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96A7B4E-DAE7-46CE-9291-568F9ACB99A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7ABB4C-30D5-4DA7-9AB2-822CF842847A}" type="slidenum">
              <a:rPr lang="en-US" smtClean="0"/>
              <a:t>‹#›</a:t>
            </a:fld>
            <a:endParaRPr lang="en-US"/>
          </a:p>
        </p:txBody>
      </p:sp>
    </p:spTree>
    <p:extLst>
      <p:ext uri="{BB962C8B-B14F-4D97-AF65-F5344CB8AC3E}">
        <p14:creationId xmlns:p14="http://schemas.microsoft.com/office/powerpoint/2010/main" val="10316068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B2BCCA-7487-4FDA-A785-D2619AC4F4A4}" type="datetimeFigureOut">
              <a:rPr lang="en-US" smtClean="0"/>
              <a:t>5/29/2018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3310FC-D5D5-4DDD-85C1-086E0E1F3CCA}" type="slidenum">
              <a:rPr lang="en-US" smtClean="0"/>
              <a:t>‹#›</a:t>
            </a:fld>
            <a:endParaRPr lang="en-US"/>
          </a:p>
        </p:txBody>
      </p:sp>
    </p:spTree>
    <p:extLst>
      <p:ext uri="{BB962C8B-B14F-4D97-AF65-F5344CB8AC3E}">
        <p14:creationId xmlns:p14="http://schemas.microsoft.com/office/powerpoint/2010/main" val="2089348673"/>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310FC-D5D5-4DDD-85C1-086E0E1F3CCA}" type="slidenum">
              <a:rPr lang="en-US" smtClean="0"/>
              <a:t>1</a:t>
            </a:fld>
            <a:endParaRPr lang="en-US"/>
          </a:p>
        </p:txBody>
      </p:sp>
    </p:spTree>
    <p:extLst>
      <p:ext uri="{BB962C8B-B14F-4D97-AF65-F5344CB8AC3E}">
        <p14:creationId xmlns:p14="http://schemas.microsoft.com/office/powerpoint/2010/main" val="28342835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t>Notes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31848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t>Notes</a:t>
            </a:r>
          </a:p>
          <a:p>
            <a:endParaRPr lang="en-CA" sz="1200" dirty="0"/>
          </a:p>
          <a:p>
            <a:r>
              <a:rPr lang="en-CA" b="1" dirty="0">
                <a:solidFill>
                  <a:srgbClr val="FFC000"/>
                </a:solidFill>
              </a:rPr>
              <a:t>Why the big difference between RCT reports and cohort reports?</a:t>
            </a:r>
          </a:p>
          <a:p>
            <a:r>
              <a:rPr lang="en-CA" sz="1200" b="1" dirty="0"/>
              <a:t>Individual randomized clinical trials of statins have not shown significant differences of muscle symptoms between statin- and placebo allocated groups</a:t>
            </a:r>
          </a:p>
          <a:p>
            <a:r>
              <a:rPr lang="en-CA" sz="1200" b="1" dirty="0"/>
              <a:t>but some dropped patients with muscle or other complaints during the </a:t>
            </a:r>
            <a:r>
              <a:rPr lang="en-CA" sz="1200" b="1" u="sng" dirty="0"/>
              <a:t>lead-in</a:t>
            </a:r>
            <a:r>
              <a:rPr lang="en-CA" sz="1200" b="1" dirty="0"/>
              <a:t> before randomization</a:t>
            </a:r>
          </a:p>
          <a:p>
            <a:r>
              <a:rPr lang="en-CA" sz="1200" b="1" dirty="0"/>
              <a:t>common exclusion criteria for entry into a statin clinical trial have been a </a:t>
            </a:r>
            <a:r>
              <a:rPr lang="en-CA" sz="1200" b="1" u="sng" dirty="0"/>
              <a:t>previous history of statin intolerance or being on other medications known to increase statin blood levels</a:t>
            </a:r>
          </a:p>
          <a:p>
            <a:r>
              <a:rPr lang="en-CA" sz="1200" b="1" dirty="0"/>
              <a:t>clinical trial results are generally powered to show efficacy and may miss adverse effects of any but the most obvious</a:t>
            </a:r>
          </a:p>
          <a:p>
            <a:endParaRPr lang="en-CA"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30414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t>Notes</a:t>
            </a:r>
          </a:p>
          <a:p>
            <a:endParaRPr lang="en-CA" sz="1200" dirty="0"/>
          </a:p>
          <a:p>
            <a:r>
              <a:rPr lang="en-CA" dirty="0"/>
              <a:t>Zhang Abstract:</a:t>
            </a:r>
          </a:p>
          <a:p>
            <a:endParaRPr lang="en-CA" dirty="0"/>
          </a:p>
          <a:p>
            <a:r>
              <a:rPr lang="en-CA" dirty="0"/>
              <a:t>BACKGROUND: Systematic data on discontinuation of statins in routine practice of medicine are limited.</a:t>
            </a:r>
          </a:p>
          <a:p>
            <a:r>
              <a:rPr lang="en-CA" dirty="0"/>
              <a:t>OBJECTIVE: To investigate the reasons for statin discontinuation and the role of statin-related events (clinical events or symptoms believed to have been caused by statins) in routine care settings.</a:t>
            </a:r>
          </a:p>
          <a:p>
            <a:r>
              <a:rPr lang="en-CA" dirty="0"/>
              <a:t>DESIGN: A retrospective cohort study.</a:t>
            </a:r>
          </a:p>
          <a:p>
            <a:r>
              <a:rPr lang="en-CA" dirty="0"/>
              <a:t>SETTING: Practices affiliated with Brigham and Women's Hospital and Massachusetts General Hospital in Boston.</a:t>
            </a:r>
          </a:p>
          <a:p>
            <a:r>
              <a:rPr lang="en-CA" dirty="0"/>
              <a:t>PATIENTS: Adults who received a statin prescription between 1 January 2000 and 31 December 2008.</a:t>
            </a:r>
          </a:p>
          <a:p>
            <a:r>
              <a:rPr lang="en-CA" dirty="0"/>
              <a:t>MEASUREMENTS: Information on reasons for statin discontinuations was obtained from a combination of structured electronic medical record entries and analysis of electronic provider notes by validated software.</a:t>
            </a:r>
          </a:p>
          <a:p>
            <a:r>
              <a:rPr lang="en-CA" dirty="0"/>
              <a:t>RESULTS: Statins were discontinued at least temporarily for 57 292 of 107 835 patients. Statin-related events were documented for 18 778 (17.4%) patients. Of these, 11 124 had statins discontinued at least temporarily; 6579 were </a:t>
            </a:r>
            <a:r>
              <a:rPr lang="en-CA" dirty="0" err="1"/>
              <a:t>rechallenged</a:t>
            </a:r>
            <a:r>
              <a:rPr lang="en-CA" dirty="0"/>
              <a:t> with a statin over the subsequent 12 months. Most patients who were </a:t>
            </a:r>
            <a:r>
              <a:rPr lang="en-CA" dirty="0" err="1"/>
              <a:t>rechallenged</a:t>
            </a:r>
            <a:r>
              <a:rPr lang="en-CA" dirty="0"/>
              <a:t> (92.2%) were still taking a statin 12 months after the statin-related event. Among the 2721 patients who were </a:t>
            </a:r>
            <a:r>
              <a:rPr lang="en-CA" dirty="0" err="1"/>
              <a:t>rechallenged</a:t>
            </a:r>
            <a:r>
              <a:rPr lang="en-CA" dirty="0"/>
              <a:t> with the same statin to which they had a statin-related event, 1295 were receiving the same statin 12 months later, and 996 of them were receiving the same or a higher dose.</a:t>
            </a:r>
          </a:p>
          <a:p>
            <a:r>
              <a:rPr lang="en-CA" dirty="0"/>
              <a:t>LIMITATIONS: Statin discontinuations and statin-related events were assessed in practices affiliated with 2 academic medical centers. Utilization of secondary data could have led to missing or misinterpreted data. Natural-language-processing tools used to compensate for the low (30%) proportion of reasons for statin discontinuation documented in structured electronic medical record fields are not perfectly accurate.</a:t>
            </a:r>
          </a:p>
          <a:p>
            <a:r>
              <a:rPr lang="en-CA" dirty="0"/>
              <a:t>CONCLUSION: Statin-related events are commonly reported and often lead to statin discontinuation. However, most patients who are </a:t>
            </a:r>
            <a:r>
              <a:rPr lang="en-CA" dirty="0" err="1"/>
              <a:t>rechallenged</a:t>
            </a:r>
            <a:r>
              <a:rPr lang="en-CA" dirty="0"/>
              <a:t> can tolerate statins long-term. This suggests that many of the statin-related events may have other causes, are tolerable, or may be specific to individual statins rather than the entire drug class.</a:t>
            </a:r>
          </a:p>
          <a:p>
            <a:endParaRPr lang="en-CA" dirty="0"/>
          </a:p>
          <a:p>
            <a:r>
              <a:rPr lang="en-CA" dirty="0" err="1"/>
              <a:t>Mampuya</a:t>
            </a:r>
            <a:r>
              <a:rPr lang="en-CA" baseline="0" dirty="0"/>
              <a:t> </a:t>
            </a:r>
            <a:r>
              <a:rPr lang="en-CA" dirty="0"/>
              <a:t>Abstract:</a:t>
            </a:r>
          </a:p>
          <a:p>
            <a:r>
              <a:rPr lang="en-CA" dirty="0"/>
              <a:t>BACKGROUND</a:t>
            </a:r>
          </a:p>
          <a:p>
            <a:r>
              <a:rPr lang="en-CA" dirty="0"/>
              <a:t>Statin therapy is a proven effective treatment of hyperlipidemia. However, a significant number of patients cannot tolerate statins. This study was conducted to review treatment strategies for patients intolerant to statin therapy with a focus on intermittent statin dosing.</a:t>
            </a:r>
          </a:p>
          <a:p>
            <a:endParaRPr lang="en-CA" dirty="0"/>
          </a:p>
          <a:p>
            <a:r>
              <a:rPr lang="en-CA" dirty="0"/>
              <a:t>METHODS AND RESULTS</a:t>
            </a:r>
          </a:p>
          <a:p>
            <a:r>
              <a:rPr lang="en-CA" dirty="0"/>
              <a:t>We performed a retrospective analysis of medical records of 1605 patients referred to the Cleveland Clinic Preventive Cardiology section for statin intolerance between January 1995 and March 2010 with at least a six-month follow-up. The changes in lipid profile, achievement of low-density lipoprotein cholesterol (LDL-C) goals and statin tolerance rate were analyzed. 72.5% of patients with prior statin intolerance were able to tolerate a statin for the median follow-up time of 31 months. Patients on intermittent statin dosing (n=149) had significantly lower LDL-C reduction compared to daily dosing group (n=1014) (21.3±4.0% vs 27.7±1.4%, p&lt;0.001). But compared to the statin discontinued group (n=442), they had a significantly higher LDL-C reduction (21.3±4.0% vs 8.3±2.2%, p&lt;0.001), and a significantly higher portion achieved their ATP–III goal of LDL-C (61% vs 44%, p&lt;0.05). There was a trend toward a decrease in all-cause mortality at 8 years for patients on daily and intermittent statin dosing compared with those who discontinued statin (p=0.08).</a:t>
            </a:r>
          </a:p>
          <a:p>
            <a:endParaRPr lang="en-CA" dirty="0"/>
          </a:p>
          <a:p>
            <a:r>
              <a:rPr lang="en-CA" dirty="0"/>
              <a:t>CONCLUSIONS</a:t>
            </a:r>
          </a:p>
          <a:p>
            <a:r>
              <a:rPr lang="en-CA" dirty="0"/>
              <a:t>The majority of patients with previous statin intolerance can tolerate subsequent trial of statin. A strategy of intermittent statin dosing can be an effective therapeutic option in some patients and may result in reduction in LDL-C and achievement of LDL-C goals.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31715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310FC-D5D5-4DDD-85C1-086E0E1F3CCA}" type="slidenum">
              <a:rPr lang="en-US" smtClean="0"/>
              <a:t>13</a:t>
            </a:fld>
            <a:endParaRPr lang="en-US"/>
          </a:p>
        </p:txBody>
      </p:sp>
    </p:spTree>
    <p:extLst>
      <p:ext uri="{BB962C8B-B14F-4D97-AF65-F5344CB8AC3E}">
        <p14:creationId xmlns:p14="http://schemas.microsoft.com/office/powerpoint/2010/main" val="778364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1"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36504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t>Notes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6783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310FC-D5D5-4DDD-85C1-086E0E1F3CCA}" type="slidenum">
              <a:rPr lang="en-US" smtClean="0"/>
              <a:t>16</a:t>
            </a:fld>
            <a:endParaRPr lang="en-US"/>
          </a:p>
        </p:txBody>
      </p:sp>
    </p:spTree>
    <p:extLst>
      <p:ext uri="{BB962C8B-B14F-4D97-AF65-F5344CB8AC3E}">
        <p14:creationId xmlns:p14="http://schemas.microsoft.com/office/powerpoint/2010/main" val="35775428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310FC-D5D5-4DDD-85C1-086E0E1F3CCA}" type="slidenum">
              <a:rPr lang="en-US" smtClean="0"/>
              <a:t>17</a:t>
            </a:fld>
            <a:endParaRPr lang="en-US"/>
          </a:p>
        </p:txBody>
      </p:sp>
    </p:spTree>
    <p:extLst>
      <p:ext uri="{BB962C8B-B14F-4D97-AF65-F5344CB8AC3E}">
        <p14:creationId xmlns:p14="http://schemas.microsoft.com/office/powerpoint/2010/main" val="2400181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310FC-D5D5-4DDD-85C1-086E0E1F3CCA}" type="slidenum">
              <a:rPr lang="en-US" smtClean="0"/>
              <a:t>18</a:t>
            </a:fld>
            <a:endParaRPr lang="en-US"/>
          </a:p>
        </p:txBody>
      </p:sp>
    </p:spTree>
    <p:extLst>
      <p:ext uri="{BB962C8B-B14F-4D97-AF65-F5344CB8AC3E}">
        <p14:creationId xmlns:p14="http://schemas.microsoft.com/office/powerpoint/2010/main" val="22249987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310FC-D5D5-4DDD-85C1-086E0E1F3CCA}" type="slidenum">
              <a:rPr lang="en-US" smtClean="0"/>
              <a:t>19</a:t>
            </a:fld>
            <a:endParaRPr lang="en-US"/>
          </a:p>
        </p:txBody>
      </p:sp>
    </p:spTree>
    <p:extLst>
      <p:ext uri="{BB962C8B-B14F-4D97-AF65-F5344CB8AC3E}">
        <p14:creationId xmlns:p14="http://schemas.microsoft.com/office/powerpoint/2010/main" val="337533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310FC-D5D5-4DDD-85C1-086E0E1F3CCA}" type="slidenum">
              <a:rPr lang="en-US" smtClean="0"/>
              <a:t>2</a:t>
            </a:fld>
            <a:endParaRPr lang="en-US"/>
          </a:p>
        </p:txBody>
      </p:sp>
    </p:spTree>
    <p:extLst>
      <p:ext uri="{BB962C8B-B14F-4D97-AF65-F5344CB8AC3E}">
        <p14:creationId xmlns:p14="http://schemas.microsoft.com/office/powerpoint/2010/main" val="17502504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310FC-D5D5-4DDD-85C1-086E0E1F3CCA}" type="slidenum">
              <a:rPr lang="en-US" smtClean="0"/>
              <a:t>20</a:t>
            </a:fld>
            <a:endParaRPr lang="en-US"/>
          </a:p>
        </p:txBody>
      </p:sp>
    </p:spTree>
    <p:extLst>
      <p:ext uri="{BB962C8B-B14F-4D97-AF65-F5344CB8AC3E}">
        <p14:creationId xmlns:p14="http://schemas.microsoft.com/office/powerpoint/2010/main" val="1691962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1"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22857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t>Notes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85390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t>Notes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51922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t>Notes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0454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t>Notes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63941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4737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2909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8F6D309-4E2D-4717-B0A6-53EB8C92FC1E}"/>
              </a:ext>
            </a:extLst>
          </p:cNvPr>
          <p:cNvSpPr>
            <a:spLocks noGrp="1"/>
          </p:cNvSpPr>
          <p:nvPr>
            <p:ph type="body" idx="1"/>
          </p:nvPr>
        </p:nvSpPr>
        <p:spPr/>
        <p:txBody>
          <a:bodyPr/>
          <a:lstStyle/>
          <a:p>
            <a:r>
              <a:rPr lang="en-CA" dirty="0"/>
              <a:t>Notes:</a:t>
            </a:r>
          </a:p>
          <a:p>
            <a:endParaRPr lang="en-US" dirty="0"/>
          </a:p>
        </p:txBody>
      </p:sp>
    </p:spTree>
    <p:extLst>
      <p:ext uri="{BB962C8B-B14F-4D97-AF65-F5344CB8AC3E}">
        <p14:creationId xmlns:p14="http://schemas.microsoft.com/office/powerpoint/2010/main" val="27672265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27532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310FC-D5D5-4DDD-85C1-086E0E1F3CCA}" type="slidenum">
              <a:rPr lang="en-US" smtClean="0"/>
              <a:t>3</a:t>
            </a:fld>
            <a:endParaRPr lang="en-US"/>
          </a:p>
        </p:txBody>
      </p:sp>
    </p:spTree>
    <p:extLst>
      <p:ext uri="{BB962C8B-B14F-4D97-AF65-F5344CB8AC3E}">
        <p14:creationId xmlns:p14="http://schemas.microsoft.com/office/powerpoint/2010/main" val="14921168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t>Notes</a:t>
            </a:r>
          </a:p>
          <a:p>
            <a:r>
              <a:rPr lang="en-CA" sz="1200" dirty="0"/>
              <a:t>:</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56414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t>Notes</a:t>
            </a:r>
          </a:p>
          <a:p>
            <a:r>
              <a:rPr lang="en-CA" sz="1200" dirty="0"/>
              <a:t>:</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39602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t>Notes</a:t>
            </a:r>
          </a:p>
          <a:p>
            <a:endParaRPr lang="en-CA" dirty="0"/>
          </a:p>
          <a:p>
            <a:r>
              <a:rPr lang="en-CA" dirty="0"/>
              <a:t>Results Of 27564 patients who were randomly assigned either evolocumab or placebo in the FOURIER trial between Feb 8, 2013, and June 5, 2015, 1025 (4%) patients did not have an LDL cholesterol measured at 4 weeks and 557 (2%) had already had a primary endpoint event or one of the ten prespecified safety events before the week-4 visit. There were no differences between treatment groups in the number of patients who did not have a week-4 LDL cholesterol measurement or in patients who had a clinical event before 4 weeks. The final analysis set consisted of 25982 patients (94% of those included at randomisation) of whom 13013 were randomly assigned evolocumab and 12969 were randomly assigned placebo. 2669 (10%) patients enrolled in FOURIER achieved an LDL cholesterol of less than 0·5 mmol/L at 4 weeks (figure 1). Of these 2669 patients, the median LDL cholesterol at 4 weeks was 0·36 mmol/L (IQR 0·28–0·44). The median LDL cholesterol over time for each of the five groups categorised by the LDL-cholesterol concentration at week 4 is shown in figure 2. Across the five groups of achieved LDL cholesterol at 4 weeks ordered from lowest to highest concentration groups, 2659 (99·6%) of 2669 patients, 7721 (96%) of 8003 patients, 1427 (41%) of 3444 patients, 782 (10%) of 7471 patients, and 424 (10%) of 4395 patients were randomly assigned evolocumab. The rates of study drug persistence were high during the trial (about 90% at 2 years) and similar across the five groups categorised by achieved LDL-cholesterol concentration at 4 weeks (appendix p 4). Baseline characteristics varied across the achieved LDL-cholesterol categories at week 4 (table 1). The risk of the primary composite efficacy endpoint after week 4 was lower with decreasing achieved LDL-cholesterol concentrations at week 4 (figure 3A). The Kaplan-Meier event rates at 3 years across the five groups of achieved LDL-cholesterol concentrations from lowest to highest groups were 10·3%, 12·4%, 13·6%, 13·7%, and 15·5% (</a:t>
            </a:r>
            <a:r>
              <a:rPr lang="en-CA" dirty="0" err="1"/>
              <a:t>ptrend</a:t>
            </a:r>
            <a:r>
              <a:rPr lang="en-CA" dirty="0"/>
              <a:t> &lt;0·0001). The corresponding adjusted HRs using the group with LDL cholesterol of 2·6 mmol/L or greater as the reference group were 0·76 (95% CI 0·64–0·90), 0·85 (0·76–0·96), 0·94 (0·82–1·09), and 0·97 (0·86–1·09), for the next four groups from the lowest to the highest achieved LDL cholesterol (</a:t>
            </a:r>
            <a:r>
              <a:rPr lang="en-CA" dirty="0" err="1"/>
              <a:t>ptrend</a:t>
            </a:r>
            <a:r>
              <a:rPr lang="en-CA" dirty="0"/>
              <a:t>&lt;0·0001; appendix pp 5–6). Regression modelling of the relation ship between achieved LDL cholesterol at 4 weeks and the subsequent risk of cardiovascular events showed a steady decline in risk as achieved LDL-cholesterol concentration decreased (p=0·0012 for the β coefficient),</a:t>
            </a:r>
          </a:p>
          <a:p>
            <a:r>
              <a:rPr lang="en-CA" dirty="0"/>
              <a:t>even down to the first percentile (LDL cholesterol&lt;0·2 mmol/L, figure 3A). A similar monotonic reduction in the key secondary endpoint was observed (figure 3B, p=0·0001 for the β coefficient), with the group achieving an LDL-cholesterol concentration of less than 0·5 mmol/L at 4 weeks having the lowest risk of cardiovascular death, myocardial infarction, or stroke (3-year Kaplan-Meier rate 6·6%) with an adjusted HR of 0·69 (95% CI 0·56–0·85) compared with the group with LDL-cholesterol concentrations of 2·6 mmol/L or higher (appendix p 5). These findings were associated with reductions in myocardial infarction, ischaemic stroke, and coronary revascularisation (appendix pp 5–6, with no apparent relationship between achieved LDL cholesterol and unstable angina, cardiovascular death, or all-cause mortality in the timeframe studied. Serious adverse events after week 4 occurred in 6106 (24%) patients. Less than 4% of all patients had an adverse event leading to drug discontinuation, and there were no differences in these events by achieved LDL-cholesterol concentration at 4 weeks (table 2). No differences in elevations in hepatic aminotransferases, creatine kinase, new-onset diabetes mellitus, </a:t>
            </a:r>
            <a:r>
              <a:rPr lang="en-CA" dirty="0" err="1"/>
              <a:t>cataractrelated</a:t>
            </a:r>
            <a:r>
              <a:rPr lang="en-CA" dirty="0"/>
              <a:t> adverse events, new or progressive malignancy, haemorrhagic stroke, or non-cardiovascular death were observed. In an unadjusted analysis, more patients had neurocognitive events who had lower LDL cholesterol at 4 weeks (</a:t>
            </a:r>
            <a:r>
              <a:rPr lang="en-CA" dirty="0" err="1"/>
              <a:t>ptrend</a:t>
            </a:r>
            <a:r>
              <a:rPr lang="en-CA" dirty="0"/>
              <a:t>=0·019); however, after adjustment for differences in baseline characteristics, the association was no longer significant (adjusted </a:t>
            </a:r>
            <a:r>
              <a:rPr lang="en-CA" dirty="0" err="1"/>
              <a:t>ptrend</a:t>
            </a:r>
            <a:r>
              <a:rPr lang="en-CA" dirty="0"/>
              <a:t>=0·15; table 2). To further explore the relationship between achieved LDL-cholesterol concentration and cognition, we also analysed 1154 patients who had formal cognitive testing as part of the EBBINGHAUS study, on or before the day of the first dose of study drug. No differences across the five groups of achieved LDL-cholesterol concentration at 4 weeks were observed in the change from baseline in the primary cognitive endpoint of spatial working memory strategy index of executive function, in any of the three secondary endpoints, or in the global composite score (appendix pp 7–8). Patient-reported changes in memory and three subdomains of executive function from the start to the end of the trial are shown in the appendix (p 9). The total score was significantly better in patients with lower achieved LDL cholesterol (</a:t>
            </a:r>
            <a:r>
              <a:rPr lang="en-CA" dirty="0" err="1"/>
              <a:t>ptrend</a:t>
            </a:r>
            <a:r>
              <a:rPr lang="en-CA" dirty="0"/>
              <a:t>=0·0168), although the absolute differences in mean scores were small and the relationship across LDL-cholesterol groups was not monotonic. In a post-hoc analysis of patients with ultra-low LDL cholesterol, 1335 (5%) patients achieved an LDL-cholesterol concentration of less than 0·4 mmol/L (15 mg/dL) and 504 (2%) patients achieved an LDL-cholesterol concentration of less than 0·26 mmol/L (10 mg/dL) at week 4 (appendix p 10). The median LDL-cholesterol concentration in the latter group was 0·18 mmol/L (7 mg/dL) with an IQR of 0·13–0·23 (5–9 mg/dL). Major p=0·0001 for the β coefficient), with the group </a:t>
            </a:r>
            <a:r>
              <a:rPr lang="en-CA" dirty="0" err="1"/>
              <a:t>achievingan</a:t>
            </a:r>
            <a:r>
              <a:rPr lang="en-CA" dirty="0"/>
              <a:t> LDL-cholesterol concentration of less than 0·5 mmol/L at 4 weeks having the lowest risk of cardiovascular death, myocardial infarction, or stroke (3-year Kaplan-Meier rate 6·6%) with an adjusted HR of 0·69 (95% CI 0·56–0·85) compared with the group with LDL-cholesterol concentrations</a:t>
            </a:r>
          </a:p>
          <a:p>
            <a:r>
              <a:rPr lang="en-CA" dirty="0"/>
              <a:t>of 2·6 mmol/L or higher (appendix p 5). These findings were associated with reductions in myocardial infarction, ischaemic stroke, and coronary revascularisation (appendix pp 5–6, with no apparent relationship between achieved LDL cholesterol and</a:t>
            </a:r>
          </a:p>
          <a:p>
            <a:r>
              <a:rPr lang="en-CA" dirty="0"/>
              <a:t>unstable angina, cardiovascular death, or all-cause mortality in the timeframe studied.</a:t>
            </a:r>
          </a:p>
          <a:p>
            <a:r>
              <a:rPr lang="en-CA" dirty="0"/>
              <a:t>Serious adverse events after week 4 occurred in 6106 (24%) patients. Less than 4% of all patients had an adverse event leading to drug discontinuation, and there were no differences in these events by achieved LDL-cholesterol concentration at 4 weeks (table 2). No differences in elevations in hepatic aminotransferases, creatine kinase, new-onset diabetes mellitus, </a:t>
            </a:r>
            <a:r>
              <a:rPr lang="en-CA" dirty="0" err="1"/>
              <a:t>cataractrelated</a:t>
            </a:r>
            <a:r>
              <a:rPr lang="en-CA" dirty="0"/>
              <a:t> adverse events, new or progressive malignancy,</a:t>
            </a:r>
          </a:p>
          <a:p>
            <a:r>
              <a:rPr lang="en-CA" dirty="0"/>
              <a:t>haemorrhagic stroke, or non-cardiovascular death were</a:t>
            </a:r>
          </a:p>
          <a:p>
            <a:r>
              <a:rPr lang="en-CA" dirty="0"/>
              <a:t>observed. In an unadjusted analysis, more patients had</a:t>
            </a:r>
          </a:p>
          <a:p>
            <a:r>
              <a:rPr lang="en-CA" dirty="0"/>
              <a:t>neurocognitive events who had lower LDL cholesterol at</a:t>
            </a:r>
          </a:p>
          <a:p>
            <a:r>
              <a:rPr lang="en-CA" dirty="0"/>
              <a:t>4 weeks (</a:t>
            </a:r>
            <a:r>
              <a:rPr lang="en-CA" dirty="0" err="1"/>
              <a:t>ptrend</a:t>
            </a:r>
            <a:r>
              <a:rPr lang="en-CA" dirty="0"/>
              <a:t>=0·019); however, after adjustment for</a:t>
            </a:r>
          </a:p>
          <a:p>
            <a:r>
              <a:rPr lang="en-CA" dirty="0"/>
              <a:t>differences in baseline characteristics, the association</a:t>
            </a:r>
          </a:p>
          <a:p>
            <a:r>
              <a:rPr lang="en-CA" dirty="0"/>
              <a:t>was no longer significant (adjusted </a:t>
            </a:r>
            <a:r>
              <a:rPr lang="en-CA" dirty="0" err="1"/>
              <a:t>ptrend</a:t>
            </a:r>
            <a:r>
              <a:rPr lang="en-CA" dirty="0"/>
              <a:t>=0·15; table 2).</a:t>
            </a:r>
          </a:p>
          <a:p>
            <a:r>
              <a:rPr lang="en-CA" dirty="0"/>
              <a:t>To further explore the relationship between achieved</a:t>
            </a:r>
          </a:p>
          <a:p>
            <a:r>
              <a:rPr lang="en-CA" dirty="0"/>
              <a:t>LDL-cholesterol concentration and cognition, we also</a:t>
            </a:r>
          </a:p>
          <a:p>
            <a:r>
              <a:rPr lang="en-CA" dirty="0"/>
              <a:t>analysed 1154 patients who had formal cognitive testing</a:t>
            </a:r>
          </a:p>
          <a:p>
            <a:r>
              <a:rPr lang="en-CA" dirty="0"/>
              <a:t>as part of the EBBINGHAUS study, on or before the day</a:t>
            </a:r>
          </a:p>
          <a:p>
            <a:r>
              <a:rPr lang="en-CA" dirty="0"/>
              <a:t>of the first dose of study drug. No differences across the</a:t>
            </a:r>
          </a:p>
          <a:p>
            <a:r>
              <a:rPr lang="en-CA" dirty="0"/>
              <a:t>five groups of achieved LDL-cholesterol concentration at</a:t>
            </a:r>
          </a:p>
          <a:p>
            <a:r>
              <a:rPr lang="en-CA" dirty="0"/>
              <a:t>4 weeks were observed in the change from baseline in</a:t>
            </a:r>
          </a:p>
          <a:p>
            <a:r>
              <a:rPr lang="en-CA" dirty="0"/>
              <a:t>the primary cognitive endpoint of spatial working</a:t>
            </a:r>
          </a:p>
          <a:p>
            <a:r>
              <a:rPr lang="en-CA" dirty="0"/>
              <a:t>memory strategy index of executive function, in any of</a:t>
            </a:r>
          </a:p>
          <a:p>
            <a:r>
              <a:rPr lang="en-CA" dirty="0"/>
              <a:t>the three secondary endpoints, or in the global composite</a:t>
            </a:r>
          </a:p>
          <a:p>
            <a:r>
              <a:rPr lang="en-CA" dirty="0"/>
              <a:t>score (appendix pp 7–8).</a:t>
            </a:r>
          </a:p>
          <a:p>
            <a:r>
              <a:rPr lang="en-CA" dirty="0"/>
              <a:t>Patient-reported changes in memory and three subdomains</a:t>
            </a:r>
          </a:p>
          <a:p>
            <a:r>
              <a:rPr lang="en-CA" dirty="0"/>
              <a:t>of executive function from the start to the end</a:t>
            </a:r>
          </a:p>
          <a:p>
            <a:r>
              <a:rPr lang="en-CA" dirty="0"/>
              <a:t>of the trial are shown in the appendix (p 9). The total</a:t>
            </a:r>
          </a:p>
          <a:p>
            <a:r>
              <a:rPr lang="en-CA" dirty="0"/>
              <a:t>score was significantly better in patients with lower</a:t>
            </a:r>
          </a:p>
          <a:p>
            <a:r>
              <a:rPr lang="en-CA" dirty="0"/>
              <a:t>achieved LDL cholesterol (</a:t>
            </a:r>
            <a:r>
              <a:rPr lang="en-CA" dirty="0" err="1"/>
              <a:t>ptrend</a:t>
            </a:r>
            <a:r>
              <a:rPr lang="en-CA" dirty="0"/>
              <a:t>=0·0168), although the</a:t>
            </a:r>
          </a:p>
          <a:p>
            <a:r>
              <a:rPr lang="en-CA" dirty="0"/>
              <a:t>absolute differences in mean scores were small and the</a:t>
            </a:r>
          </a:p>
          <a:p>
            <a:r>
              <a:rPr lang="en-CA" dirty="0"/>
              <a:t>relationship across LDL-cholesterol groups was not</a:t>
            </a:r>
          </a:p>
          <a:p>
            <a:r>
              <a:rPr lang="en-CA" dirty="0"/>
              <a:t>monotonic.</a:t>
            </a:r>
          </a:p>
          <a:p>
            <a:r>
              <a:rPr lang="en-CA" dirty="0"/>
              <a:t>In a post-hoc analysis of patients with ultra-low LDL</a:t>
            </a:r>
          </a:p>
          <a:p>
            <a:r>
              <a:rPr lang="en-CA" dirty="0"/>
              <a:t>cholesterol, 1335 (5%) patients achieved an LDL-cholesterol</a:t>
            </a:r>
          </a:p>
          <a:p>
            <a:r>
              <a:rPr lang="en-CA" dirty="0"/>
              <a:t>concentration of less than 0·4 mmol/L (15 mg/dL) and</a:t>
            </a:r>
          </a:p>
          <a:p>
            <a:r>
              <a:rPr lang="en-CA" dirty="0"/>
              <a:t>504 (2%) patients achieved an LDL-cholesterol</a:t>
            </a:r>
          </a:p>
          <a:p>
            <a:r>
              <a:rPr lang="en-CA" dirty="0"/>
              <a:t>concentration of less than 0·26 mmol/L (10 mg/dL) at</a:t>
            </a:r>
          </a:p>
          <a:p>
            <a:r>
              <a:rPr lang="en-CA" dirty="0"/>
              <a:t>week 4 (appendix p 10). The median LDL-cholesterol concentration</a:t>
            </a:r>
          </a:p>
          <a:p>
            <a:r>
              <a:rPr lang="en-CA" dirty="0"/>
              <a:t>in the latter group was 0·18 mmol/L (7 mg/dL)</a:t>
            </a:r>
          </a:p>
          <a:p>
            <a:r>
              <a:rPr lang="en-CA" dirty="0"/>
              <a:t>with an IQR of 0·13–0·23 (5–9 mg/dL). Major  cardiovascular events progressively declined with decreasing achieved LDL-cholesterol concentrations, with adjusted HRs in the group with LDL-cholesterol concentrations of less than 0·26 mmol/L at 4 weeks of 0·69 (95% CI 0·49–0·97) for the primary and 0·59 (0·37–0·92) for the key secondary endpoints compared with the reference group (LDL cholesterol ≥2·6 mmol/L). Neither serious adverse events nor adverse events leading to drug discontinuation occurred in excess in these two groups with ultra-low LDL cholesterol compared with patients in the reference group.</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12426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t>Notes</a:t>
            </a:r>
          </a:p>
          <a:p>
            <a:endParaRPr lang="en-CA" dirty="0"/>
          </a:p>
          <a:p>
            <a:r>
              <a:rPr lang="en-CA" dirty="0"/>
              <a:t>Results Of 27564 patients who were randomly assigned either evolocumab or placebo in the FOURIER trial between Feb 8, 2013, and June 5, 2015, 1025 (4%) patients did not have an LDL cholesterol measured at 4 weeks and 557 (2%) had already had a primary endpoint event or one of the ten prespecified safety events before the week-4 visit. There were no differences between treatment groups in the number of patients who did not have a week-4 LDL cholesterol measurement or in patients who had a clinical event before 4 weeks. The final analysis set consisted of 25982 patients (94% of those included at randomisation) of whom 13013 were randomly assigned evolocumab and 12969 were randomly assigned placebo. 2669 (10%) patients enrolled in FOURIER achieved an LDL cholesterol of less than 0·5 mmol/L at 4 weeks (figure 1). Of these 2669 patients, the median LDL cholesterol at 4 weeks was 0·36 mmol/L (IQR 0·28–0·44). The median LDL cholesterol over time for each of the five groups categorised by the LDL-cholesterol concentration at week 4 is shown in figure 2. Across the five groups of achieved LDL cholesterol at 4 weeks ordered from lowest to highest concentration groups, 2659 (99·6%) of 2669 patients, 7721 (96%) of 8003 patients, 1427 (41%) of 3444 patients, 782 (10%) of 7471 patients, and 424 (10%) of 4395 patients were randomly assigned evolocumab. The rates of study drug persistence were high during the trial (about 90% at 2 years) and similar across the five groups categorised by achieved LDL-cholesterol concentration at 4 weeks (appendix p 4). Baseline characteristics varied across the achieved LDL-cholesterol categories at week 4 (table 1). The risk of the primary composite efficacy endpoint after week 4 was lower with decreasing achieved LDL-cholesterol concentrations at week 4 (figure 3A). The Kaplan-Meier event rates at 3 years across the five groups of achieved LDL-cholesterol concentrations from lowest to highest groups were 10·3%, 12·4%, 13·6%, 13·7%, and 15·5% (</a:t>
            </a:r>
            <a:r>
              <a:rPr lang="en-CA" dirty="0" err="1"/>
              <a:t>ptrend</a:t>
            </a:r>
            <a:r>
              <a:rPr lang="en-CA" dirty="0"/>
              <a:t> &lt;0·0001). The corresponding adjusted HRs using the group with LDL cholesterol of 2·6 mmol/L or greater as the reference group were 0·76 (95% CI 0·64–0·90), 0·85 (0·76–0·96), 0·94 (0·82–1·09), and 0·97 (0·86–1·09), for the next four groups from the lowest to the highest achieved LDL cholesterol (</a:t>
            </a:r>
            <a:r>
              <a:rPr lang="en-CA" dirty="0" err="1"/>
              <a:t>ptrend</a:t>
            </a:r>
            <a:r>
              <a:rPr lang="en-CA" dirty="0"/>
              <a:t>&lt;0·0001; appendix pp 5–6). Regression modelling of the relation ship between achieved LDL cholesterol at 4 weeks and the subsequent risk of cardiovascular events showed a steady decline in risk as achieved LDL-cholesterol concentration decreased (p=0·0012 for the β coefficient),</a:t>
            </a:r>
          </a:p>
          <a:p>
            <a:r>
              <a:rPr lang="en-CA" dirty="0"/>
              <a:t>even down to the first percentile (LDL cholesterol&lt;0·2 mmol/L, figure 3A). A similar monotonic reduction in the key secondary endpoint was observed (figure 3B, p=0·0001 for the β coefficient), with the group achieving an LDL-cholesterol concentration of less than 0·5 mmol/L at 4 weeks having the lowest risk of cardiovascular death, myocardial infarction, or stroke (3-year Kaplan-Meier rate 6·6%) with an adjusted HR of 0·69 (95% CI 0·56–0·85) compared with the group with LDL-cholesterol concentrations of 2·6 mmol/L or higher (appendix p 5). These findings were associated with reductions in myocardial infarction, ischaemic stroke, and coronary revascularisation (appendix pp 5–6, with no apparent relationship between achieved LDL cholesterol and unstable angina, cardiovascular death, or all-cause mortality in the timeframe studied. Serious adverse events after week 4 occurred in 6106 (24%) patients. Less than 4% of all patients had an adverse event leading to drug discontinuation, and there were no differences in these events by achieved LDL-cholesterol concentration at 4 weeks (table 2). No differences in elevations in hepatic aminotransferases, creatine kinase, new-onset diabetes mellitus, </a:t>
            </a:r>
            <a:r>
              <a:rPr lang="en-CA" dirty="0" err="1"/>
              <a:t>cataractrelated</a:t>
            </a:r>
            <a:r>
              <a:rPr lang="en-CA" dirty="0"/>
              <a:t> adverse events, new or progressive malignancy, haemorrhagic stroke, or non-cardiovascular death were observed. In an unadjusted analysis, more patients had neurocognitive events who had lower LDL cholesterol at 4 weeks (</a:t>
            </a:r>
            <a:r>
              <a:rPr lang="en-CA" dirty="0" err="1"/>
              <a:t>ptrend</a:t>
            </a:r>
            <a:r>
              <a:rPr lang="en-CA" dirty="0"/>
              <a:t>=0·019); however, after adjustment for differences in baseline characteristics, the association was no longer significant (adjusted </a:t>
            </a:r>
            <a:r>
              <a:rPr lang="en-CA" dirty="0" err="1"/>
              <a:t>ptrend</a:t>
            </a:r>
            <a:r>
              <a:rPr lang="en-CA" dirty="0"/>
              <a:t>=0·15; table 2). To further explore the relationship between achieved LDL-cholesterol concentration and cognition, we also analysed 1154 patients who had formal cognitive testing as part of the EBBINGHAUS study, on or before the day of the first dose of study drug. No differences across the five groups of achieved LDL-cholesterol concentration at 4 weeks were observed in the change from baseline in the primary cognitive endpoint of spatial working memory strategy index of executive function, in any of the three secondary endpoints, or in the global composite score (appendix pp 7–8). Patient-reported changes in memory and three subdomains of executive function from the start to the end of the trial are shown in the appendix (p 9). The total score was significantly better in patients with lower achieved LDL cholesterol (</a:t>
            </a:r>
            <a:r>
              <a:rPr lang="en-CA" dirty="0" err="1"/>
              <a:t>ptrend</a:t>
            </a:r>
            <a:r>
              <a:rPr lang="en-CA" dirty="0"/>
              <a:t>=0·0168), although the absolute differences in mean scores were small and the relationship across LDL-cholesterol groups was not monotonic. In a post-hoc analysis of patients with ultra-low LDL cholesterol, 1335 (5%) patients achieved an LDL-cholesterol concentration of less than 0·4 mmol/L (15 mg/dL) and 504 (2%) patients achieved an LDL-cholesterol concentration of less than 0·26 mmol/L (10 mg/dL) at week 4 (appendix p 10). The median LDL-cholesterol concentration in the latter group was 0·18 mmol/L (7 mg/dL) with an IQR of 0·13–0·23 (5–9 mg/dL). Major p=0·0001 for the β coefficient), with the group </a:t>
            </a:r>
            <a:r>
              <a:rPr lang="en-CA" dirty="0" err="1"/>
              <a:t>achievingan</a:t>
            </a:r>
            <a:r>
              <a:rPr lang="en-CA" dirty="0"/>
              <a:t> LDL-cholesterol concentration of less than 0·5 mmol/L at 4 weeks having the lowest risk of cardiovascular death, myocardial infarction, or stroke (3-year Kaplan-Meier rate 6·6%) with an adjusted HR of 0·69 (95% CI 0·56–0·85) compared with the group with LDL-cholesterol concentrations</a:t>
            </a:r>
          </a:p>
          <a:p>
            <a:r>
              <a:rPr lang="en-CA" dirty="0"/>
              <a:t>of 2·6 mmol/L or higher (appendix p 5). These findings were associated with reductions in myocardial infarction, ischaemic stroke, and coronary revascularisation (appendix pp 5–6, with no apparent relationship between achieved LDL cholesterol and</a:t>
            </a:r>
          </a:p>
          <a:p>
            <a:r>
              <a:rPr lang="en-CA" dirty="0"/>
              <a:t>unstable angina, cardiovascular death, or all-cause mortality in the timeframe studied.</a:t>
            </a:r>
          </a:p>
          <a:p>
            <a:r>
              <a:rPr lang="en-CA" dirty="0"/>
              <a:t>Serious adverse events after week 4 occurred in 6106 (24%) patients. Less than 4% of all patients had an adverse event leading to drug discontinuation, and there were no differences in these events by achieved LDL-cholesterol concentration at 4 weeks (table 2). No differences in elevations in hepatic aminotransferases, creatine kinase, new-onset diabetes mellitus, </a:t>
            </a:r>
            <a:r>
              <a:rPr lang="en-CA" dirty="0" err="1"/>
              <a:t>cataractrelated</a:t>
            </a:r>
            <a:r>
              <a:rPr lang="en-CA" dirty="0"/>
              <a:t> adverse events, new or progressive malignancy,</a:t>
            </a:r>
          </a:p>
          <a:p>
            <a:r>
              <a:rPr lang="en-CA" dirty="0"/>
              <a:t>haemorrhagic stroke, or non-cardiovascular death were</a:t>
            </a:r>
          </a:p>
          <a:p>
            <a:r>
              <a:rPr lang="en-CA" dirty="0"/>
              <a:t>observed. In an unadjusted analysis, more patients had</a:t>
            </a:r>
          </a:p>
          <a:p>
            <a:r>
              <a:rPr lang="en-CA" dirty="0"/>
              <a:t>neurocognitive events who had lower LDL cholesterol at</a:t>
            </a:r>
          </a:p>
          <a:p>
            <a:r>
              <a:rPr lang="en-CA" dirty="0"/>
              <a:t>4 weeks (</a:t>
            </a:r>
            <a:r>
              <a:rPr lang="en-CA" dirty="0" err="1"/>
              <a:t>ptrend</a:t>
            </a:r>
            <a:r>
              <a:rPr lang="en-CA" dirty="0"/>
              <a:t>=0·019); however, after adjustment for</a:t>
            </a:r>
          </a:p>
          <a:p>
            <a:r>
              <a:rPr lang="en-CA" dirty="0"/>
              <a:t>differences in baseline characteristics, the association</a:t>
            </a:r>
          </a:p>
          <a:p>
            <a:r>
              <a:rPr lang="en-CA" dirty="0"/>
              <a:t>was no longer significant (adjusted </a:t>
            </a:r>
            <a:r>
              <a:rPr lang="en-CA" dirty="0" err="1"/>
              <a:t>ptrend</a:t>
            </a:r>
            <a:r>
              <a:rPr lang="en-CA" dirty="0"/>
              <a:t>=0·15; table 2).</a:t>
            </a:r>
          </a:p>
          <a:p>
            <a:r>
              <a:rPr lang="en-CA" dirty="0"/>
              <a:t>To further explore the relationship between achieved</a:t>
            </a:r>
          </a:p>
          <a:p>
            <a:r>
              <a:rPr lang="en-CA" dirty="0"/>
              <a:t>LDL-cholesterol concentration and cognition, we also</a:t>
            </a:r>
          </a:p>
          <a:p>
            <a:r>
              <a:rPr lang="en-CA" dirty="0"/>
              <a:t>analysed 1154 patients who had formal cognitive testing</a:t>
            </a:r>
          </a:p>
          <a:p>
            <a:r>
              <a:rPr lang="en-CA" dirty="0"/>
              <a:t>as part of the EBBINGHAUS study, on or before the day</a:t>
            </a:r>
          </a:p>
          <a:p>
            <a:r>
              <a:rPr lang="en-CA" dirty="0"/>
              <a:t>of the first dose of study drug. No differences across the</a:t>
            </a:r>
          </a:p>
          <a:p>
            <a:r>
              <a:rPr lang="en-CA" dirty="0"/>
              <a:t>five groups of achieved LDL-cholesterol concentration at</a:t>
            </a:r>
          </a:p>
          <a:p>
            <a:r>
              <a:rPr lang="en-CA" dirty="0"/>
              <a:t>4 weeks were observed in the change from baseline in</a:t>
            </a:r>
          </a:p>
          <a:p>
            <a:r>
              <a:rPr lang="en-CA" dirty="0"/>
              <a:t>the primary cognitive endpoint of spatial working</a:t>
            </a:r>
          </a:p>
          <a:p>
            <a:r>
              <a:rPr lang="en-CA" dirty="0"/>
              <a:t>memory strategy index of executive function, in any of</a:t>
            </a:r>
          </a:p>
          <a:p>
            <a:r>
              <a:rPr lang="en-CA" dirty="0"/>
              <a:t>the three secondary endpoints, or in the global composite</a:t>
            </a:r>
          </a:p>
          <a:p>
            <a:r>
              <a:rPr lang="en-CA" dirty="0"/>
              <a:t>score (appendix pp 7–8).</a:t>
            </a:r>
          </a:p>
          <a:p>
            <a:r>
              <a:rPr lang="en-CA" dirty="0"/>
              <a:t>Patient-reported changes in memory and three subdomains</a:t>
            </a:r>
          </a:p>
          <a:p>
            <a:r>
              <a:rPr lang="en-CA" dirty="0"/>
              <a:t>of executive function from the start to the end</a:t>
            </a:r>
          </a:p>
          <a:p>
            <a:r>
              <a:rPr lang="en-CA" dirty="0"/>
              <a:t>of the trial are shown in the appendix (p 9). The total</a:t>
            </a:r>
          </a:p>
          <a:p>
            <a:r>
              <a:rPr lang="en-CA" dirty="0"/>
              <a:t>score was significantly better in patients with lower</a:t>
            </a:r>
          </a:p>
          <a:p>
            <a:r>
              <a:rPr lang="en-CA" dirty="0"/>
              <a:t>achieved LDL cholesterol (</a:t>
            </a:r>
            <a:r>
              <a:rPr lang="en-CA" dirty="0" err="1"/>
              <a:t>ptrend</a:t>
            </a:r>
            <a:r>
              <a:rPr lang="en-CA" dirty="0"/>
              <a:t>=0·0168), although the</a:t>
            </a:r>
          </a:p>
          <a:p>
            <a:r>
              <a:rPr lang="en-CA" dirty="0"/>
              <a:t>absolute differences in mean scores were small and the</a:t>
            </a:r>
          </a:p>
          <a:p>
            <a:r>
              <a:rPr lang="en-CA" dirty="0"/>
              <a:t>relationship across LDL-cholesterol groups was not</a:t>
            </a:r>
          </a:p>
          <a:p>
            <a:r>
              <a:rPr lang="en-CA" dirty="0"/>
              <a:t>monotonic.</a:t>
            </a:r>
          </a:p>
          <a:p>
            <a:r>
              <a:rPr lang="en-CA" dirty="0"/>
              <a:t>In a post-hoc analysis of patients with ultra-low LDL</a:t>
            </a:r>
          </a:p>
          <a:p>
            <a:r>
              <a:rPr lang="en-CA" dirty="0"/>
              <a:t>cholesterol, 1335 (5%) patients achieved an LDL-cholesterol</a:t>
            </a:r>
          </a:p>
          <a:p>
            <a:r>
              <a:rPr lang="en-CA" dirty="0"/>
              <a:t>concentration of less than 0·4 mmol/L (15 mg/dL) and</a:t>
            </a:r>
          </a:p>
          <a:p>
            <a:r>
              <a:rPr lang="en-CA" dirty="0"/>
              <a:t>504 (2%) patients achieved an LDL-cholesterol</a:t>
            </a:r>
          </a:p>
          <a:p>
            <a:r>
              <a:rPr lang="en-CA" dirty="0"/>
              <a:t>concentration of less than 0·26 mmol/L (10 mg/dL) at</a:t>
            </a:r>
          </a:p>
          <a:p>
            <a:r>
              <a:rPr lang="en-CA" dirty="0"/>
              <a:t>week 4 (appendix p 10). The median LDL-cholesterol concentration</a:t>
            </a:r>
          </a:p>
          <a:p>
            <a:r>
              <a:rPr lang="en-CA" dirty="0"/>
              <a:t>in the latter group was 0·18 mmol/L (7 mg/dL)</a:t>
            </a:r>
          </a:p>
          <a:p>
            <a:r>
              <a:rPr lang="en-CA" dirty="0"/>
              <a:t>with an IQR of 0·13–0·23 (5–9 mg/dL). Major  cardiovascular events progressively declined with decreasing achieved LDL-cholesterol concentrations, with adjusted HRs in the group with LDL-cholesterol concentrations of less than 0·26 mmol/L at 4 weeks of 0·69 (95% CI 0·49–0·97) for the primary and 0·59 (0·37–0·92) for the key secondary endpoints compared with the reference group (LDL cholesterol ≥2·6 mmol/L). Neither serious adverse events nor adverse events leading to drug discontinuation occurred in excess in these two groups with ultra-low LDL cholesterol compared with patients in the reference group.</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60616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32465">
              <a:spcBef>
                <a:spcPct val="0"/>
              </a:spcBef>
            </a:pPr>
            <a:r>
              <a:rPr lang="en-CA" b="1" dirty="0"/>
              <a:t>Notes: </a:t>
            </a:r>
            <a:endParaRPr lang="en-US" b="1" dirty="0"/>
          </a:p>
          <a:p>
            <a:pPr defTabSz="432465">
              <a:spcBef>
                <a:spcPct val="0"/>
              </a:spcBef>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19062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310FC-D5D5-4DDD-85C1-086E0E1F3CCA}" type="slidenum">
              <a:rPr lang="en-US" smtClean="0"/>
              <a:t>35</a:t>
            </a:fld>
            <a:endParaRPr lang="en-US"/>
          </a:p>
        </p:txBody>
      </p:sp>
    </p:spTree>
    <p:extLst>
      <p:ext uri="{BB962C8B-B14F-4D97-AF65-F5344CB8AC3E}">
        <p14:creationId xmlns:p14="http://schemas.microsoft.com/office/powerpoint/2010/main" val="8100891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t>Notes</a:t>
            </a:r>
          </a:p>
          <a:p>
            <a:r>
              <a:rPr lang="en-CA" sz="1200" dirty="0"/>
              <a:t>:</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4128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t>Notes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9824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310FC-D5D5-4DDD-85C1-086E0E1F3CCA}" type="slidenum">
              <a:rPr lang="en-US" smtClean="0"/>
              <a:t>4</a:t>
            </a:fld>
            <a:endParaRPr lang="en-US"/>
          </a:p>
        </p:txBody>
      </p:sp>
    </p:spTree>
    <p:extLst>
      <p:ext uri="{BB962C8B-B14F-4D97-AF65-F5344CB8AC3E}">
        <p14:creationId xmlns:p14="http://schemas.microsoft.com/office/powerpoint/2010/main" val="2977458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310FC-D5D5-4DDD-85C1-086E0E1F3CCA}" type="slidenum">
              <a:rPr lang="en-US" smtClean="0"/>
              <a:t>5</a:t>
            </a:fld>
            <a:endParaRPr lang="en-US"/>
          </a:p>
        </p:txBody>
      </p:sp>
    </p:spTree>
    <p:extLst>
      <p:ext uri="{BB962C8B-B14F-4D97-AF65-F5344CB8AC3E}">
        <p14:creationId xmlns:p14="http://schemas.microsoft.com/office/powerpoint/2010/main" val="1162991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310FC-D5D5-4DDD-85C1-086E0E1F3CCA}" type="slidenum">
              <a:rPr lang="en-US" smtClean="0"/>
              <a:t>6</a:t>
            </a:fld>
            <a:endParaRPr lang="en-US"/>
          </a:p>
        </p:txBody>
      </p:sp>
    </p:spTree>
    <p:extLst>
      <p:ext uri="{BB962C8B-B14F-4D97-AF65-F5344CB8AC3E}">
        <p14:creationId xmlns:p14="http://schemas.microsoft.com/office/powerpoint/2010/main" val="607843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t>Notes</a:t>
            </a:r>
          </a:p>
          <a:p>
            <a:r>
              <a:rPr lang="en-CA"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Fortunately, we have conducted many studies such as TNT, PROVE-IT TIMI 22, JUPITER and now IMPROVE-IT where patients have achieved very low levels of LDL-C without major safety concerns emerging. </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9089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1"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8640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t>Notes</a:t>
            </a:r>
          </a:p>
          <a:p>
            <a:endParaRPr lang="en-CA" sz="1200" dirty="0"/>
          </a:p>
          <a:p>
            <a:r>
              <a:rPr lang="en-CA" sz="1200" b="0" i="0" u="none" strike="noStrike" kern="1200" baseline="0" dirty="0">
                <a:solidFill>
                  <a:schemeClr val="tx1"/>
                </a:solidFill>
                <a:latin typeface="+mn-lt"/>
                <a:ea typeface="+mn-ea"/>
                <a:cs typeface="+mn-cs"/>
              </a:rPr>
              <a:t>The elephant in the room for statin intolerance. This illustration</a:t>
            </a:r>
          </a:p>
          <a:p>
            <a:r>
              <a:rPr lang="en-CA" sz="1200" b="0" i="0" u="none" strike="noStrike" kern="1200" baseline="0" dirty="0">
                <a:solidFill>
                  <a:schemeClr val="tx1"/>
                </a:solidFill>
                <a:latin typeface="+mn-lt"/>
                <a:ea typeface="+mn-ea"/>
                <a:cs typeface="+mn-cs"/>
              </a:rPr>
              <a:t>attempts to convey the significant effect of suspected statin</a:t>
            </a:r>
          </a:p>
          <a:p>
            <a:r>
              <a:rPr lang="en-CA" sz="1200" b="0" i="0" u="none" strike="noStrike" kern="1200" baseline="0" dirty="0">
                <a:solidFill>
                  <a:schemeClr val="tx1"/>
                </a:solidFill>
                <a:latin typeface="+mn-lt"/>
                <a:ea typeface="+mn-ea"/>
                <a:cs typeface="+mn-cs"/>
              </a:rPr>
              <a:t>intolerance in clinical practice (20%-30% of subjects) compared with</a:t>
            </a:r>
          </a:p>
          <a:p>
            <a:r>
              <a:rPr lang="en-CA" sz="1200" b="0" i="0" u="none" strike="noStrike" kern="1200" baseline="0" dirty="0">
                <a:solidFill>
                  <a:schemeClr val="tx1"/>
                </a:solidFill>
                <a:latin typeface="+mn-lt"/>
                <a:ea typeface="+mn-ea"/>
                <a:cs typeface="+mn-cs"/>
              </a:rPr>
              <a:t>verified statin intolerance. In randomized assessments of patients</a:t>
            </a:r>
          </a:p>
          <a:p>
            <a:r>
              <a:rPr lang="en-CA" sz="1200" b="0" i="0" u="none" strike="noStrike" kern="1200" baseline="0" dirty="0">
                <a:solidFill>
                  <a:schemeClr val="tx1"/>
                </a:solidFill>
                <a:latin typeface="+mn-lt"/>
                <a:ea typeface="+mn-ea"/>
                <a:cs typeface="+mn-cs"/>
              </a:rPr>
              <a:t>with suspected intolerance, many can be excluded through challenge/</a:t>
            </a:r>
          </a:p>
          <a:p>
            <a:r>
              <a:rPr lang="en-CA" sz="1200" b="0" i="0" u="none" strike="noStrike" kern="1200" baseline="0" dirty="0" err="1">
                <a:solidFill>
                  <a:schemeClr val="tx1"/>
                </a:solidFill>
                <a:latin typeface="+mn-lt"/>
                <a:ea typeface="+mn-ea"/>
                <a:cs typeface="+mn-cs"/>
              </a:rPr>
              <a:t>dechallenge</a:t>
            </a:r>
            <a:r>
              <a:rPr lang="en-CA" sz="1200" b="0" i="0" u="none" strike="noStrike" kern="1200" baseline="0" dirty="0">
                <a:solidFill>
                  <a:schemeClr val="tx1"/>
                </a:solidFill>
                <a:latin typeface="+mn-lt"/>
                <a:ea typeface="+mn-ea"/>
                <a:cs typeface="+mn-cs"/>
              </a:rPr>
              <a:t>/</a:t>
            </a:r>
            <a:r>
              <a:rPr lang="en-CA" sz="1200" b="0" i="0" u="none" strike="noStrike" kern="1200" baseline="0" dirty="0" err="1">
                <a:solidFill>
                  <a:schemeClr val="tx1"/>
                </a:solidFill>
                <a:latin typeface="+mn-lt"/>
                <a:ea typeface="+mn-ea"/>
                <a:cs typeface="+mn-cs"/>
              </a:rPr>
              <a:t>rechallenge</a:t>
            </a:r>
            <a:r>
              <a:rPr lang="en-CA" sz="1200" b="0" i="0" u="none" strike="noStrike" kern="1200" baseline="0" dirty="0">
                <a:solidFill>
                  <a:schemeClr val="tx1"/>
                </a:solidFill>
                <a:latin typeface="+mn-lt"/>
                <a:ea typeface="+mn-ea"/>
                <a:cs typeface="+mn-cs"/>
              </a:rPr>
              <a:t> protocols and drug-/dose-finding attempts.</a:t>
            </a:r>
          </a:p>
          <a:p>
            <a:r>
              <a:rPr lang="en-CA" sz="1200" b="0" i="0" u="none" strike="noStrike" kern="1200" baseline="0" dirty="0">
                <a:solidFill>
                  <a:schemeClr val="tx1"/>
                </a:solidFill>
                <a:latin typeface="+mn-lt"/>
                <a:ea typeface="+mn-ea"/>
                <a:cs typeface="+mn-cs"/>
              </a:rPr>
              <a:t>This process is time-consuming but often effective, leaving a small</a:t>
            </a:r>
          </a:p>
          <a:p>
            <a:r>
              <a:rPr lang="en-CA" sz="1200" b="0" i="0" u="none" strike="noStrike" kern="1200" baseline="0" dirty="0">
                <a:solidFill>
                  <a:schemeClr val="tx1"/>
                </a:solidFill>
                <a:latin typeface="+mn-lt"/>
                <a:ea typeface="+mn-ea"/>
                <a:cs typeface="+mn-cs"/>
              </a:rPr>
              <a:t>minority (5%-6%) with verified intolerance warranting statin-adjunct</a:t>
            </a:r>
          </a:p>
          <a:p>
            <a:r>
              <a:rPr lang="en-CA" sz="1200" b="0" i="0" u="none" strike="noStrike" kern="1200" baseline="0" dirty="0">
                <a:solidFill>
                  <a:schemeClr val="tx1"/>
                </a:solidFill>
                <a:latin typeface="+mn-lt"/>
                <a:ea typeface="+mn-ea"/>
                <a:cs typeface="+mn-cs"/>
              </a:rPr>
              <a:t>and/or statin-replacement medications to achieve therapeutic goals.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8545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70709" y="3043730"/>
            <a:ext cx="4104647" cy="2137870"/>
          </a:xfrm>
        </p:spPr>
        <p:txBody>
          <a:bodyPr lIns="0" tIns="0" rIns="0" bIns="0" anchor="b" anchorCtr="0">
            <a:noAutofit/>
          </a:bodyPr>
          <a:lstStyle>
            <a:lvl1pPr algn="l">
              <a:defRPr lang="en-US" sz="3001" b="0" kern="1200" smtClean="0">
                <a:solidFill>
                  <a:schemeClr val="tx1">
                    <a:lumMod val="75000"/>
                    <a:lumOff val="25000"/>
                  </a:schemeClr>
                </a:solidFill>
                <a:latin typeface="Arial" panose="020B0604020202020204" pitchFamily="34" charset="0"/>
                <a:ea typeface="+mj-ea"/>
                <a:cs typeface="Arial" panose="020B0604020202020204" pitchFamily="34" charset="0"/>
              </a:defRPr>
            </a:lvl1pPr>
          </a:lstStyle>
          <a:p>
            <a:r>
              <a:rPr lang="en-US" dirty="0"/>
              <a:t>CLICK TO EDIT</a:t>
            </a:r>
          </a:p>
        </p:txBody>
      </p:sp>
      <p:sp>
        <p:nvSpPr>
          <p:cNvPr id="4" name="Date Placeholder 3"/>
          <p:cNvSpPr>
            <a:spLocks noGrp="1"/>
          </p:cNvSpPr>
          <p:nvPr>
            <p:ph type="dt" sz="half" idx="10"/>
          </p:nvPr>
        </p:nvSpPr>
        <p:spPr/>
        <p:txBody>
          <a:bodyPr/>
          <a:lstStyle/>
          <a:p>
            <a:fld id="{9578D6DB-6798-42D2-B9AD-FC6F1C72FC30}" type="datetimeFigureOut">
              <a:rPr lang="en-US" smtClean="0"/>
              <a:pPr/>
              <a:t>5/29/2018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
        <p:nvSpPr>
          <p:cNvPr id="7" name="Content Placeholder 6"/>
          <p:cNvSpPr>
            <a:spLocks noGrp="1"/>
          </p:cNvSpPr>
          <p:nvPr>
            <p:ph sz="quarter" idx="13"/>
          </p:nvPr>
        </p:nvSpPr>
        <p:spPr>
          <a:xfrm>
            <a:off x="460723" y="5357596"/>
            <a:ext cx="4111277" cy="738404"/>
          </a:xfrm>
        </p:spPr>
        <p:txBody>
          <a:bodyPr lIns="0" rIns="0">
            <a:normAutofit/>
          </a:bodyPr>
          <a:lstStyle>
            <a:lvl1pPr marL="0" indent="0">
              <a:buFontTx/>
              <a:buNone/>
              <a:defRPr sz="1350">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4030306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43CE3D-C3E3-4197-A3A3-C5B17AD1AB5A}" type="datetimeFigureOut">
              <a:rPr lang="en-US" smtClean="0"/>
              <a:t>5/29/2018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3623156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143CE3D-C3E3-4197-A3A3-C5B17AD1AB5A}" type="datetimeFigureOut">
              <a:rPr lang="en-US" smtClean="0"/>
              <a:t>5/29/2018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11530610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143CE3D-C3E3-4197-A3A3-C5B17AD1AB5A}" type="datetimeFigureOut">
              <a:rPr lang="en-US" smtClean="0"/>
              <a:t>5/29/2018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8355565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43CE3D-C3E3-4197-A3A3-C5B17AD1AB5A}" type="datetimeFigureOut">
              <a:rPr lang="en-US" smtClean="0"/>
              <a:t>5/29/2018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11835733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143CE3D-C3E3-4197-A3A3-C5B17AD1AB5A}" type="datetimeFigureOut">
              <a:rPr lang="en-US" smtClean="0"/>
              <a:t>5/29/2018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1391138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143CE3D-C3E3-4197-A3A3-C5B17AD1AB5A}" type="datetimeFigureOut">
              <a:rPr lang="en-US" smtClean="0"/>
              <a:t>5/29/2018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8047718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43CE3D-C3E3-4197-A3A3-C5B17AD1AB5A}" type="datetimeFigureOut">
              <a:rPr lang="en-US" smtClean="0"/>
              <a:t>5/29/2018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31364055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43CE3D-C3E3-4197-A3A3-C5B17AD1AB5A}" type="datetimeFigureOut">
              <a:rPr lang="en-US" smtClean="0"/>
              <a:t>5/29/2018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28096681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70709" y="3043730"/>
            <a:ext cx="4104647" cy="2137870"/>
          </a:xfrm>
        </p:spPr>
        <p:txBody>
          <a:bodyPr lIns="0" tIns="0" rIns="0" bIns="0" anchor="b" anchorCtr="0">
            <a:noAutofit/>
          </a:bodyPr>
          <a:lstStyle>
            <a:lvl1pPr algn="l">
              <a:defRPr lang="en-US" sz="3001" b="0" kern="1200" smtClean="0">
                <a:solidFill>
                  <a:schemeClr val="tx1">
                    <a:lumMod val="75000"/>
                    <a:lumOff val="25000"/>
                  </a:schemeClr>
                </a:solidFill>
                <a:latin typeface="Arial" panose="020B0604020202020204" pitchFamily="34" charset="0"/>
                <a:ea typeface="+mj-ea"/>
                <a:cs typeface="Arial" panose="020B0604020202020204" pitchFamily="34" charset="0"/>
              </a:defRPr>
            </a:lvl1pPr>
          </a:lstStyle>
          <a:p>
            <a:r>
              <a:rPr lang="en-US" dirty="0"/>
              <a:t>CLICK TO EDIT</a:t>
            </a:r>
          </a:p>
        </p:txBody>
      </p:sp>
      <p:sp>
        <p:nvSpPr>
          <p:cNvPr id="4" name="Date Placeholder 3"/>
          <p:cNvSpPr>
            <a:spLocks noGrp="1"/>
          </p:cNvSpPr>
          <p:nvPr>
            <p:ph type="dt" sz="half" idx="10"/>
          </p:nvPr>
        </p:nvSpPr>
        <p:spPr/>
        <p:txBody>
          <a:bodyPr/>
          <a:lstStyle/>
          <a:p>
            <a:fld id="{9578D6DB-6798-42D2-B9AD-FC6F1C72FC30}" type="datetimeFigureOut">
              <a:rPr lang="en-US" smtClean="0"/>
              <a:pPr/>
              <a:t>5/29/2018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
        <p:nvSpPr>
          <p:cNvPr id="7" name="Content Placeholder 6"/>
          <p:cNvSpPr>
            <a:spLocks noGrp="1"/>
          </p:cNvSpPr>
          <p:nvPr>
            <p:ph sz="quarter" idx="13"/>
          </p:nvPr>
        </p:nvSpPr>
        <p:spPr>
          <a:xfrm>
            <a:off x="460723" y="5357596"/>
            <a:ext cx="4111277" cy="738404"/>
          </a:xfrm>
        </p:spPr>
        <p:txBody>
          <a:bodyPr lIns="0" rIns="0">
            <a:normAutofit/>
          </a:bodyPr>
          <a:lstStyle>
            <a:lvl1pPr marL="0" indent="0">
              <a:buFontTx/>
              <a:buNone/>
              <a:defRPr sz="1350">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36944762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p:txBody>
      </p:sp>
      <p:sp>
        <p:nvSpPr>
          <p:cNvPr id="4" name="Date Placeholder 3"/>
          <p:cNvSpPr>
            <a:spLocks noGrp="1"/>
          </p:cNvSpPr>
          <p:nvPr>
            <p:ph type="dt" sz="half" idx="10"/>
          </p:nvPr>
        </p:nvSpPr>
        <p:spPr/>
        <p:txBody>
          <a:bodyPr/>
          <a:lstStyle/>
          <a:p>
            <a:fld id="{425404F2-BE9A-4460-8815-8F645183555F}" type="datetimeFigureOut">
              <a:rPr lang="en-US" smtClean="0"/>
              <a:pPr/>
              <a:t>5/29/2018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607597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p:txBody>
      </p:sp>
      <p:sp>
        <p:nvSpPr>
          <p:cNvPr id="4" name="Date Placeholder 3"/>
          <p:cNvSpPr>
            <a:spLocks noGrp="1"/>
          </p:cNvSpPr>
          <p:nvPr>
            <p:ph type="dt" sz="half" idx="10"/>
          </p:nvPr>
        </p:nvSpPr>
        <p:spPr/>
        <p:txBody>
          <a:bodyPr/>
          <a:lstStyle/>
          <a:p>
            <a:fld id="{425404F2-BE9A-4460-8815-8F645183555F}" type="datetimeFigureOut">
              <a:rPr lang="en-US" smtClean="0"/>
              <a:pPr/>
              <a:t>5/29/2018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636007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normAutofit/>
          </a:bodyPr>
          <a:lstStyle>
            <a:lvl1pPr>
              <a:defRPr sz="1350">
                <a:solidFill>
                  <a:schemeClr val="tx1">
                    <a:lumMod val="75000"/>
                    <a:lumOff val="25000"/>
                  </a:schemeClr>
                </a:solidFill>
              </a:defRPr>
            </a:lvl1pPr>
            <a:lvl2pPr>
              <a:defRPr sz="2101"/>
            </a:lvl2pPr>
            <a:lvl3pPr>
              <a:defRPr sz="1800"/>
            </a:lvl3pPr>
            <a:lvl4pPr>
              <a:defRPr sz="1500"/>
            </a:lvl4pPr>
            <a:lvl5pPr>
              <a:defRPr sz="1500"/>
            </a:lvl5pPr>
            <a:lvl6pPr>
              <a:defRPr sz="1800"/>
            </a:lvl6pPr>
            <a:lvl7pPr>
              <a:defRPr sz="1800"/>
            </a:lvl7pPr>
            <a:lvl8pPr>
              <a:defRPr sz="1800"/>
            </a:lvl8pPr>
            <a:lvl9pPr>
              <a:defRPr sz="1800"/>
            </a:lvl9pPr>
          </a:lstStyle>
          <a:p>
            <a:pPr lvl="0"/>
            <a:r>
              <a:rPr lang="en-US" dirty="0"/>
              <a:t>Click to edit Master text styles</a:t>
            </a:r>
          </a:p>
        </p:txBody>
      </p:sp>
      <p:sp>
        <p:nvSpPr>
          <p:cNvPr id="4" name="Content Placeholder 3"/>
          <p:cNvSpPr>
            <a:spLocks noGrp="1"/>
          </p:cNvSpPr>
          <p:nvPr>
            <p:ph sz="half" idx="2"/>
          </p:nvPr>
        </p:nvSpPr>
        <p:spPr>
          <a:xfrm>
            <a:off x="4648200" y="1600202"/>
            <a:ext cx="4038600" cy="4525963"/>
          </a:xfrm>
        </p:spPr>
        <p:txBody>
          <a:bodyPr>
            <a:normAutofit/>
          </a:bodyPr>
          <a:lstStyle>
            <a:lvl1pPr>
              <a:defRPr sz="1350">
                <a:solidFill>
                  <a:schemeClr val="tx1">
                    <a:lumMod val="75000"/>
                    <a:lumOff val="25000"/>
                  </a:schemeClr>
                </a:solidFill>
              </a:defRPr>
            </a:lvl1pPr>
            <a:lvl2pPr>
              <a:defRPr sz="2101"/>
            </a:lvl2pPr>
            <a:lvl3pPr>
              <a:defRPr sz="1800"/>
            </a:lvl3pPr>
            <a:lvl4pPr>
              <a:defRPr sz="1500"/>
            </a:lvl4pPr>
            <a:lvl5pPr>
              <a:defRPr sz="1500"/>
            </a:lvl5pPr>
            <a:lvl6pPr>
              <a:defRPr sz="1800"/>
            </a:lvl6pPr>
            <a:lvl7pPr>
              <a:defRPr sz="1800"/>
            </a:lvl7pPr>
            <a:lvl8pPr>
              <a:defRPr sz="1800"/>
            </a:lvl8pPr>
            <a:lvl9pPr>
              <a:defRPr sz="18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5/29/2018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1517983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2701"/>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0023720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5/29/2018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7918709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lidemodel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14004" y="2870634"/>
            <a:ext cx="4449167" cy="711081"/>
          </a:xfrm>
        </p:spPr>
        <p:txBody>
          <a:bodyPr>
            <a:normAutofit/>
          </a:bodyPr>
          <a:lstStyle>
            <a:lvl1pPr algn="ctr">
              <a:defRPr sz="2701"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425404F2-BE9A-4460-8815-8F645183555F}" type="datetimeFigureOut">
              <a:rPr lang="en-US" smtClean="0"/>
              <a:pPr/>
              <a:t>5/29/2018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400504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normAutofit/>
          </a:bodyPr>
          <a:lstStyle>
            <a:lvl1pPr>
              <a:defRPr sz="1350">
                <a:solidFill>
                  <a:schemeClr val="tx1">
                    <a:lumMod val="75000"/>
                    <a:lumOff val="25000"/>
                  </a:schemeClr>
                </a:solidFill>
              </a:defRPr>
            </a:lvl1pPr>
            <a:lvl2pPr>
              <a:defRPr sz="2101"/>
            </a:lvl2pPr>
            <a:lvl3pPr>
              <a:defRPr sz="1800"/>
            </a:lvl3pPr>
            <a:lvl4pPr>
              <a:defRPr sz="1500"/>
            </a:lvl4pPr>
            <a:lvl5pPr>
              <a:defRPr sz="1500"/>
            </a:lvl5pPr>
            <a:lvl6pPr>
              <a:defRPr sz="1800"/>
            </a:lvl6pPr>
            <a:lvl7pPr>
              <a:defRPr sz="1800"/>
            </a:lvl7pPr>
            <a:lvl8pPr>
              <a:defRPr sz="1800"/>
            </a:lvl8pPr>
            <a:lvl9pPr>
              <a:defRPr sz="1800"/>
            </a:lvl9pPr>
          </a:lstStyle>
          <a:p>
            <a:pPr lvl="0"/>
            <a:r>
              <a:rPr lang="en-US" dirty="0"/>
              <a:t>Click to edit Master text styles</a:t>
            </a:r>
          </a:p>
        </p:txBody>
      </p:sp>
      <p:sp>
        <p:nvSpPr>
          <p:cNvPr id="4" name="Content Placeholder 3"/>
          <p:cNvSpPr>
            <a:spLocks noGrp="1"/>
          </p:cNvSpPr>
          <p:nvPr>
            <p:ph sz="half" idx="2"/>
          </p:nvPr>
        </p:nvSpPr>
        <p:spPr>
          <a:xfrm>
            <a:off x="4648200" y="1600202"/>
            <a:ext cx="4038600" cy="4525963"/>
          </a:xfrm>
        </p:spPr>
        <p:txBody>
          <a:bodyPr>
            <a:normAutofit/>
          </a:bodyPr>
          <a:lstStyle>
            <a:lvl1pPr>
              <a:defRPr sz="1350">
                <a:solidFill>
                  <a:schemeClr val="tx1">
                    <a:lumMod val="75000"/>
                    <a:lumOff val="25000"/>
                  </a:schemeClr>
                </a:solidFill>
              </a:defRPr>
            </a:lvl1pPr>
            <a:lvl2pPr>
              <a:defRPr sz="2101"/>
            </a:lvl2pPr>
            <a:lvl3pPr>
              <a:defRPr sz="1800"/>
            </a:lvl3pPr>
            <a:lvl4pPr>
              <a:defRPr sz="1500"/>
            </a:lvl4pPr>
            <a:lvl5pPr>
              <a:defRPr sz="1500"/>
            </a:lvl5pPr>
            <a:lvl6pPr>
              <a:defRPr sz="1800"/>
            </a:lvl6pPr>
            <a:lvl7pPr>
              <a:defRPr sz="1800"/>
            </a:lvl7pPr>
            <a:lvl8pPr>
              <a:defRPr sz="1800"/>
            </a:lvl8pPr>
            <a:lvl9pPr>
              <a:defRPr sz="18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5/29/2018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43585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2701"/>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5/29/2018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094398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5/29/2018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109828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lidemodel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14004" y="2870634"/>
            <a:ext cx="4449167" cy="711081"/>
          </a:xfrm>
        </p:spPr>
        <p:txBody>
          <a:bodyPr>
            <a:normAutofit/>
          </a:bodyPr>
          <a:lstStyle>
            <a:lvl1pPr algn="ctr">
              <a:defRPr sz="2701"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425404F2-BE9A-4460-8815-8F645183555F}" type="datetimeFigureOut">
              <a:rPr lang="en-US" smtClean="0"/>
              <a:pPr/>
              <a:t>5/29/2018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23002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143CE3D-C3E3-4197-A3A3-C5B17AD1AB5A}" type="datetimeFigureOut">
              <a:rPr lang="en-US" smtClean="0"/>
              <a:t>5/29/2018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2764527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43CE3D-C3E3-4197-A3A3-C5B17AD1AB5A}" type="datetimeFigureOut">
              <a:rPr lang="en-US" smtClean="0"/>
              <a:t>5/29/2018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3172041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143CE3D-C3E3-4197-A3A3-C5B17AD1AB5A}" type="datetimeFigureOut">
              <a:rPr lang="en-US" smtClean="0"/>
              <a:t>5/29/2018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51295453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43000">
              <a:schemeClr val="bg1">
                <a:lumMod val="95000"/>
              </a:schemeClr>
            </a:gs>
            <a:gs pos="100000">
              <a:srgbClr val="EADBF9"/>
            </a:gs>
          </a:gsLst>
          <a:lin ang="27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40"/>
            <a:ext cx="8229600"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457200" y="1138426"/>
            <a:ext cx="8229600" cy="4987739"/>
          </a:xfrm>
          <a:prstGeom prst="rect">
            <a:avLst/>
          </a:prstGeom>
        </p:spPr>
        <p:txBody>
          <a:bodyPr vert="horz" lIns="0" tIns="60949" rIns="0" bIns="60949" rtlCol="0">
            <a:normAutofit/>
          </a:bodyPr>
          <a:lstStyle/>
          <a:p>
            <a:pPr lvl="0"/>
            <a:r>
              <a:rPr lang="en-US" dirty="0"/>
              <a:t>Click to edit Master text styles</a:t>
            </a:r>
          </a:p>
        </p:txBody>
      </p:sp>
      <p:sp>
        <p:nvSpPr>
          <p:cNvPr id="4" name="Date Placeholder 3"/>
          <p:cNvSpPr>
            <a:spLocks noGrp="1"/>
          </p:cNvSpPr>
          <p:nvPr>
            <p:ph type="dt" sz="half" idx="2"/>
          </p:nvPr>
        </p:nvSpPr>
        <p:spPr>
          <a:xfrm>
            <a:off x="457200" y="6356352"/>
            <a:ext cx="2133600"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fld id="{425404F2-BE9A-4460-8815-8F645183555F}" type="datetimeFigureOut">
              <a:rPr lang="en-US" smtClean="0"/>
              <a:pPr/>
              <a:t>5/29/2018</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1" y="6356352"/>
            <a:ext cx="2133600"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348475785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Lst>
  <p:txStyles>
    <p:titleStyle>
      <a:lvl1pPr algn="l" defTabSz="914484" rtl="0" eaLnBrk="1" latinLnBrk="0" hangingPunct="1">
        <a:spcBef>
          <a:spcPct val="0"/>
        </a:spcBef>
        <a:buNone/>
        <a:defRPr sz="2701" kern="1200">
          <a:solidFill>
            <a:schemeClr val="tx1">
              <a:lumMod val="75000"/>
              <a:lumOff val="25000"/>
            </a:schemeClr>
          </a:solidFill>
          <a:latin typeface="+mj-lt"/>
          <a:ea typeface="+mj-ea"/>
          <a:cs typeface="Arial" panose="020B0604020202020204" pitchFamily="34" charset="0"/>
        </a:defRPr>
      </a:lvl1pPr>
    </p:titleStyle>
    <p:bodyStyle>
      <a:lvl1pPr marL="0" indent="0" algn="l" defTabSz="914484" rtl="0" eaLnBrk="1" latinLnBrk="0" hangingPunct="1">
        <a:spcBef>
          <a:spcPct val="20000"/>
        </a:spcBef>
        <a:buFontTx/>
        <a:buNone/>
        <a:defRPr sz="135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457242" indent="0" algn="l" defTabSz="914484" rtl="0" eaLnBrk="1" latinLnBrk="0" hangingPunct="1">
        <a:spcBef>
          <a:spcPct val="20000"/>
        </a:spcBef>
        <a:buFontTx/>
        <a:buNone/>
        <a:defRPr sz="1350" kern="1200">
          <a:solidFill>
            <a:schemeClr val="tx1"/>
          </a:solidFill>
          <a:latin typeface="Arial" panose="020B0604020202020204" pitchFamily="34" charset="0"/>
          <a:ea typeface="+mn-ea"/>
          <a:cs typeface="Arial" panose="020B0604020202020204" pitchFamily="34" charset="0"/>
        </a:defRPr>
      </a:lvl2pPr>
      <a:lvl3pPr marL="914483" indent="0" algn="l" defTabSz="914484" rtl="0" eaLnBrk="1" latinLnBrk="0" hangingPunct="1">
        <a:spcBef>
          <a:spcPct val="20000"/>
        </a:spcBef>
        <a:buFontTx/>
        <a:buNone/>
        <a:defRPr sz="1350" kern="1200">
          <a:solidFill>
            <a:schemeClr val="tx1"/>
          </a:solidFill>
          <a:latin typeface="Arial" panose="020B0604020202020204" pitchFamily="34" charset="0"/>
          <a:ea typeface="+mn-ea"/>
          <a:cs typeface="Arial" panose="020B0604020202020204" pitchFamily="34" charset="0"/>
        </a:defRPr>
      </a:lvl3pPr>
      <a:lvl4pPr marL="1371726" indent="0" algn="l" defTabSz="914484" rtl="0" eaLnBrk="1" latinLnBrk="0" hangingPunct="1">
        <a:spcBef>
          <a:spcPct val="20000"/>
        </a:spcBef>
        <a:buFontTx/>
        <a:buNone/>
        <a:defRPr sz="1350" kern="1200">
          <a:solidFill>
            <a:schemeClr val="tx1"/>
          </a:solidFill>
          <a:latin typeface="Arial" panose="020B0604020202020204" pitchFamily="34" charset="0"/>
          <a:ea typeface="+mn-ea"/>
          <a:cs typeface="Arial" panose="020B0604020202020204" pitchFamily="34" charset="0"/>
        </a:defRPr>
      </a:lvl4pPr>
      <a:lvl5pPr marL="1828967" indent="0" algn="l" defTabSz="914484" rtl="0" eaLnBrk="1" latinLnBrk="0" hangingPunct="1">
        <a:spcBef>
          <a:spcPct val="20000"/>
        </a:spcBef>
        <a:buFontTx/>
        <a:buNone/>
        <a:defRPr sz="1350" kern="1200">
          <a:solidFill>
            <a:schemeClr val="tx1"/>
          </a:solidFill>
          <a:latin typeface="Arial" panose="020B0604020202020204" pitchFamily="34" charset="0"/>
          <a:ea typeface="+mn-ea"/>
          <a:cs typeface="Arial" panose="020B0604020202020204" pitchFamily="34" charset="0"/>
        </a:defRPr>
      </a:lvl5pPr>
      <a:lvl6pPr marL="2514830" indent="-228621" algn="l" defTabSz="914484" rtl="0" eaLnBrk="1" latinLnBrk="0" hangingPunct="1">
        <a:spcBef>
          <a:spcPct val="20000"/>
        </a:spcBef>
        <a:buFont typeface="Arial" pitchFamily="34" charset="0"/>
        <a:buChar char="•"/>
        <a:defRPr sz="2026" kern="1200">
          <a:solidFill>
            <a:schemeClr val="tx1"/>
          </a:solidFill>
          <a:latin typeface="+mn-lt"/>
          <a:ea typeface="+mn-ea"/>
          <a:cs typeface="+mn-cs"/>
        </a:defRPr>
      </a:lvl6pPr>
      <a:lvl7pPr marL="2972073" indent="-228621" algn="l" defTabSz="914484" rtl="0" eaLnBrk="1" latinLnBrk="0" hangingPunct="1">
        <a:spcBef>
          <a:spcPct val="20000"/>
        </a:spcBef>
        <a:buFont typeface="Arial" pitchFamily="34" charset="0"/>
        <a:buChar char="•"/>
        <a:defRPr sz="2026" kern="1200">
          <a:solidFill>
            <a:schemeClr val="tx1"/>
          </a:solidFill>
          <a:latin typeface="+mn-lt"/>
          <a:ea typeface="+mn-ea"/>
          <a:cs typeface="+mn-cs"/>
        </a:defRPr>
      </a:lvl7pPr>
      <a:lvl8pPr marL="3429314" indent="-228621" algn="l" defTabSz="914484" rtl="0" eaLnBrk="1" latinLnBrk="0" hangingPunct="1">
        <a:spcBef>
          <a:spcPct val="20000"/>
        </a:spcBef>
        <a:buFont typeface="Arial" pitchFamily="34" charset="0"/>
        <a:buChar char="•"/>
        <a:defRPr sz="2026" kern="1200">
          <a:solidFill>
            <a:schemeClr val="tx1"/>
          </a:solidFill>
          <a:latin typeface="+mn-lt"/>
          <a:ea typeface="+mn-ea"/>
          <a:cs typeface="+mn-cs"/>
        </a:defRPr>
      </a:lvl8pPr>
      <a:lvl9pPr marL="3886556" indent="-228621" algn="l" defTabSz="914484" rtl="0" eaLnBrk="1" latinLnBrk="0" hangingPunct="1">
        <a:spcBef>
          <a:spcPct val="20000"/>
        </a:spcBef>
        <a:buFont typeface="Arial" pitchFamily="34" charset="0"/>
        <a:buChar char="•"/>
        <a:defRPr sz="2026" kern="1200">
          <a:solidFill>
            <a:schemeClr val="tx1"/>
          </a:solidFill>
          <a:latin typeface="+mn-lt"/>
          <a:ea typeface="+mn-ea"/>
          <a:cs typeface="+mn-cs"/>
        </a:defRPr>
      </a:lvl9pPr>
    </p:bodyStyle>
    <p:otherStyle>
      <a:defPPr>
        <a:defRPr lang="en-US"/>
      </a:defPPr>
      <a:lvl1pPr marL="0" algn="l" defTabSz="914484" rtl="0" eaLnBrk="1" latinLnBrk="0" hangingPunct="1">
        <a:defRPr sz="1800" kern="1200">
          <a:solidFill>
            <a:schemeClr val="tx1"/>
          </a:solidFill>
          <a:latin typeface="+mn-lt"/>
          <a:ea typeface="+mn-ea"/>
          <a:cs typeface="+mn-cs"/>
        </a:defRPr>
      </a:lvl1pPr>
      <a:lvl2pPr marL="457242" algn="l" defTabSz="914484" rtl="0" eaLnBrk="1" latinLnBrk="0" hangingPunct="1">
        <a:defRPr sz="1800" kern="1200">
          <a:solidFill>
            <a:schemeClr val="tx1"/>
          </a:solidFill>
          <a:latin typeface="+mn-lt"/>
          <a:ea typeface="+mn-ea"/>
          <a:cs typeface="+mn-cs"/>
        </a:defRPr>
      </a:lvl2pPr>
      <a:lvl3pPr marL="914484" algn="l" defTabSz="914484" rtl="0" eaLnBrk="1" latinLnBrk="0" hangingPunct="1">
        <a:defRPr sz="1800" kern="1200">
          <a:solidFill>
            <a:schemeClr val="tx1"/>
          </a:solidFill>
          <a:latin typeface="+mn-lt"/>
          <a:ea typeface="+mn-ea"/>
          <a:cs typeface="+mn-cs"/>
        </a:defRPr>
      </a:lvl3pPr>
      <a:lvl4pPr marL="1371726" algn="l" defTabSz="914484" rtl="0" eaLnBrk="1" latinLnBrk="0" hangingPunct="1">
        <a:defRPr sz="1800" kern="1200">
          <a:solidFill>
            <a:schemeClr val="tx1"/>
          </a:solidFill>
          <a:latin typeface="+mn-lt"/>
          <a:ea typeface="+mn-ea"/>
          <a:cs typeface="+mn-cs"/>
        </a:defRPr>
      </a:lvl4pPr>
      <a:lvl5pPr marL="1828967" algn="l" defTabSz="914484" rtl="0" eaLnBrk="1" latinLnBrk="0" hangingPunct="1">
        <a:defRPr sz="1800" kern="1200">
          <a:solidFill>
            <a:schemeClr val="tx1"/>
          </a:solidFill>
          <a:latin typeface="+mn-lt"/>
          <a:ea typeface="+mn-ea"/>
          <a:cs typeface="+mn-cs"/>
        </a:defRPr>
      </a:lvl5pPr>
      <a:lvl6pPr marL="2286210" algn="l" defTabSz="914484" rtl="0" eaLnBrk="1" latinLnBrk="0" hangingPunct="1">
        <a:defRPr sz="1800" kern="1200">
          <a:solidFill>
            <a:schemeClr val="tx1"/>
          </a:solidFill>
          <a:latin typeface="+mn-lt"/>
          <a:ea typeface="+mn-ea"/>
          <a:cs typeface="+mn-cs"/>
        </a:defRPr>
      </a:lvl6pPr>
      <a:lvl7pPr marL="2743451" algn="l" defTabSz="914484" rtl="0" eaLnBrk="1" latinLnBrk="0" hangingPunct="1">
        <a:defRPr sz="1800" kern="1200">
          <a:solidFill>
            <a:schemeClr val="tx1"/>
          </a:solidFill>
          <a:latin typeface="+mn-lt"/>
          <a:ea typeface="+mn-ea"/>
          <a:cs typeface="+mn-cs"/>
        </a:defRPr>
      </a:lvl7pPr>
      <a:lvl8pPr marL="3200693" algn="l" defTabSz="914484" rtl="0" eaLnBrk="1" latinLnBrk="0" hangingPunct="1">
        <a:defRPr sz="1800" kern="1200">
          <a:solidFill>
            <a:schemeClr val="tx1"/>
          </a:solidFill>
          <a:latin typeface="+mn-lt"/>
          <a:ea typeface="+mn-ea"/>
          <a:cs typeface="+mn-cs"/>
        </a:defRPr>
      </a:lvl8pPr>
      <a:lvl9pPr marL="3657935" algn="l" defTabSz="91448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43000">
              <a:schemeClr val="bg1">
                <a:lumMod val="95000"/>
              </a:schemeClr>
            </a:gs>
            <a:gs pos="100000">
              <a:srgbClr val="EADBF9"/>
            </a:gs>
          </a:gsLst>
          <a:lin ang="27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43CE3D-C3E3-4197-A3A3-C5B17AD1AB5A}" type="datetimeFigureOut">
              <a:rPr lang="en-US" smtClean="0"/>
              <a:t>5/29/2018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B584DD-B54F-4345-97B7-42E36C34DC69}" type="slidenum">
              <a:rPr lang="en-US" smtClean="0"/>
              <a:t>‹#›</a:t>
            </a:fld>
            <a:endParaRPr lang="en-US"/>
          </a:p>
        </p:txBody>
      </p:sp>
    </p:spTree>
    <p:extLst>
      <p:ext uri="{BB962C8B-B14F-4D97-AF65-F5344CB8AC3E}">
        <p14:creationId xmlns:p14="http://schemas.microsoft.com/office/powerpoint/2010/main" val="2432292493"/>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43000">
              <a:schemeClr val="bg1">
                <a:lumMod val="95000"/>
              </a:schemeClr>
            </a:gs>
            <a:gs pos="100000">
              <a:srgbClr val="EADBF9"/>
            </a:gs>
          </a:gsLst>
          <a:lin ang="27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40"/>
            <a:ext cx="8229600"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457200" y="1138426"/>
            <a:ext cx="8229600" cy="4987739"/>
          </a:xfrm>
          <a:prstGeom prst="rect">
            <a:avLst/>
          </a:prstGeom>
        </p:spPr>
        <p:txBody>
          <a:bodyPr vert="horz" lIns="0" tIns="60949" rIns="0" bIns="60949" rtlCol="0">
            <a:normAutofit/>
          </a:bodyPr>
          <a:lstStyle/>
          <a:p>
            <a:pPr lvl="0"/>
            <a:r>
              <a:rPr lang="en-US" dirty="0"/>
              <a:t>Click to edit Master text styles</a:t>
            </a:r>
          </a:p>
        </p:txBody>
      </p:sp>
      <p:sp>
        <p:nvSpPr>
          <p:cNvPr id="4" name="Date Placeholder 3"/>
          <p:cNvSpPr>
            <a:spLocks noGrp="1"/>
          </p:cNvSpPr>
          <p:nvPr>
            <p:ph type="dt" sz="half" idx="2"/>
          </p:nvPr>
        </p:nvSpPr>
        <p:spPr>
          <a:xfrm>
            <a:off x="457200" y="6356352"/>
            <a:ext cx="2133600"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fld id="{425404F2-BE9A-4460-8815-8F645183555F}" type="datetimeFigureOut">
              <a:rPr lang="en-US" smtClean="0"/>
              <a:pPr/>
              <a:t>5/29/2018</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1" y="6356352"/>
            <a:ext cx="2133600"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222334026"/>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Lst>
  <p:txStyles>
    <p:titleStyle>
      <a:lvl1pPr algn="l" defTabSz="914484" rtl="0" eaLnBrk="1" latinLnBrk="0" hangingPunct="1">
        <a:spcBef>
          <a:spcPct val="0"/>
        </a:spcBef>
        <a:buNone/>
        <a:defRPr sz="2701" kern="1200">
          <a:solidFill>
            <a:schemeClr val="tx1">
              <a:lumMod val="75000"/>
              <a:lumOff val="25000"/>
            </a:schemeClr>
          </a:solidFill>
          <a:latin typeface="+mj-lt"/>
          <a:ea typeface="+mj-ea"/>
          <a:cs typeface="Arial" panose="020B0604020202020204" pitchFamily="34" charset="0"/>
        </a:defRPr>
      </a:lvl1pPr>
    </p:titleStyle>
    <p:bodyStyle>
      <a:lvl1pPr marL="0" indent="0" algn="l" defTabSz="914484" rtl="0" eaLnBrk="1" latinLnBrk="0" hangingPunct="1">
        <a:spcBef>
          <a:spcPct val="20000"/>
        </a:spcBef>
        <a:buFontTx/>
        <a:buNone/>
        <a:defRPr sz="135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457242" indent="0" algn="l" defTabSz="914484" rtl="0" eaLnBrk="1" latinLnBrk="0" hangingPunct="1">
        <a:spcBef>
          <a:spcPct val="20000"/>
        </a:spcBef>
        <a:buFontTx/>
        <a:buNone/>
        <a:defRPr sz="1350" kern="1200">
          <a:solidFill>
            <a:schemeClr val="tx1"/>
          </a:solidFill>
          <a:latin typeface="Arial" panose="020B0604020202020204" pitchFamily="34" charset="0"/>
          <a:ea typeface="+mn-ea"/>
          <a:cs typeface="Arial" panose="020B0604020202020204" pitchFamily="34" charset="0"/>
        </a:defRPr>
      </a:lvl2pPr>
      <a:lvl3pPr marL="914483" indent="0" algn="l" defTabSz="914484" rtl="0" eaLnBrk="1" latinLnBrk="0" hangingPunct="1">
        <a:spcBef>
          <a:spcPct val="20000"/>
        </a:spcBef>
        <a:buFontTx/>
        <a:buNone/>
        <a:defRPr sz="1350" kern="1200">
          <a:solidFill>
            <a:schemeClr val="tx1"/>
          </a:solidFill>
          <a:latin typeface="Arial" panose="020B0604020202020204" pitchFamily="34" charset="0"/>
          <a:ea typeface="+mn-ea"/>
          <a:cs typeface="Arial" panose="020B0604020202020204" pitchFamily="34" charset="0"/>
        </a:defRPr>
      </a:lvl3pPr>
      <a:lvl4pPr marL="1371726" indent="0" algn="l" defTabSz="914484" rtl="0" eaLnBrk="1" latinLnBrk="0" hangingPunct="1">
        <a:spcBef>
          <a:spcPct val="20000"/>
        </a:spcBef>
        <a:buFontTx/>
        <a:buNone/>
        <a:defRPr sz="1350" kern="1200">
          <a:solidFill>
            <a:schemeClr val="tx1"/>
          </a:solidFill>
          <a:latin typeface="Arial" panose="020B0604020202020204" pitchFamily="34" charset="0"/>
          <a:ea typeface="+mn-ea"/>
          <a:cs typeface="Arial" panose="020B0604020202020204" pitchFamily="34" charset="0"/>
        </a:defRPr>
      </a:lvl4pPr>
      <a:lvl5pPr marL="1828967" indent="0" algn="l" defTabSz="914484" rtl="0" eaLnBrk="1" latinLnBrk="0" hangingPunct="1">
        <a:spcBef>
          <a:spcPct val="20000"/>
        </a:spcBef>
        <a:buFontTx/>
        <a:buNone/>
        <a:defRPr sz="1350" kern="1200">
          <a:solidFill>
            <a:schemeClr val="tx1"/>
          </a:solidFill>
          <a:latin typeface="Arial" panose="020B0604020202020204" pitchFamily="34" charset="0"/>
          <a:ea typeface="+mn-ea"/>
          <a:cs typeface="Arial" panose="020B0604020202020204" pitchFamily="34" charset="0"/>
        </a:defRPr>
      </a:lvl5pPr>
      <a:lvl6pPr marL="2514830" indent="-228621" algn="l" defTabSz="914484" rtl="0" eaLnBrk="1" latinLnBrk="0" hangingPunct="1">
        <a:spcBef>
          <a:spcPct val="20000"/>
        </a:spcBef>
        <a:buFont typeface="Arial" pitchFamily="34" charset="0"/>
        <a:buChar char="•"/>
        <a:defRPr sz="2026" kern="1200">
          <a:solidFill>
            <a:schemeClr val="tx1"/>
          </a:solidFill>
          <a:latin typeface="+mn-lt"/>
          <a:ea typeface="+mn-ea"/>
          <a:cs typeface="+mn-cs"/>
        </a:defRPr>
      </a:lvl6pPr>
      <a:lvl7pPr marL="2972073" indent="-228621" algn="l" defTabSz="914484" rtl="0" eaLnBrk="1" latinLnBrk="0" hangingPunct="1">
        <a:spcBef>
          <a:spcPct val="20000"/>
        </a:spcBef>
        <a:buFont typeface="Arial" pitchFamily="34" charset="0"/>
        <a:buChar char="•"/>
        <a:defRPr sz="2026" kern="1200">
          <a:solidFill>
            <a:schemeClr val="tx1"/>
          </a:solidFill>
          <a:latin typeface="+mn-lt"/>
          <a:ea typeface="+mn-ea"/>
          <a:cs typeface="+mn-cs"/>
        </a:defRPr>
      </a:lvl7pPr>
      <a:lvl8pPr marL="3429314" indent="-228621" algn="l" defTabSz="914484" rtl="0" eaLnBrk="1" latinLnBrk="0" hangingPunct="1">
        <a:spcBef>
          <a:spcPct val="20000"/>
        </a:spcBef>
        <a:buFont typeface="Arial" pitchFamily="34" charset="0"/>
        <a:buChar char="•"/>
        <a:defRPr sz="2026" kern="1200">
          <a:solidFill>
            <a:schemeClr val="tx1"/>
          </a:solidFill>
          <a:latin typeface="+mn-lt"/>
          <a:ea typeface="+mn-ea"/>
          <a:cs typeface="+mn-cs"/>
        </a:defRPr>
      </a:lvl8pPr>
      <a:lvl9pPr marL="3886556" indent="-228621" algn="l" defTabSz="914484" rtl="0" eaLnBrk="1" latinLnBrk="0" hangingPunct="1">
        <a:spcBef>
          <a:spcPct val="20000"/>
        </a:spcBef>
        <a:buFont typeface="Arial" pitchFamily="34" charset="0"/>
        <a:buChar char="•"/>
        <a:defRPr sz="2026" kern="1200">
          <a:solidFill>
            <a:schemeClr val="tx1"/>
          </a:solidFill>
          <a:latin typeface="+mn-lt"/>
          <a:ea typeface="+mn-ea"/>
          <a:cs typeface="+mn-cs"/>
        </a:defRPr>
      </a:lvl9pPr>
    </p:bodyStyle>
    <p:otherStyle>
      <a:defPPr>
        <a:defRPr lang="en-US"/>
      </a:defPPr>
      <a:lvl1pPr marL="0" algn="l" defTabSz="914484" rtl="0" eaLnBrk="1" latinLnBrk="0" hangingPunct="1">
        <a:defRPr sz="1800" kern="1200">
          <a:solidFill>
            <a:schemeClr val="tx1"/>
          </a:solidFill>
          <a:latin typeface="+mn-lt"/>
          <a:ea typeface="+mn-ea"/>
          <a:cs typeface="+mn-cs"/>
        </a:defRPr>
      </a:lvl1pPr>
      <a:lvl2pPr marL="457242" algn="l" defTabSz="914484" rtl="0" eaLnBrk="1" latinLnBrk="0" hangingPunct="1">
        <a:defRPr sz="1800" kern="1200">
          <a:solidFill>
            <a:schemeClr val="tx1"/>
          </a:solidFill>
          <a:latin typeface="+mn-lt"/>
          <a:ea typeface="+mn-ea"/>
          <a:cs typeface="+mn-cs"/>
        </a:defRPr>
      </a:lvl2pPr>
      <a:lvl3pPr marL="914484" algn="l" defTabSz="914484" rtl="0" eaLnBrk="1" latinLnBrk="0" hangingPunct="1">
        <a:defRPr sz="1800" kern="1200">
          <a:solidFill>
            <a:schemeClr val="tx1"/>
          </a:solidFill>
          <a:latin typeface="+mn-lt"/>
          <a:ea typeface="+mn-ea"/>
          <a:cs typeface="+mn-cs"/>
        </a:defRPr>
      </a:lvl3pPr>
      <a:lvl4pPr marL="1371726" algn="l" defTabSz="914484" rtl="0" eaLnBrk="1" latinLnBrk="0" hangingPunct="1">
        <a:defRPr sz="1800" kern="1200">
          <a:solidFill>
            <a:schemeClr val="tx1"/>
          </a:solidFill>
          <a:latin typeface="+mn-lt"/>
          <a:ea typeface="+mn-ea"/>
          <a:cs typeface="+mn-cs"/>
        </a:defRPr>
      </a:lvl4pPr>
      <a:lvl5pPr marL="1828967" algn="l" defTabSz="914484" rtl="0" eaLnBrk="1" latinLnBrk="0" hangingPunct="1">
        <a:defRPr sz="1800" kern="1200">
          <a:solidFill>
            <a:schemeClr val="tx1"/>
          </a:solidFill>
          <a:latin typeface="+mn-lt"/>
          <a:ea typeface="+mn-ea"/>
          <a:cs typeface="+mn-cs"/>
        </a:defRPr>
      </a:lvl5pPr>
      <a:lvl6pPr marL="2286210" algn="l" defTabSz="914484" rtl="0" eaLnBrk="1" latinLnBrk="0" hangingPunct="1">
        <a:defRPr sz="1800" kern="1200">
          <a:solidFill>
            <a:schemeClr val="tx1"/>
          </a:solidFill>
          <a:latin typeface="+mn-lt"/>
          <a:ea typeface="+mn-ea"/>
          <a:cs typeface="+mn-cs"/>
        </a:defRPr>
      </a:lvl6pPr>
      <a:lvl7pPr marL="2743451" algn="l" defTabSz="914484" rtl="0" eaLnBrk="1" latinLnBrk="0" hangingPunct="1">
        <a:defRPr sz="1800" kern="1200">
          <a:solidFill>
            <a:schemeClr val="tx1"/>
          </a:solidFill>
          <a:latin typeface="+mn-lt"/>
          <a:ea typeface="+mn-ea"/>
          <a:cs typeface="+mn-cs"/>
        </a:defRPr>
      </a:lvl7pPr>
      <a:lvl8pPr marL="3200693" algn="l" defTabSz="914484" rtl="0" eaLnBrk="1" latinLnBrk="0" hangingPunct="1">
        <a:defRPr sz="1800" kern="1200">
          <a:solidFill>
            <a:schemeClr val="tx1"/>
          </a:solidFill>
          <a:latin typeface="+mn-lt"/>
          <a:ea typeface="+mn-ea"/>
          <a:cs typeface="+mn-cs"/>
        </a:defRPr>
      </a:lvl8pPr>
      <a:lvl9pPr marL="3657935" algn="l" defTabSz="91448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2.xml"/><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microsoft.com/office/2007/relationships/hdphoto" Target="../media/hdphoto3.wdp"/><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2.xml"/><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13.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2.xml"/><Relationship Id="rId5" Type="http://schemas.openxmlformats.org/officeDocument/2006/relationships/image" Target="../media/image25.png"/><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2.xml"/><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2.xml"/><Relationship Id="rId4" Type="http://schemas.microsoft.com/office/2007/relationships/hdphoto" Target="../media/hdphoto3.wdp"/></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2.xml"/><Relationship Id="rId5" Type="http://schemas.microsoft.com/office/2007/relationships/hdphoto" Target="../media/hdphoto3.wdp"/><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13.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2.xml"/><Relationship Id="rId4" Type="http://schemas.microsoft.com/office/2007/relationships/hdphoto" Target="../media/hdphoto3.wdp"/></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2.xml"/><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2.xml"/><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2.xml"/><Relationship Id="rId4" Type="http://schemas.microsoft.com/office/2007/relationships/hdphoto" Target="../media/hdphoto3.wdp"/></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2.xml"/><Relationship Id="rId6" Type="http://schemas.openxmlformats.org/officeDocument/2006/relationships/image" Target="../media/image28.png"/><Relationship Id="rId5" Type="http://schemas.openxmlformats.org/officeDocument/2006/relationships/image" Target="../media/image27.png"/><Relationship Id="rId4" Type="http://schemas.microsoft.com/office/2007/relationships/hdphoto" Target="../media/hdphoto3.wdp"/></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2.xml"/><Relationship Id="rId6" Type="http://schemas.openxmlformats.org/officeDocument/2006/relationships/image" Target="../media/image30.png"/><Relationship Id="rId5" Type="http://schemas.openxmlformats.org/officeDocument/2006/relationships/image" Target="../media/image29.png"/><Relationship Id="rId4" Type="http://schemas.microsoft.com/office/2007/relationships/hdphoto" Target="../media/hdphoto3.wdp"/></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2.xml"/><Relationship Id="rId6" Type="http://schemas.openxmlformats.org/officeDocument/2006/relationships/image" Target="../media/image32.png"/><Relationship Id="rId5" Type="http://schemas.openxmlformats.org/officeDocument/2006/relationships/image" Target="../media/image31.png"/><Relationship Id="rId4" Type="http://schemas.microsoft.com/office/2007/relationships/hdphoto" Target="../media/hdphoto3.wdp"/></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2.xml"/><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2.xml"/><Relationship Id="rId5" Type="http://schemas.openxmlformats.org/officeDocument/2006/relationships/image" Target="../media/image34.png"/><Relationship Id="rId4" Type="http://schemas.microsoft.com/office/2007/relationships/hdphoto" Target="../media/hdphoto3.wdp"/></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2.xml"/><Relationship Id="rId5" Type="http://schemas.openxmlformats.org/officeDocument/2006/relationships/image" Target="../media/image35.png"/><Relationship Id="rId4" Type="http://schemas.microsoft.com/office/2007/relationships/hdphoto" Target="../media/hdphoto3.wdp"/></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2.xml"/><Relationship Id="rId5" Type="http://schemas.openxmlformats.org/officeDocument/2006/relationships/image" Target="../media/image36.png"/><Relationship Id="rId4" Type="http://schemas.microsoft.com/office/2007/relationships/hdphoto" Target="../media/hdphoto3.wdp"/></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2.xml"/><Relationship Id="rId5" Type="http://schemas.openxmlformats.org/officeDocument/2006/relationships/image" Target="../media/image37.png"/><Relationship Id="rId4" Type="http://schemas.microsoft.com/office/2007/relationships/hdphoto" Target="../media/hdphoto3.wdp"/></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22.xml"/><Relationship Id="rId4" Type="http://schemas.microsoft.com/office/2007/relationships/hdphoto" Target="../media/hdphoto3.wdp"/></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22.xml"/><Relationship Id="rId4" Type="http://schemas.microsoft.com/office/2007/relationships/hdphoto" Target="../media/hdphoto3.wdp"/></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2.xml"/><Relationship Id="rId6" Type="http://schemas.openxmlformats.org/officeDocument/2006/relationships/image" Target="../media/image39.png"/><Relationship Id="rId5" Type="http://schemas.openxmlformats.org/officeDocument/2006/relationships/image" Target="../media/image38.png"/><Relationship Id="rId4" Type="http://schemas.microsoft.com/office/2007/relationships/hdphoto" Target="../media/hdphoto3.wdp"/></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22.xml"/><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2.xml"/><Relationship Id="rId5" Type="http://schemas.openxmlformats.org/officeDocument/2006/relationships/image" Target="../media/image12.jpeg"/><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3.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2.xml"/><Relationship Id="rId5" Type="http://schemas.openxmlformats.org/officeDocument/2006/relationships/image" Target="../media/image15.png"/><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8797" y="6379303"/>
            <a:ext cx="9162797" cy="478695"/>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 name="Rectangle 2">
            <a:extLst>
              <a:ext uri="{FF2B5EF4-FFF2-40B4-BE49-F238E27FC236}">
                <a16:creationId xmlns:a16="http://schemas.microsoft.com/office/drawing/2014/main" id="{6C630CEB-3771-4CCB-A7E4-C4BC913ED6B9}"/>
              </a:ext>
            </a:extLst>
          </p:cNvPr>
          <p:cNvSpPr/>
          <p:nvPr/>
        </p:nvSpPr>
        <p:spPr>
          <a:xfrm>
            <a:off x="-8965" y="0"/>
            <a:ext cx="9157648" cy="1030941"/>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481A6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prstClr val="white"/>
                </a:solidFill>
                <a:latin typeface="Arial Narrow" panose="020B0606020202030204" pitchFamily="34" charset="0"/>
              </a:rPr>
              <a:t>Case 2</a:t>
            </a:r>
          </a:p>
        </p:txBody>
      </p:sp>
      <p:cxnSp>
        <p:nvCxnSpPr>
          <p:cNvPr id="83" name="Straight Connector 82">
            <a:extLst>
              <a:ext uri="{FF2B5EF4-FFF2-40B4-BE49-F238E27FC236}">
                <a16:creationId xmlns:a16="http://schemas.microsoft.com/office/drawing/2014/main" id="{E00DEA20-1A8F-44C4-A63E-B803CB4C9F3E}"/>
              </a:ext>
            </a:extLst>
          </p:cNvPr>
          <p:cNvCxnSpPr/>
          <p:nvPr/>
        </p:nvCxnSpPr>
        <p:spPr>
          <a:xfrm flipV="1">
            <a:off x="0" y="2055973"/>
            <a:ext cx="9144000" cy="0"/>
          </a:xfrm>
          <a:prstGeom prst="line">
            <a:avLst/>
          </a:prstGeom>
          <a:ln w="38100">
            <a:solidFill>
              <a:srgbClr val="51118E"/>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606EF07-0B42-44A3-B846-CC842A5B0060}"/>
              </a:ext>
            </a:extLst>
          </p:cNvPr>
          <p:cNvCxnSpPr/>
          <p:nvPr/>
        </p:nvCxnSpPr>
        <p:spPr>
          <a:xfrm flipV="1">
            <a:off x="0" y="5722533"/>
            <a:ext cx="9144000" cy="0"/>
          </a:xfrm>
          <a:prstGeom prst="line">
            <a:avLst/>
          </a:prstGeom>
          <a:ln w="38100">
            <a:solidFill>
              <a:srgbClr val="51118E"/>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 name="Picture 2" descr="A pair of glasses on a table&#10;&#10;Description generated with high confidence">
            <a:extLst>
              <a:ext uri="{FF2B5EF4-FFF2-40B4-BE49-F238E27FC236}">
                <a16:creationId xmlns:a16="http://schemas.microsoft.com/office/drawing/2014/main" id="{A907B5A3-95A6-48D6-8F1F-170C8A39BE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60376" y="2136652"/>
            <a:ext cx="5683624" cy="3521283"/>
          </a:xfrm>
          <a:prstGeom prst="rect">
            <a:avLst/>
          </a:prstGeom>
        </p:spPr>
      </p:pic>
      <p:pic>
        <p:nvPicPr>
          <p:cNvPr id="90" name="Picture 2" descr="C:\Users\goldinl.CTU\AppData\Local\Microsoft\Windows\Temporary Internet Files\Content.Outlook\OQUTX7GM\CHRC logo_HEARTicon (2).jpg">
            <a:extLst>
              <a:ext uri="{FF2B5EF4-FFF2-40B4-BE49-F238E27FC236}">
                <a16:creationId xmlns:a16="http://schemas.microsoft.com/office/drawing/2014/main" id="{DBC02BB8-1834-413B-88D4-797705FBDF27}"/>
              </a:ext>
            </a:extLst>
          </p:cNvPr>
          <p:cNvPicPr>
            <a:picLocks noChangeAspect="1" noChangeArrowheads="1"/>
          </p:cNvPicPr>
          <p:nvPr/>
        </p:nvPicPr>
        <p:blipFill>
          <a:blip r:embed="rId4" cstate="print">
            <a:clrChange>
              <a:clrFrom>
                <a:srgbClr val="FFFDFC"/>
              </a:clrFrom>
              <a:clrTo>
                <a:srgbClr val="FFFDFC">
                  <a:alpha val="0"/>
                </a:srgbClr>
              </a:clrTo>
            </a:clrChange>
            <a:biLevel thresh="25000"/>
            <a:extLst>
              <a:ext uri="{28A0092B-C50C-407E-A947-70E740481C1C}">
                <a14:useLocalDpi xmlns:a14="http://schemas.microsoft.com/office/drawing/2010/main" val="0"/>
              </a:ext>
            </a:extLst>
          </a:blip>
          <a:srcRect/>
          <a:stretch>
            <a:fillRect/>
          </a:stretch>
        </p:blipFill>
        <p:spPr bwMode="auto">
          <a:xfrm>
            <a:off x="8691727" y="6490451"/>
            <a:ext cx="263937" cy="27432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extBox 1">
            <a:extLst>
              <a:ext uri="{FF2B5EF4-FFF2-40B4-BE49-F238E27FC236}">
                <a16:creationId xmlns:a16="http://schemas.microsoft.com/office/drawing/2014/main" id="{A9A911ED-3198-4B03-B509-36B471F3093D}"/>
              </a:ext>
            </a:extLst>
          </p:cNvPr>
          <p:cNvSpPr txBox="1"/>
          <p:nvPr/>
        </p:nvSpPr>
        <p:spPr>
          <a:xfrm>
            <a:off x="108857" y="6150428"/>
            <a:ext cx="5018314" cy="261610"/>
          </a:xfrm>
          <a:prstGeom prst="rect">
            <a:avLst/>
          </a:prstGeom>
          <a:noFill/>
        </p:spPr>
        <p:txBody>
          <a:bodyPr wrap="square" rtlCol="0">
            <a:spAutoFit/>
          </a:bodyPr>
          <a:lstStyle/>
          <a:p>
            <a:r>
              <a:rPr lang="en-CA" sz="1050" dirty="0">
                <a:latin typeface="Arial Narrow" panose="020B0606020202030204" pitchFamily="34" charset="0"/>
              </a:rPr>
              <a:t>ASCVD: atherosclerotic cardiovascular disease</a:t>
            </a:r>
            <a:endParaRPr lang="en-US" sz="1050" dirty="0">
              <a:latin typeface="Arial Narrow" panose="020B0606020202030204" pitchFamily="34" charset="0"/>
            </a:endParaRPr>
          </a:p>
        </p:txBody>
      </p:sp>
      <p:sp>
        <p:nvSpPr>
          <p:cNvPr id="15" name="TextBox 14">
            <a:extLst>
              <a:ext uri="{FF2B5EF4-FFF2-40B4-BE49-F238E27FC236}">
                <a16:creationId xmlns:a16="http://schemas.microsoft.com/office/drawing/2014/main" id="{201015DF-E6E9-450C-B960-A9AC1062C6B6}"/>
              </a:ext>
            </a:extLst>
          </p:cNvPr>
          <p:cNvSpPr txBox="1"/>
          <p:nvPr/>
        </p:nvSpPr>
        <p:spPr>
          <a:xfrm>
            <a:off x="0" y="2126947"/>
            <a:ext cx="9157648" cy="3521268"/>
          </a:xfrm>
          <a:prstGeom prst="rect">
            <a:avLst/>
          </a:prstGeom>
          <a:solidFill>
            <a:srgbClr val="451C6A">
              <a:alpha val="60000"/>
            </a:srgbClr>
          </a:solidFill>
        </p:spPr>
        <p:txBody>
          <a:bodyPr wrap="square" rtlCol="0">
            <a:spAutoFit/>
          </a:bodyPr>
          <a:lstStyle/>
          <a:p>
            <a:endParaRPr lang="en-US" dirty="0"/>
          </a:p>
        </p:txBody>
      </p:sp>
      <p:sp>
        <p:nvSpPr>
          <p:cNvPr id="11" name="TextBox 10">
            <a:extLst>
              <a:ext uri="{FF2B5EF4-FFF2-40B4-BE49-F238E27FC236}">
                <a16:creationId xmlns:a16="http://schemas.microsoft.com/office/drawing/2014/main" id="{3FEFA660-FA83-43CF-A1F7-A2773CA7DBAF}"/>
              </a:ext>
            </a:extLst>
          </p:cNvPr>
          <p:cNvSpPr txBox="1"/>
          <p:nvPr/>
        </p:nvSpPr>
        <p:spPr>
          <a:xfrm>
            <a:off x="1074084" y="2202892"/>
            <a:ext cx="2761130" cy="584775"/>
          </a:xfrm>
          <a:prstGeom prst="rect">
            <a:avLst/>
          </a:prstGeom>
          <a:noFill/>
        </p:spPr>
        <p:txBody>
          <a:bodyPr wrap="square" rtlCol="0">
            <a:spAutoFit/>
          </a:bodyPr>
          <a:lstStyle/>
          <a:p>
            <a:pPr algn="ctr"/>
            <a:r>
              <a:rPr lang="en-US" sz="3200" b="1" dirty="0">
                <a:ln w="10160">
                  <a:solidFill>
                    <a:prstClr val="black">
                      <a:lumMod val="65000"/>
                      <a:lumOff val="35000"/>
                    </a:prstClr>
                  </a:solidFill>
                  <a:prstDash val="solid"/>
                </a:ln>
                <a:solidFill>
                  <a:prstClr val="white"/>
                </a:solidFill>
                <a:latin typeface="Arial Narrow" panose="020B0606020202030204" pitchFamily="34" charset="0"/>
              </a:rPr>
              <a:t>Raj</a:t>
            </a:r>
            <a:endParaRPr lang="en-CA" sz="3200" b="1" dirty="0">
              <a:ln w="10160">
                <a:solidFill>
                  <a:prstClr val="black">
                    <a:lumMod val="65000"/>
                    <a:lumOff val="35000"/>
                  </a:prstClr>
                </a:solidFill>
                <a:prstDash val="solid"/>
              </a:ln>
              <a:solidFill>
                <a:prstClr val="white"/>
              </a:solidFill>
              <a:latin typeface="Arial Narrow" panose="020B0606020202030204" pitchFamily="34" charset="0"/>
            </a:endParaRPr>
          </a:p>
        </p:txBody>
      </p:sp>
      <p:pic>
        <p:nvPicPr>
          <p:cNvPr id="14" name="Picture 13" descr="A person wearing a suit and tie&#10;&#10;Description generated with very high confidence">
            <a:extLst>
              <a:ext uri="{FF2B5EF4-FFF2-40B4-BE49-F238E27FC236}">
                <a16:creationId xmlns:a16="http://schemas.microsoft.com/office/drawing/2014/main" id="{B6B2ACF5-F484-4B26-BD3A-CAC935A477D4}"/>
              </a:ext>
            </a:extLst>
          </p:cNvPr>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39528" y="2051450"/>
            <a:ext cx="2390776" cy="3586165"/>
          </a:xfrm>
          <a:prstGeom prst="rect">
            <a:avLst/>
          </a:prstGeom>
        </p:spPr>
      </p:pic>
      <p:sp>
        <p:nvSpPr>
          <p:cNvPr id="12" name="TextBox 11">
            <a:extLst>
              <a:ext uri="{FF2B5EF4-FFF2-40B4-BE49-F238E27FC236}">
                <a16:creationId xmlns:a16="http://schemas.microsoft.com/office/drawing/2014/main" id="{34453F7B-D377-4ADA-A503-206DD38AB620}"/>
              </a:ext>
            </a:extLst>
          </p:cNvPr>
          <p:cNvSpPr txBox="1"/>
          <p:nvPr/>
        </p:nvSpPr>
        <p:spPr>
          <a:xfrm>
            <a:off x="3447436" y="2987689"/>
            <a:ext cx="5709504" cy="1661993"/>
          </a:xfrm>
          <a:prstGeom prst="rect">
            <a:avLst/>
          </a:prstGeom>
          <a:noFill/>
        </p:spPr>
        <p:txBody>
          <a:bodyPr wrap="square" rtlCol="0">
            <a:spAutoFit/>
          </a:bodyPr>
          <a:lstStyle/>
          <a:p>
            <a:pPr algn="ctr" defTabSz="914400"/>
            <a:r>
              <a:rPr lang="en-CA" sz="5400" b="1" dirty="0">
                <a:ln w="10160">
                  <a:solidFill>
                    <a:prstClr val="black">
                      <a:lumMod val="65000"/>
                      <a:lumOff val="35000"/>
                    </a:prstClr>
                  </a:solidFill>
                  <a:prstDash val="solid"/>
                </a:ln>
                <a:solidFill>
                  <a:prstClr val="white"/>
                </a:solidFill>
                <a:latin typeface="Arial Narrow" panose="020B0606020202030204" pitchFamily="34" charset="0"/>
              </a:rPr>
              <a:t>LDL-C: </a:t>
            </a:r>
          </a:p>
          <a:p>
            <a:pPr algn="ctr" defTabSz="914400"/>
            <a:r>
              <a:rPr lang="en-CA" sz="4800" b="1" dirty="0">
                <a:ln w="10160">
                  <a:solidFill>
                    <a:prstClr val="black">
                      <a:lumMod val="65000"/>
                      <a:lumOff val="35000"/>
                    </a:prstClr>
                  </a:solidFill>
                  <a:prstDash val="solid"/>
                </a:ln>
                <a:solidFill>
                  <a:prstClr val="white"/>
                </a:solidFill>
                <a:latin typeface="Arial Narrow" panose="020B0606020202030204" pitchFamily="34" charset="0"/>
              </a:rPr>
              <a:t>How Low Do You Go?</a:t>
            </a:r>
          </a:p>
        </p:txBody>
      </p:sp>
    </p:spTree>
    <p:extLst>
      <p:ext uri="{BB962C8B-B14F-4D97-AF65-F5344CB8AC3E}">
        <p14:creationId xmlns:p14="http://schemas.microsoft.com/office/powerpoint/2010/main" val="2700764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569" y="6270927"/>
            <a:ext cx="9162797" cy="58707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900" dirty="0">
              <a:solidFill>
                <a:schemeClr val="bg1"/>
              </a:solidFill>
              <a:latin typeface="Arial Narrow" panose="020B0606020202030204" pitchFamily="34" charset="0"/>
              <a:ea typeface="Verdana" pitchFamily="34" charset="0"/>
              <a:cs typeface="Verdana" pitchFamily="34" charset="0"/>
            </a:endParaRPr>
          </a:p>
        </p:txBody>
      </p:sp>
      <p:sp>
        <p:nvSpPr>
          <p:cNvPr id="9" name="Rectangle 8"/>
          <p:cNvSpPr/>
          <p:nvPr/>
        </p:nvSpPr>
        <p:spPr>
          <a:xfrm>
            <a:off x="-5569" y="0"/>
            <a:ext cx="9162797" cy="1177453"/>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52690" y="347739"/>
            <a:ext cx="9038620" cy="646331"/>
          </a:xfrm>
          <a:prstGeom prst="rect">
            <a:avLst/>
          </a:prstGeom>
        </p:spPr>
        <p:txBody>
          <a:bodyPr wrap="square">
            <a:spAutoFit/>
          </a:bodyPr>
          <a:lstStyle/>
          <a:p>
            <a:pPr lvl="0" algn="ctr" defTabSz="342991">
              <a:defRPr/>
            </a:pPr>
            <a:r>
              <a:rPr kumimoji="0" lang="en-CA"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lang="en-CA" sz="3600" b="1" dirty="0">
                <a:solidFill>
                  <a:prstClr val="white"/>
                </a:solidFill>
                <a:latin typeface="Arial Narrow" panose="020B0606020202030204" pitchFamily="34" charset="0"/>
              </a:rPr>
              <a:t>Definition of Statin Intolerance</a:t>
            </a:r>
            <a:endParaRPr kumimoji="0" lang="en-CA"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55" name="Rectangle 54">
            <a:extLst>
              <a:ext uri="{FF2B5EF4-FFF2-40B4-BE49-F238E27FC236}">
                <a16:creationId xmlns:a16="http://schemas.microsoft.com/office/drawing/2014/main" id="{B3B78B1E-F5D6-406F-82FE-FDBF297C34B3}"/>
              </a:ext>
            </a:extLst>
          </p:cNvPr>
          <p:cNvSpPr/>
          <p:nvPr/>
        </p:nvSpPr>
        <p:spPr>
          <a:xfrm>
            <a:off x="231676" y="6461843"/>
            <a:ext cx="7409149" cy="230832"/>
          </a:xfrm>
          <a:prstGeom prst="rect">
            <a:avLst/>
          </a:prstGeom>
          <a:noFill/>
          <a:ln>
            <a:noFill/>
          </a:ln>
          <a:effectLst>
            <a:outerShdw blurRad="50800" dist="38100" dir="2700000" algn="tl" rotWithShape="0">
              <a:prstClr val="black">
                <a:alpha val="40000"/>
              </a:prstClr>
            </a:outerShdw>
          </a:effectLst>
        </p:spPr>
        <p:txBody>
          <a:bodyPr wrap="square">
            <a:spAutoFit/>
          </a:bodyPr>
          <a:lstStyle/>
          <a:p>
            <a:pPr lvl="0" defTabSz="914355"/>
            <a:r>
              <a:rPr lang="it-IT" sz="900" dirty="0">
                <a:solidFill>
                  <a:prstClr val="white"/>
                </a:solidFill>
                <a:latin typeface="Arial Narrow" panose="020B0606020202030204" pitchFamily="34" charset="0"/>
              </a:rPr>
              <a:t>Mancini et al Can J Cardiol  2011;27:635-662</a:t>
            </a:r>
          </a:p>
        </p:txBody>
      </p:sp>
      <p:sp>
        <p:nvSpPr>
          <p:cNvPr id="18" name="Content Placeholder 2">
            <a:extLst>
              <a:ext uri="{FF2B5EF4-FFF2-40B4-BE49-F238E27FC236}">
                <a16:creationId xmlns:a16="http://schemas.microsoft.com/office/drawing/2014/main" id="{A76FE096-16C2-48CA-B840-ABA54AC0F92A}"/>
              </a:ext>
            </a:extLst>
          </p:cNvPr>
          <p:cNvSpPr txBox="1">
            <a:spLocks/>
          </p:cNvSpPr>
          <p:nvPr/>
        </p:nvSpPr>
        <p:spPr>
          <a:xfrm>
            <a:off x="196928" y="1413864"/>
            <a:ext cx="8809984" cy="4717416"/>
          </a:xfrm>
          <a:prstGeom prst="rect">
            <a:avLst/>
          </a:prstGeom>
        </p:spPr>
        <p:txBody>
          <a:bodyPr>
            <a:noAutofit/>
          </a:bodyPr>
          <a:lstStyle>
            <a:lvl1pPr marL="0" indent="0" algn="l" defTabSz="914484" rtl="0" eaLnBrk="1" latinLnBrk="0" hangingPunct="1">
              <a:spcBef>
                <a:spcPct val="20000"/>
              </a:spcBef>
              <a:buFontTx/>
              <a:buNone/>
              <a:defRPr sz="135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457242" indent="0" algn="l" defTabSz="914484" rtl="0" eaLnBrk="1" latinLnBrk="0" hangingPunct="1">
              <a:spcBef>
                <a:spcPct val="20000"/>
              </a:spcBef>
              <a:buFontTx/>
              <a:buNone/>
              <a:defRPr sz="1350" kern="1200">
                <a:solidFill>
                  <a:schemeClr val="tx1"/>
                </a:solidFill>
                <a:latin typeface="Arial" panose="020B0604020202020204" pitchFamily="34" charset="0"/>
                <a:ea typeface="+mn-ea"/>
                <a:cs typeface="Arial" panose="020B0604020202020204" pitchFamily="34" charset="0"/>
              </a:defRPr>
            </a:lvl2pPr>
            <a:lvl3pPr marL="914483" indent="0" algn="l" defTabSz="914484" rtl="0" eaLnBrk="1" latinLnBrk="0" hangingPunct="1">
              <a:spcBef>
                <a:spcPct val="20000"/>
              </a:spcBef>
              <a:buFontTx/>
              <a:buNone/>
              <a:defRPr sz="1350" kern="1200">
                <a:solidFill>
                  <a:schemeClr val="tx1"/>
                </a:solidFill>
                <a:latin typeface="Arial" panose="020B0604020202020204" pitchFamily="34" charset="0"/>
                <a:ea typeface="+mn-ea"/>
                <a:cs typeface="Arial" panose="020B0604020202020204" pitchFamily="34" charset="0"/>
              </a:defRPr>
            </a:lvl3pPr>
            <a:lvl4pPr marL="1371726" indent="0" algn="l" defTabSz="914484" rtl="0" eaLnBrk="1" latinLnBrk="0" hangingPunct="1">
              <a:spcBef>
                <a:spcPct val="20000"/>
              </a:spcBef>
              <a:buFontTx/>
              <a:buNone/>
              <a:defRPr sz="1350" kern="1200">
                <a:solidFill>
                  <a:schemeClr val="tx1"/>
                </a:solidFill>
                <a:latin typeface="Arial" panose="020B0604020202020204" pitchFamily="34" charset="0"/>
                <a:ea typeface="+mn-ea"/>
                <a:cs typeface="Arial" panose="020B0604020202020204" pitchFamily="34" charset="0"/>
              </a:defRPr>
            </a:lvl4pPr>
            <a:lvl5pPr marL="1828967" indent="0" algn="l" defTabSz="914484" rtl="0" eaLnBrk="1" latinLnBrk="0" hangingPunct="1">
              <a:spcBef>
                <a:spcPct val="20000"/>
              </a:spcBef>
              <a:buFontTx/>
              <a:buNone/>
              <a:defRPr sz="1350" kern="1200">
                <a:solidFill>
                  <a:schemeClr val="tx1"/>
                </a:solidFill>
                <a:latin typeface="Arial" panose="020B0604020202020204" pitchFamily="34" charset="0"/>
                <a:ea typeface="+mn-ea"/>
                <a:cs typeface="Arial" panose="020B0604020202020204" pitchFamily="34" charset="0"/>
              </a:defRPr>
            </a:lvl5pPr>
            <a:lvl6pPr marL="2514830" indent="-228621" algn="l" defTabSz="914484" rtl="0" eaLnBrk="1" latinLnBrk="0" hangingPunct="1">
              <a:spcBef>
                <a:spcPct val="20000"/>
              </a:spcBef>
              <a:buFont typeface="Arial" pitchFamily="34" charset="0"/>
              <a:buChar char="•"/>
              <a:defRPr sz="2026" kern="1200">
                <a:solidFill>
                  <a:schemeClr val="tx1"/>
                </a:solidFill>
                <a:latin typeface="+mn-lt"/>
                <a:ea typeface="+mn-ea"/>
                <a:cs typeface="+mn-cs"/>
              </a:defRPr>
            </a:lvl6pPr>
            <a:lvl7pPr marL="2972073" indent="-228621" algn="l" defTabSz="914484" rtl="0" eaLnBrk="1" latinLnBrk="0" hangingPunct="1">
              <a:spcBef>
                <a:spcPct val="20000"/>
              </a:spcBef>
              <a:buFont typeface="Arial" pitchFamily="34" charset="0"/>
              <a:buChar char="•"/>
              <a:defRPr sz="2026" kern="1200">
                <a:solidFill>
                  <a:schemeClr val="tx1"/>
                </a:solidFill>
                <a:latin typeface="+mn-lt"/>
                <a:ea typeface="+mn-ea"/>
                <a:cs typeface="+mn-cs"/>
              </a:defRPr>
            </a:lvl7pPr>
            <a:lvl8pPr marL="3429314" indent="-228621" algn="l" defTabSz="914484" rtl="0" eaLnBrk="1" latinLnBrk="0" hangingPunct="1">
              <a:spcBef>
                <a:spcPct val="20000"/>
              </a:spcBef>
              <a:buFont typeface="Arial" pitchFamily="34" charset="0"/>
              <a:buChar char="•"/>
              <a:defRPr sz="2026" kern="1200">
                <a:solidFill>
                  <a:schemeClr val="tx1"/>
                </a:solidFill>
                <a:latin typeface="+mn-lt"/>
                <a:ea typeface="+mn-ea"/>
                <a:cs typeface="+mn-cs"/>
              </a:defRPr>
            </a:lvl8pPr>
            <a:lvl9pPr marL="3886556" indent="-228621" algn="l" defTabSz="914484" rtl="0" eaLnBrk="1" latinLnBrk="0" hangingPunct="1">
              <a:spcBef>
                <a:spcPct val="20000"/>
              </a:spcBef>
              <a:buFont typeface="Arial" pitchFamily="34" charset="0"/>
              <a:buChar char="•"/>
              <a:defRPr sz="2026" kern="1200">
                <a:solidFill>
                  <a:schemeClr val="tx1"/>
                </a:solidFill>
                <a:latin typeface="+mn-lt"/>
                <a:ea typeface="+mn-ea"/>
                <a:cs typeface="+mn-cs"/>
              </a:defRPr>
            </a:lvl9pPr>
          </a:lstStyle>
          <a:p>
            <a:pPr marL="274320" indent="-274320" defTabSz="914400" fontAlgn="base">
              <a:spcBef>
                <a:spcPts val="1200"/>
              </a:spcBef>
              <a:spcAft>
                <a:spcPct val="0"/>
              </a:spcAft>
              <a:buClr>
                <a:srgbClr val="521F6E"/>
              </a:buClr>
              <a:buFont typeface="Wingdings" panose="05000000000000000000" pitchFamily="2" charset="2"/>
              <a:buChar char="§"/>
              <a:defRPr/>
            </a:pPr>
            <a:r>
              <a:rPr lang="en-CA" sz="2800" dirty="0">
                <a:solidFill>
                  <a:srgbClr val="000000"/>
                </a:solidFill>
                <a:latin typeface="Arial Narrow" panose="020B0606020202030204" pitchFamily="34" charset="0"/>
                <a:cs typeface="+mn-cs"/>
              </a:rPr>
              <a:t>A clinical syndrome (i.e. there is no specific test yet) defined as:</a:t>
            </a:r>
          </a:p>
          <a:p>
            <a:pPr marL="914442" lvl="1" indent="-457200" defTabSz="914400" fontAlgn="base">
              <a:spcBef>
                <a:spcPts val="1200"/>
              </a:spcBef>
              <a:spcAft>
                <a:spcPct val="0"/>
              </a:spcAft>
              <a:buClr>
                <a:srgbClr val="521F6E"/>
              </a:buClr>
              <a:buFont typeface="Lato" panose="020F0502020204030203" pitchFamily="34" charset="0"/>
              <a:buChar char="→"/>
              <a:defRPr/>
            </a:pPr>
            <a:r>
              <a:rPr lang="en-CA" sz="2800" dirty="0">
                <a:solidFill>
                  <a:srgbClr val="000000"/>
                </a:solidFill>
                <a:latin typeface="Arial Narrow" panose="020B0606020202030204" pitchFamily="34" charset="0"/>
                <a:cs typeface="+mn-cs"/>
              </a:rPr>
              <a:t>Inability to use statins due to significant symptoms and/or biomarker abnormalities attributed to statin use as determined by stop and re-challenge approach</a:t>
            </a:r>
          </a:p>
          <a:p>
            <a:pPr marL="914442" lvl="1" indent="-457200" defTabSz="914400" fontAlgn="base">
              <a:spcBef>
                <a:spcPts val="1200"/>
              </a:spcBef>
              <a:spcAft>
                <a:spcPct val="0"/>
              </a:spcAft>
              <a:buClr>
                <a:srgbClr val="521F6E"/>
              </a:buClr>
              <a:buFont typeface="Lato" panose="020F0502020204030203" pitchFamily="34" charset="0"/>
              <a:buChar char="→"/>
              <a:defRPr/>
            </a:pPr>
            <a:r>
              <a:rPr lang="en-CA" sz="2800" dirty="0">
                <a:solidFill>
                  <a:srgbClr val="000000"/>
                </a:solidFill>
                <a:latin typeface="Arial Narrow" panose="020B0606020202030204" pitchFamily="34" charset="0"/>
                <a:cs typeface="+mn-cs"/>
              </a:rPr>
              <a:t>Either “complete” (intolerant to any statin at any dose) or “partial” (intolerant to some statins at some doses); practically, at least 2 statins</a:t>
            </a:r>
          </a:p>
          <a:p>
            <a:pPr marL="914442" lvl="1" indent="-457200" defTabSz="914400" fontAlgn="base">
              <a:spcBef>
                <a:spcPts val="1200"/>
              </a:spcBef>
              <a:spcAft>
                <a:spcPct val="0"/>
              </a:spcAft>
              <a:buClr>
                <a:srgbClr val="521F6E"/>
              </a:buClr>
              <a:buFont typeface="Lato" panose="020F0502020204030203" pitchFamily="34" charset="0"/>
              <a:buChar char="→"/>
              <a:defRPr/>
            </a:pPr>
            <a:r>
              <a:rPr lang="en-CA" sz="2800" dirty="0">
                <a:solidFill>
                  <a:srgbClr val="000000"/>
                </a:solidFill>
                <a:latin typeface="Arial Narrow" panose="020B0606020202030204" pitchFamily="34" charset="0"/>
                <a:cs typeface="+mn-cs"/>
              </a:rPr>
              <a:t>Not due to drug-drug interactions or predisposing factors (e.g. untreated hypothyroidism, febrile illness </a:t>
            </a:r>
            <a:r>
              <a:rPr lang="en-CA" sz="2800" dirty="0" err="1">
                <a:solidFill>
                  <a:srgbClr val="000000"/>
                </a:solidFill>
                <a:latin typeface="Arial Narrow" panose="020B0606020202030204" pitchFamily="34" charset="0"/>
                <a:cs typeface="+mn-cs"/>
              </a:rPr>
              <a:t>etc</a:t>
            </a:r>
            <a:r>
              <a:rPr lang="en-CA" sz="2800" dirty="0">
                <a:solidFill>
                  <a:srgbClr val="000000"/>
                </a:solidFill>
                <a:latin typeface="Arial Narrow" panose="020B0606020202030204" pitchFamily="34" charset="0"/>
                <a:cs typeface="+mn-cs"/>
              </a:rPr>
              <a:t>)</a:t>
            </a:r>
          </a:p>
        </p:txBody>
      </p:sp>
    </p:spTree>
    <p:extLst>
      <p:ext uri="{BB962C8B-B14F-4D97-AF65-F5344CB8AC3E}">
        <p14:creationId xmlns:p14="http://schemas.microsoft.com/office/powerpoint/2010/main" val="72682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5569" y="6270927"/>
            <a:ext cx="9162797" cy="58707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900" dirty="0">
              <a:solidFill>
                <a:schemeClr val="bg1"/>
              </a:solidFill>
              <a:latin typeface="Arial Narrow" panose="020B0606020202030204" pitchFamily="34" charset="0"/>
              <a:ea typeface="Verdana" pitchFamily="34" charset="0"/>
              <a:cs typeface="Verdana" pitchFamily="34" charset="0"/>
            </a:endParaRPr>
          </a:p>
        </p:txBody>
      </p:sp>
      <p:sp>
        <p:nvSpPr>
          <p:cNvPr id="19" name="Rectangle 18"/>
          <p:cNvSpPr/>
          <p:nvPr/>
        </p:nvSpPr>
        <p:spPr>
          <a:xfrm>
            <a:off x="-5569" y="0"/>
            <a:ext cx="9162797" cy="1177453"/>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8" name="Content Placeholder 2">
            <a:extLst>
              <a:ext uri="{FF2B5EF4-FFF2-40B4-BE49-F238E27FC236}">
                <a16:creationId xmlns:a16="http://schemas.microsoft.com/office/drawing/2014/main" id="{A76FE096-16C2-48CA-B840-ABA54AC0F92A}"/>
              </a:ext>
            </a:extLst>
          </p:cNvPr>
          <p:cNvSpPr txBox="1">
            <a:spLocks/>
          </p:cNvSpPr>
          <p:nvPr/>
        </p:nvSpPr>
        <p:spPr>
          <a:xfrm>
            <a:off x="107282" y="2279597"/>
            <a:ext cx="8809984" cy="2666817"/>
          </a:xfrm>
          <a:prstGeom prst="rect">
            <a:avLst/>
          </a:prstGeom>
        </p:spPr>
        <p:txBody>
          <a:bodyPr>
            <a:noAutofit/>
          </a:bodyPr>
          <a:lstStyle>
            <a:lvl1pPr marL="0" indent="0" algn="l" defTabSz="914484" rtl="0" eaLnBrk="1" latinLnBrk="0" hangingPunct="1">
              <a:spcBef>
                <a:spcPct val="20000"/>
              </a:spcBef>
              <a:buFontTx/>
              <a:buNone/>
              <a:defRPr sz="135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457242" indent="0" algn="l" defTabSz="914484" rtl="0" eaLnBrk="1" latinLnBrk="0" hangingPunct="1">
              <a:spcBef>
                <a:spcPct val="20000"/>
              </a:spcBef>
              <a:buFontTx/>
              <a:buNone/>
              <a:defRPr sz="1350" kern="1200">
                <a:solidFill>
                  <a:schemeClr val="tx1"/>
                </a:solidFill>
                <a:latin typeface="Arial" panose="020B0604020202020204" pitchFamily="34" charset="0"/>
                <a:ea typeface="+mn-ea"/>
                <a:cs typeface="Arial" panose="020B0604020202020204" pitchFamily="34" charset="0"/>
              </a:defRPr>
            </a:lvl2pPr>
            <a:lvl3pPr marL="914483" indent="0" algn="l" defTabSz="914484" rtl="0" eaLnBrk="1" latinLnBrk="0" hangingPunct="1">
              <a:spcBef>
                <a:spcPct val="20000"/>
              </a:spcBef>
              <a:buFontTx/>
              <a:buNone/>
              <a:defRPr sz="1350" kern="1200">
                <a:solidFill>
                  <a:schemeClr val="tx1"/>
                </a:solidFill>
                <a:latin typeface="Arial" panose="020B0604020202020204" pitchFamily="34" charset="0"/>
                <a:ea typeface="+mn-ea"/>
                <a:cs typeface="Arial" panose="020B0604020202020204" pitchFamily="34" charset="0"/>
              </a:defRPr>
            </a:lvl3pPr>
            <a:lvl4pPr marL="1371726" indent="0" algn="l" defTabSz="914484" rtl="0" eaLnBrk="1" latinLnBrk="0" hangingPunct="1">
              <a:spcBef>
                <a:spcPct val="20000"/>
              </a:spcBef>
              <a:buFontTx/>
              <a:buNone/>
              <a:defRPr sz="1350" kern="1200">
                <a:solidFill>
                  <a:schemeClr val="tx1"/>
                </a:solidFill>
                <a:latin typeface="Arial" panose="020B0604020202020204" pitchFamily="34" charset="0"/>
                <a:ea typeface="+mn-ea"/>
                <a:cs typeface="Arial" panose="020B0604020202020204" pitchFamily="34" charset="0"/>
              </a:defRPr>
            </a:lvl4pPr>
            <a:lvl5pPr marL="1828967" indent="0" algn="l" defTabSz="914484" rtl="0" eaLnBrk="1" latinLnBrk="0" hangingPunct="1">
              <a:spcBef>
                <a:spcPct val="20000"/>
              </a:spcBef>
              <a:buFontTx/>
              <a:buNone/>
              <a:defRPr sz="1350" kern="1200">
                <a:solidFill>
                  <a:schemeClr val="tx1"/>
                </a:solidFill>
                <a:latin typeface="Arial" panose="020B0604020202020204" pitchFamily="34" charset="0"/>
                <a:ea typeface="+mn-ea"/>
                <a:cs typeface="Arial" panose="020B0604020202020204" pitchFamily="34" charset="0"/>
              </a:defRPr>
            </a:lvl5pPr>
            <a:lvl6pPr marL="2514830" indent="-228621" algn="l" defTabSz="914484" rtl="0" eaLnBrk="1" latinLnBrk="0" hangingPunct="1">
              <a:spcBef>
                <a:spcPct val="20000"/>
              </a:spcBef>
              <a:buFont typeface="Arial" pitchFamily="34" charset="0"/>
              <a:buChar char="•"/>
              <a:defRPr sz="2026" kern="1200">
                <a:solidFill>
                  <a:schemeClr val="tx1"/>
                </a:solidFill>
                <a:latin typeface="+mn-lt"/>
                <a:ea typeface="+mn-ea"/>
                <a:cs typeface="+mn-cs"/>
              </a:defRPr>
            </a:lvl6pPr>
            <a:lvl7pPr marL="2972073" indent="-228621" algn="l" defTabSz="914484" rtl="0" eaLnBrk="1" latinLnBrk="0" hangingPunct="1">
              <a:spcBef>
                <a:spcPct val="20000"/>
              </a:spcBef>
              <a:buFont typeface="Arial" pitchFamily="34" charset="0"/>
              <a:buChar char="•"/>
              <a:defRPr sz="2026" kern="1200">
                <a:solidFill>
                  <a:schemeClr val="tx1"/>
                </a:solidFill>
                <a:latin typeface="+mn-lt"/>
                <a:ea typeface="+mn-ea"/>
                <a:cs typeface="+mn-cs"/>
              </a:defRPr>
            </a:lvl7pPr>
            <a:lvl8pPr marL="3429314" indent="-228621" algn="l" defTabSz="914484" rtl="0" eaLnBrk="1" latinLnBrk="0" hangingPunct="1">
              <a:spcBef>
                <a:spcPct val="20000"/>
              </a:spcBef>
              <a:buFont typeface="Arial" pitchFamily="34" charset="0"/>
              <a:buChar char="•"/>
              <a:defRPr sz="2026" kern="1200">
                <a:solidFill>
                  <a:schemeClr val="tx1"/>
                </a:solidFill>
                <a:latin typeface="+mn-lt"/>
                <a:ea typeface="+mn-ea"/>
                <a:cs typeface="+mn-cs"/>
              </a:defRPr>
            </a:lvl8pPr>
            <a:lvl9pPr marL="3886556" indent="-228621" algn="l" defTabSz="914484" rtl="0" eaLnBrk="1" latinLnBrk="0" hangingPunct="1">
              <a:spcBef>
                <a:spcPct val="20000"/>
              </a:spcBef>
              <a:buFont typeface="Arial" pitchFamily="34" charset="0"/>
              <a:buChar char="•"/>
              <a:defRPr sz="2026" kern="1200">
                <a:solidFill>
                  <a:schemeClr val="tx1"/>
                </a:solidFill>
                <a:latin typeface="+mn-lt"/>
                <a:ea typeface="+mn-ea"/>
                <a:cs typeface="+mn-cs"/>
              </a:defRPr>
            </a:lvl9pPr>
          </a:lstStyle>
          <a:p>
            <a:pPr marL="274320" indent="-274320" defTabSz="914400" fontAlgn="base">
              <a:spcBef>
                <a:spcPts val="1200"/>
              </a:spcBef>
              <a:spcAft>
                <a:spcPct val="0"/>
              </a:spcAft>
              <a:buClr>
                <a:srgbClr val="521F6E"/>
              </a:buClr>
              <a:buFont typeface="Wingdings" panose="05000000000000000000" pitchFamily="2" charset="2"/>
              <a:buChar char="§"/>
              <a:defRPr/>
            </a:pPr>
            <a:r>
              <a:rPr lang="en-CA" sz="2800" dirty="0">
                <a:solidFill>
                  <a:srgbClr val="000000"/>
                </a:solidFill>
                <a:latin typeface="Arial Narrow" panose="020B0606020202030204" pitchFamily="34" charset="0"/>
                <a:cs typeface="+mn-cs"/>
              </a:rPr>
              <a:t>Myalgia ranging from 1% to 5% in controlled clinical trials to 11% to 29% in observational cohorts</a:t>
            </a:r>
          </a:p>
          <a:p>
            <a:pPr marL="274320" indent="-274320" defTabSz="914400" fontAlgn="base">
              <a:spcBef>
                <a:spcPts val="1200"/>
              </a:spcBef>
              <a:spcAft>
                <a:spcPct val="0"/>
              </a:spcAft>
              <a:buClr>
                <a:srgbClr val="521F6E"/>
              </a:buClr>
              <a:buFont typeface="Wingdings" panose="05000000000000000000" pitchFamily="2" charset="2"/>
              <a:buChar char="§"/>
              <a:defRPr/>
            </a:pPr>
            <a:r>
              <a:rPr lang="en-CA" sz="2800" dirty="0">
                <a:solidFill>
                  <a:srgbClr val="000000"/>
                </a:solidFill>
                <a:latin typeface="Arial Narrow" panose="020B0606020202030204" pitchFamily="34" charset="0"/>
                <a:cs typeface="+mn-cs"/>
              </a:rPr>
              <a:t>Increase in muscle enzymes, “</a:t>
            </a:r>
            <a:r>
              <a:rPr lang="en-CA" sz="2800" dirty="0" err="1">
                <a:solidFill>
                  <a:srgbClr val="000000"/>
                </a:solidFill>
                <a:latin typeface="Arial Narrow" panose="020B0606020202030204" pitchFamily="34" charset="0"/>
                <a:cs typeface="+mn-cs"/>
              </a:rPr>
              <a:t>hyperCKemia</a:t>
            </a:r>
            <a:r>
              <a:rPr lang="en-CA" sz="2800" dirty="0">
                <a:solidFill>
                  <a:srgbClr val="000000"/>
                </a:solidFill>
                <a:latin typeface="Arial Narrow" panose="020B0606020202030204" pitchFamily="34" charset="0"/>
                <a:cs typeface="+mn-cs"/>
              </a:rPr>
              <a:t>”</a:t>
            </a:r>
          </a:p>
          <a:p>
            <a:pPr marL="274320" indent="-274320" defTabSz="914400" fontAlgn="base">
              <a:spcBef>
                <a:spcPts val="1200"/>
              </a:spcBef>
              <a:spcAft>
                <a:spcPct val="0"/>
              </a:spcAft>
              <a:buClr>
                <a:srgbClr val="521F6E"/>
              </a:buClr>
              <a:buFont typeface="Wingdings" panose="05000000000000000000" pitchFamily="2" charset="2"/>
              <a:buChar char="§"/>
              <a:defRPr/>
            </a:pPr>
            <a:r>
              <a:rPr lang="en-CA" sz="2800" dirty="0">
                <a:solidFill>
                  <a:srgbClr val="000000"/>
                </a:solidFill>
                <a:latin typeface="Arial Narrow" panose="020B0606020202030204" pitchFamily="34" charset="0"/>
                <a:cs typeface="+mn-cs"/>
              </a:rPr>
              <a:t>Clinically evident myopathy with weakness and/or markedly increased serum muscle enzymes (myositis) - rare</a:t>
            </a: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52690" y="347739"/>
            <a:ext cx="9038620" cy="646331"/>
          </a:xfrm>
          <a:prstGeom prst="rect">
            <a:avLst/>
          </a:prstGeom>
        </p:spPr>
        <p:txBody>
          <a:bodyPr wrap="square">
            <a:spAutoFit/>
          </a:bodyPr>
          <a:lstStyle/>
          <a:p>
            <a:pPr lvl="0" algn="ctr" defTabSz="342991">
              <a:defRPr/>
            </a:pPr>
            <a:r>
              <a:rPr lang="en-CA" sz="3600" b="1" dirty="0">
                <a:solidFill>
                  <a:prstClr val="white"/>
                </a:solidFill>
                <a:latin typeface="Arial Narrow" panose="020B0606020202030204" pitchFamily="34" charset="0"/>
              </a:rPr>
              <a:t>Clinical Features</a:t>
            </a:r>
            <a:endParaRPr kumimoji="0" lang="en-CA"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55" name="Rectangle 54">
            <a:extLst>
              <a:ext uri="{FF2B5EF4-FFF2-40B4-BE49-F238E27FC236}">
                <a16:creationId xmlns:a16="http://schemas.microsoft.com/office/drawing/2014/main" id="{B3B78B1E-F5D6-406F-82FE-FDBF297C34B3}"/>
              </a:ext>
            </a:extLst>
          </p:cNvPr>
          <p:cNvSpPr/>
          <p:nvPr/>
        </p:nvSpPr>
        <p:spPr>
          <a:xfrm>
            <a:off x="241599" y="6451923"/>
            <a:ext cx="7409149" cy="230832"/>
          </a:xfrm>
          <a:prstGeom prst="rect">
            <a:avLst/>
          </a:prstGeom>
          <a:noFill/>
          <a:ln>
            <a:noFill/>
          </a:ln>
          <a:effectLst>
            <a:outerShdw blurRad="50800" dist="38100" dir="2700000" algn="tl" rotWithShape="0">
              <a:prstClr val="black">
                <a:alpha val="40000"/>
              </a:prstClr>
            </a:outerShdw>
          </a:effectLst>
        </p:spPr>
        <p:txBody>
          <a:bodyPr wrap="square">
            <a:spAutoFit/>
          </a:bodyPr>
          <a:lstStyle/>
          <a:p>
            <a:pPr lvl="0" defTabSz="914355"/>
            <a:r>
              <a:rPr lang="it-IT" sz="900" dirty="0">
                <a:solidFill>
                  <a:prstClr val="white"/>
                </a:solidFill>
                <a:latin typeface="Arial Narrow" panose="020B0606020202030204" pitchFamily="34" charset="0"/>
              </a:rPr>
              <a:t>Mancini et al Can J Cardiol  2011;27:635-662</a:t>
            </a:r>
          </a:p>
        </p:txBody>
      </p:sp>
      <p:pic>
        <p:nvPicPr>
          <p:cNvPr id="4" name="Picture 3">
            <a:extLst>
              <a:ext uri="{FF2B5EF4-FFF2-40B4-BE49-F238E27FC236}">
                <a16:creationId xmlns:a16="http://schemas.microsoft.com/office/drawing/2014/main" id="{55B79E70-44E6-40AA-815D-687C30A1F5BB}"/>
              </a:ext>
            </a:extLst>
          </p:cNvPr>
          <p:cNvPicPr>
            <a:picLocks noChangeAspect="1"/>
          </p:cNvPicPr>
          <p:nvPr/>
        </p:nvPicPr>
        <p:blipFill>
          <a:blip r:embed="rId5"/>
          <a:stretch>
            <a:fillRect/>
          </a:stretch>
        </p:blipFill>
        <p:spPr>
          <a:xfrm>
            <a:off x="3529272" y="2608912"/>
            <a:ext cx="2249230" cy="2254769"/>
          </a:xfrm>
          <a:prstGeom prst="rect">
            <a:avLst/>
          </a:prstGeom>
        </p:spPr>
      </p:pic>
      <p:pic>
        <p:nvPicPr>
          <p:cNvPr id="5" name="Picture 4">
            <a:extLst>
              <a:ext uri="{FF2B5EF4-FFF2-40B4-BE49-F238E27FC236}">
                <a16:creationId xmlns:a16="http://schemas.microsoft.com/office/drawing/2014/main" id="{E195C0B3-C5D5-43A4-BFA3-C0BD8FC1CE8D}"/>
              </a:ext>
            </a:extLst>
          </p:cNvPr>
          <p:cNvPicPr>
            <a:picLocks noChangeAspect="1"/>
          </p:cNvPicPr>
          <p:nvPr/>
        </p:nvPicPr>
        <p:blipFill>
          <a:blip r:embed="rId6"/>
          <a:stretch>
            <a:fillRect/>
          </a:stretch>
        </p:blipFill>
        <p:spPr>
          <a:xfrm>
            <a:off x="2614015" y="2170047"/>
            <a:ext cx="964827" cy="1280160"/>
          </a:xfrm>
          <a:prstGeom prst="rect">
            <a:avLst/>
          </a:prstGeom>
        </p:spPr>
      </p:pic>
      <p:pic>
        <p:nvPicPr>
          <p:cNvPr id="6" name="Picture 5">
            <a:extLst>
              <a:ext uri="{FF2B5EF4-FFF2-40B4-BE49-F238E27FC236}">
                <a16:creationId xmlns:a16="http://schemas.microsoft.com/office/drawing/2014/main" id="{E176371F-508A-4A1C-8109-A90458F5C226}"/>
              </a:ext>
            </a:extLst>
          </p:cNvPr>
          <p:cNvPicPr>
            <a:picLocks noChangeAspect="1"/>
          </p:cNvPicPr>
          <p:nvPr/>
        </p:nvPicPr>
        <p:blipFill>
          <a:blip r:embed="rId7"/>
          <a:stretch>
            <a:fillRect/>
          </a:stretch>
        </p:blipFill>
        <p:spPr>
          <a:xfrm>
            <a:off x="5722382" y="2133471"/>
            <a:ext cx="964827" cy="1280160"/>
          </a:xfrm>
          <a:prstGeom prst="rect">
            <a:avLst/>
          </a:prstGeom>
        </p:spPr>
      </p:pic>
      <p:pic>
        <p:nvPicPr>
          <p:cNvPr id="25" name="Picture 24">
            <a:extLst>
              <a:ext uri="{FF2B5EF4-FFF2-40B4-BE49-F238E27FC236}">
                <a16:creationId xmlns:a16="http://schemas.microsoft.com/office/drawing/2014/main" id="{1DC4EE05-DD7A-4432-918D-786733FFF9CF}"/>
              </a:ext>
            </a:extLst>
          </p:cNvPr>
          <p:cNvPicPr>
            <a:picLocks noChangeAspect="1"/>
          </p:cNvPicPr>
          <p:nvPr/>
        </p:nvPicPr>
        <p:blipFill>
          <a:blip r:embed="rId8"/>
          <a:stretch>
            <a:fillRect/>
          </a:stretch>
        </p:blipFill>
        <p:spPr>
          <a:xfrm>
            <a:off x="6670711" y="1792294"/>
            <a:ext cx="2366007" cy="816618"/>
          </a:xfrm>
          <a:prstGeom prst="rect">
            <a:avLst/>
          </a:prstGeom>
        </p:spPr>
      </p:pic>
      <p:pic>
        <p:nvPicPr>
          <p:cNvPr id="26" name="Picture 25">
            <a:extLst>
              <a:ext uri="{FF2B5EF4-FFF2-40B4-BE49-F238E27FC236}">
                <a16:creationId xmlns:a16="http://schemas.microsoft.com/office/drawing/2014/main" id="{3E171CCA-1649-4D7A-B67E-69E09407925D}"/>
              </a:ext>
            </a:extLst>
          </p:cNvPr>
          <p:cNvPicPr>
            <a:picLocks noChangeAspect="1"/>
          </p:cNvPicPr>
          <p:nvPr/>
        </p:nvPicPr>
        <p:blipFill>
          <a:blip r:embed="rId9"/>
          <a:stretch>
            <a:fillRect/>
          </a:stretch>
        </p:blipFill>
        <p:spPr>
          <a:xfrm>
            <a:off x="2591878" y="3972832"/>
            <a:ext cx="964826" cy="1280160"/>
          </a:xfrm>
          <a:prstGeom prst="rect">
            <a:avLst/>
          </a:prstGeom>
        </p:spPr>
      </p:pic>
      <p:pic>
        <p:nvPicPr>
          <p:cNvPr id="27" name="Picture 26">
            <a:extLst>
              <a:ext uri="{FF2B5EF4-FFF2-40B4-BE49-F238E27FC236}">
                <a16:creationId xmlns:a16="http://schemas.microsoft.com/office/drawing/2014/main" id="{BF2CB9B6-5E9A-4B6A-A16A-0B4A47184354}"/>
              </a:ext>
            </a:extLst>
          </p:cNvPr>
          <p:cNvPicPr>
            <a:picLocks noChangeAspect="1"/>
          </p:cNvPicPr>
          <p:nvPr/>
        </p:nvPicPr>
        <p:blipFill>
          <a:blip r:embed="rId10"/>
          <a:stretch>
            <a:fillRect/>
          </a:stretch>
        </p:blipFill>
        <p:spPr>
          <a:xfrm>
            <a:off x="5761149" y="3972831"/>
            <a:ext cx="964827" cy="1280160"/>
          </a:xfrm>
          <a:prstGeom prst="rect">
            <a:avLst/>
          </a:prstGeom>
        </p:spPr>
      </p:pic>
      <p:pic>
        <p:nvPicPr>
          <p:cNvPr id="29" name="Picture 28">
            <a:extLst>
              <a:ext uri="{FF2B5EF4-FFF2-40B4-BE49-F238E27FC236}">
                <a16:creationId xmlns:a16="http://schemas.microsoft.com/office/drawing/2014/main" id="{A3A6C93A-CFB2-4223-A592-E0E6BB1F63F6}"/>
              </a:ext>
            </a:extLst>
          </p:cNvPr>
          <p:cNvPicPr>
            <a:picLocks noChangeAspect="1"/>
          </p:cNvPicPr>
          <p:nvPr/>
        </p:nvPicPr>
        <p:blipFill>
          <a:blip r:embed="rId11"/>
          <a:stretch>
            <a:fillRect/>
          </a:stretch>
        </p:blipFill>
        <p:spPr>
          <a:xfrm>
            <a:off x="514415" y="3810033"/>
            <a:ext cx="2231329" cy="2280102"/>
          </a:xfrm>
          <a:prstGeom prst="rect">
            <a:avLst/>
          </a:prstGeom>
        </p:spPr>
      </p:pic>
      <p:pic>
        <p:nvPicPr>
          <p:cNvPr id="31" name="Picture 30">
            <a:extLst>
              <a:ext uri="{FF2B5EF4-FFF2-40B4-BE49-F238E27FC236}">
                <a16:creationId xmlns:a16="http://schemas.microsoft.com/office/drawing/2014/main" id="{AA85622B-1078-4CD6-A69B-743F05F81BFE}"/>
              </a:ext>
            </a:extLst>
          </p:cNvPr>
          <p:cNvPicPr>
            <a:picLocks noChangeAspect="1"/>
          </p:cNvPicPr>
          <p:nvPr/>
        </p:nvPicPr>
        <p:blipFill>
          <a:blip r:embed="rId12"/>
          <a:stretch>
            <a:fillRect/>
          </a:stretch>
        </p:blipFill>
        <p:spPr>
          <a:xfrm>
            <a:off x="6734175" y="3810481"/>
            <a:ext cx="2243522" cy="2206943"/>
          </a:xfrm>
          <a:prstGeom prst="rect">
            <a:avLst/>
          </a:prstGeom>
        </p:spPr>
      </p:pic>
      <p:pic>
        <p:nvPicPr>
          <p:cNvPr id="2" name="Picture 1">
            <a:extLst>
              <a:ext uri="{FF2B5EF4-FFF2-40B4-BE49-F238E27FC236}">
                <a16:creationId xmlns:a16="http://schemas.microsoft.com/office/drawing/2014/main" id="{DF4BE352-56EC-4E86-9825-49A72A103315}"/>
              </a:ext>
            </a:extLst>
          </p:cNvPr>
          <p:cNvPicPr>
            <a:picLocks noChangeAspect="1"/>
          </p:cNvPicPr>
          <p:nvPr/>
        </p:nvPicPr>
        <p:blipFill>
          <a:blip r:embed="rId13"/>
          <a:stretch>
            <a:fillRect/>
          </a:stretch>
        </p:blipFill>
        <p:spPr>
          <a:xfrm>
            <a:off x="23047" y="1477795"/>
            <a:ext cx="3145565" cy="1745997"/>
          </a:xfrm>
          <a:prstGeom prst="rect">
            <a:avLst/>
          </a:prstGeom>
        </p:spPr>
      </p:pic>
    </p:spTree>
    <p:extLst>
      <p:ext uri="{BB962C8B-B14F-4D97-AF65-F5344CB8AC3E}">
        <p14:creationId xmlns:p14="http://schemas.microsoft.com/office/powerpoint/2010/main" val="180949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5569" y="6270927"/>
            <a:ext cx="9162797" cy="58707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900" dirty="0">
              <a:solidFill>
                <a:schemeClr val="bg1"/>
              </a:solidFill>
              <a:latin typeface="Arial Narrow" panose="020B0606020202030204" pitchFamily="34" charset="0"/>
              <a:ea typeface="Verdana" pitchFamily="34" charset="0"/>
              <a:cs typeface="Verdana" pitchFamily="34" charset="0"/>
            </a:endParaRPr>
          </a:p>
        </p:txBody>
      </p:sp>
      <p:sp>
        <p:nvSpPr>
          <p:cNvPr id="21" name="Rectangle 20"/>
          <p:cNvSpPr/>
          <p:nvPr/>
        </p:nvSpPr>
        <p:spPr>
          <a:xfrm>
            <a:off x="-5569" y="0"/>
            <a:ext cx="9162797" cy="1177453"/>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52690" y="347739"/>
            <a:ext cx="9038620" cy="646331"/>
          </a:xfrm>
          <a:prstGeom prst="rect">
            <a:avLst/>
          </a:prstGeom>
        </p:spPr>
        <p:txBody>
          <a:bodyPr wrap="square">
            <a:spAutoFit/>
          </a:bodyPr>
          <a:lstStyle/>
          <a:p>
            <a:pPr lvl="0" algn="ctr" defTabSz="342991">
              <a:defRPr/>
            </a:pPr>
            <a:r>
              <a:rPr lang="en-CA" sz="3600" b="1" dirty="0">
                <a:solidFill>
                  <a:prstClr val="white"/>
                </a:solidFill>
                <a:latin typeface="Arial Narrow" panose="020B0606020202030204" pitchFamily="34" charset="0"/>
              </a:rPr>
              <a:t>Why Bother Re-Challenging?</a:t>
            </a:r>
            <a:endParaRPr kumimoji="0" lang="en-CA"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55" name="Rectangle 54">
            <a:extLst>
              <a:ext uri="{FF2B5EF4-FFF2-40B4-BE49-F238E27FC236}">
                <a16:creationId xmlns:a16="http://schemas.microsoft.com/office/drawing/2014/main" id="{B3B78B1E-F5D6-406F-82FE-FDBF297C34B3}"/>
              </a:ext>
            </a:extLst>
          </p:cNvPr>
          <p:cNvSpPr/>
          <p:nvPr/>
        </p:nvSpPr>
        <p:spPr>
          <a:xfrm>
            <a:off x="196704" y="6369655"/>
            <a:ext cx="7409149" cy="369332"/>
          </a:xfrm>
          <a:prstGeom prst="rect">
            <a:avLst/>
          </a:prstGeom>
          <a:noFill/>
          <a:ln>
            <a:noFill/>
          </a:ln>
          <a:effectLst>
            <a:outerShdw blurRad="50800" dist="38100" dir="2700000" algn="tl" rotWithShape="0">
              <a:prstClr val="black">
                <a:alpha val="40000"/>
              </a:prstClr>
            </a:outerShdw>
          </a:effectLst>
        </p:spPr>
        <p:txBody>
          <a:bodyPr wrap="square">
            <a:spAutoFit/>
          </a:bodyPr>
          <a:lstStyle/>
          <a:p>
            <a:pPr lvl="0" defTabSz="914355"/>
            <a:r>
              <a:rPr lang="it-IT" sz="900" dirty="0">
                <a:solidFill>
                  <a:prstClr val="white"/>
                </a:solidFill>
                <a:latin typeface="Arial Narrow" panose="020B0606020202030204" pitchFamily="34" charset="0"/>
              </a:rPr>
              <a:t>Zhang H, Plutzky J, Skentzos S, et al. Discontinuation of statins in routine care settings: a cohort study. Ann Intern Med. 2013;158: 526–534</a:t>
            </a:r>
          </a:p>
          <a:p>
            <a:pPr lvl="0" defTabSz="914355"/>
            <a:r>
              <a:rPr lang="it-IT" sz="900" dirty="0">
                <a:solidFill>
                  <a:prstClr val="white"/>
                </a:solidFill>
                <a:latin typeface="Arial Narrow" panose="020B0606020202030204" pitchFamily="34" charset="0"/>
              </a:rPr>
              <a:t>Mampuya WM, Frid D, Rocco M, et al. Treatment strategies in patients with statin intolerance: the Cleveland Clinic experience. Am Heart J. 2013;166:597–603</a:t>
            </a:r>
          </a:p>
        </p:txBody>
      </p:sp>
      <p:sp>
        <p:nvSpPr>
          <p:cNvPr id="57" name="Rounded Rectangle 5">
            <a:extLst>
              <a:ext uri="{FF2B5EF4-FFF2-40B4-BE49-F238E27FC236}">
                <a16:creationId xmlns:a16="http://schemas.microsoft.com/office/drawing/2014/main" id="{42DCB52B-988B-4B49-A6A5-0807EE5AB66A}"/>
              </a:ext>
            </a:extLst>
          </p:cNvPr>
          <p:cNvSpPr/>
          <p:nvPr/>
        </p:nvSpPr>
        <p:spPr>
          <a:xfrm>
            <a:off x="5428106" y="3644044"/>
            <a:ext cx="3084561" cy="1088255"/>
          </a:xfrm>
          <a:prstGeom prst="roundRect">
            <a:avLst>
              <a:gd name="adj" fmla="val 9748"/>
            </a:avLst>
          </a:prstGeom>
          <a:solidFill>
            <a:srgbClr val="A5A5A5">
              <a:lumMod val="75000"/>
            </a:srgb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white"/>
              </a:solidFill>
              <a:effectLst/>
              <a:uLnTx/>
              <a:uFillTx/>
              <a:latin typeface="Calibri"/>
              <a:ea typeface="+mn-ea"/>
              <a:cs typeface="+mn-cs"/>
            </a:endParaRPr>
          </a:p>
        </p:txBody>
      </p:sp>
      <p:sp>
        <p:nvSpPr>
          <p:cNvPr id="58" name="Rounded Rectangle 6">
            <a:extLst>
              <a:ext uri="{FF2B5EF4-FFF2-40B4-BE49-F238E27FC236}">
                <a16:creationId xmlns:a16="http://schemas.microsoft.com/office/drawing/2014/main" id="{265A8C93-D986-43F1-BBBF-6E7AEBF86DEE}"/>
              </a:ext>
            </a:extLst>
          </p:cNvPr>
          <p:cNvSpPr/>
          <p:nvPr/>
        </p:nvSpPr>
        <p:spPr>
          <a:xfrm>
            <a:off x="330709" y="2558291"/>
            <a:ext cx="3103807" cy="1088255"/>
          </a:xfrm>
          <a:prstGeom prst="roundRect">
            <a:avLst>
              <a:gd name="adj" fmla="val 9748"/>
            </a:avLst>
          </a:prstGeom>
          <a:solidFill>
            <a:srgbClr val="A5A5A5">
              <a:lumMod val="75000"/>
            </a:srgb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white"/>
              </a:solidFill>
              <a:effectLst/>
              <a:uLnTx/>
              <a:uFillTx/>
              <a:latin typeface="Calibri"/>
              <a:ea typeface="+mn-ea"/>
              <a:cs typeface="+mn-cs"/>
            </a:endParaRPr>
          </a:p>
        </p:txBody>
      </p:sp>
      <p:sp>
        <p:nvSpPr>
          <p:cNvPr id="59" name="Freeform 7">
            <a:extLst>
              <a:ext uri="{FF2B5EF4-FFF2-40B4-BE49-F238E27FC236}">
                <a16:creationId xmlns:a16="http://schemas.microsoft.com/office/drawing/2014/main" id="{ADABECF6-C205-4D39-80C1-B64A09467584}"/>
              </a:ext>
            </a:extLst>
          </p:cNvPr>
          <p:cNvSpPr>
            <a:spLocks/>
          </p:cNvSpPr>
          <p:nvPr/>
        </p:nvSpPr>
        <p:spPr bwMode="auto">
          <a:xfrm rot="18297222">
            <a:off x="3694964" y="2686144"/>
            <a:ext cx="1392120" cy="1915834"/>
          </a:xfrm>
          <a:custGeom>
            <a:avLst/>
            <a:gdLst>
              <a:gd name="T0" fmla="*/ 14184 w 14184"/>
              <a:gd name="T1" fmla="*/ 0 h 19520"/>
              <a:gd name="T2" fmla="*/ 14148 w 14184"/>
              <a:gd name="T3" fmla="*/ 49 h 19520"/>
              <a:gd name="T4" fmla="*/ 14041 w 14184"/>
              <a:gd name="T5" fmla="*/ 206 h 19520"/>
              <a:gd name="T6" fmla="*/ 13877 w 14184"/>
              <a:gd name="T7" fmla="*/ 470 h 19520"/>
              <a:gd name="T8" fmla="*/ 13670 w 14184"/>
              <a:gd name="T9" fmla="*/ 841 h 19520"/>
              <a:gd name="T10" fmla="*/ 13435 w 14184"/>
              <a:gd name="T11" fmla="*/ 1333 h 19520"/>
              <a:gd name="T12" fmla="*/ 13178 w 14184"/>
              <a:gd name="T13" fmla="*/ 1939 h 19520"/>
              <a:gd name="T14" fmla="*/ 12921 w 14184"/>
              <a:gd name="T15" fmla="*/ 2660 h 19520"/>
              <a:gd name="T16" fmla="*/ 12664 w 14184"/>
              <a:gd name="T17" fmla="*/ 3509 h 19520"/>
              <a:gd name="T18" fmla="*/ 12422 w 14184"/>
              <a:gd name="T19" fmla="*/ 4486 h 19520"/>
              <a:gd name="T20" fmla="*/ 12222 w 14184"/>
              <a:gd name="T21" fmla="*/ 5584 h 19520"/>
              <a:gd name="T22" fmla="*/ 12058 w 14184"/>
              <a:gd name="T23" fmla="*/ 6818 h 19520"/>
              <a:gd name="T24" fmla="*/ 11951 w 14184"/>
              <a:gd name="T25" fmla="*/ 8187 h 19520"/>
              <a:gd name="T26" fmla="*/ 11908 w 14184"/>
              <a:gd name="T27" fmla="*/ 9692 h 19520"/>
              <a:gd name="T28" fmla="*/ 11951 w 14184"/>
              <a:gd name="T29" fmla="*/ 11204 h 19520"/>
              <a:gd name="T30" fmla="*/ 12058 w 14184"/>
              <a:gd name="T31" fmla="*/ 12573 h 19520"/>
              <a:gd name="T32" fmla="*/ 12222 w 14184"/>
              <a:gd name="T33" fmla="*/ 13814 h 19520"/>
              <a:gd name="T34" fmla="*/ 12422 w 14184"/>
              <a:gd name="T35" fmla="*/ 14934 h 19520"/>
              <a:gd name="T36" fmla="*/ 12664 w 14184"/>
              <a:gd name="T37" fmla="*/ 15918 h 19520"/>
              <a:gd name="T38" fmla="*/ 12921 w 14184"/>
              <a:gd name="T39" fmla="*/ 16781 h 19520"/>
              <a:gd name="T40" fmla="*/ 13178 w 14184"/>
              <a:gd name="T41" fmla="*/ 17523 h 19520"/>
              <a:gd name="T42" fmla="*/ 13435 w 14184"/>
              <a:gd name="T43" fmla="*/ 18144 h 19520"/>
              <a:gd name="T44" fmla="*/ 13670 w 14184"/>
              <a:gd name="T45" fmla="*/ 18643 h 19520"/>
              <a:gd name="T46" fmla="*/ 13877 w 14184"/>
              <a:gd name="T47" fmla="*/ 19028 h 19520"/>
              <a:gd name="T48" fmla="*/ 14041 w 14184"/>
              <a:gd name="T49" fmla="*/ 19299 h 19520"/>
              <a:gd name="T50" fmla="*/ 14148 w 14184"/>
              <a:gd name="T51" fmla="*/ 19463 h 19520"/>
              <a:gd name="T52" fmla="*/ 14184 w 14184"/>
              <a:gd name="T53" fmla="*/ 19520 h 19520"/>
              <a:gd name="T54" fmla="*/ 15 w 14184"/>
              <a:gd name="T55" fmla="*/ 19499 h 19520"/>
              <a:gd name="T56" fmla="*/ 93 w 14184"/>
              <a:gd name="T57" fmla="*/ 19370 h 19520"/>
              <a:gd name="T58" fmla="*/ 250 w 14184"/>
              <a:gd name="T59" fmla="*/ 19099 h 19520"/>
              <a:gd name="T60" fmla="*/ 450 w 14184"/>
              <a:gd name="T61" fmla="*/ 18707 h 19520"/>
              <a:gd name="T62" fmla="*/ 700 w 14184"/>
              <a:gd name="T63" fmla="*/ 18186 h 19520"/>
              <a:gd name="T64" fmla="*/ 964 w 14184"/>
              <a:gd name="T65" fmla="*/ 17537 h 19520"/>
              <a:gd name="T66" fmla="*/ 1242 w 14184"/>
              <a:gd name="T67" fmla="*/ 16767 h 19520"/>
              <a:gd name="T68" fmla="*/ 1513 w 14184"/>
              <a:gd name="T69" fmla="*/ 15876 h 19520"/>
              <a:gd name="T70" fmla="*/ 1770 w 14184"/>
              <a:gd name="T71" fmla="*/ 14863 h 19520"/>
              <a:gd name="T72" fmla="*/ 1984 w 14184"/>
              <a:gd name="T73" fmla="*/ 13743 h 19520"/>
              <a:gd name="T74" fmla="*/ 2155 w 14184"/>
              <a:gd name="T75" fmla="*/ 12502 h 19520"/>
              <a:gd name="T76" fmla="*/ 2255 w 14184"/>
              <a:gd name="T77" fmla="*/ 11154 h 19520"/>
              <a:gd name="T78" fmla="*/ 2276 w 14184"/>
              <a:gd name="T79" fmla="*/ 9692 h 19520"/>
              <a:gd name="T80" fmla="*/ 2219 w 14184"/>
              <a:gd name="T81" fmla="*/ 8237 h 19520"/>
              <a:gd name="T82" fmla="*/ 2091 w 14184"/>
              <a:gd name="T83" fmla="*/ 6896 h 19520"/>
              <a:gd name="T84" fmla="*/ 1912 w 14184"/>
              <a:gd name="T85" fmla="*/ 5662 h 19520"/>
              <a:gd name="T86" fmla="*/ 1691 w 14184"/>
              <a:gd name="T87" fmla="*/ 4550 h 19520"/>
              <a:gd name="T88" fmla="*/ 1442 w 14184"/>
              <a:gd name="T89" fmla="*/ 3558 h 19520"/>
              <a:gd name="T90" fmla="*/ 1178 w 14184"/>
              <a:gd name="T91" fmla="*/ 2681 h 19520"/>
              <a:gd name="T92" fmla="*/ 906 w 14184"/>
              <a:gd name="T93" fmla="*/ 1925 h 19520"/>
              <a:gd name="T94" fmla="*/ 650 w 14184"/>
              <a:gd name="T95" fmla="*/ 1298 h 19520"/>
              <a:gd name="T96" fmla="*/ 421 w 14184"/>
              <a:gd name="T97" fmla="*/ 784 h 19520"/>
              <a:gd name="T98" fmla="*/ 229 w 14184"/>
              <a:gd name="T99" fmla="*/ 399 h 19520"/>
              <a:gd name="T100" fmla="*/ 86 w 14184"/>
              <a:gd name="T101" fmla="*/ 142 h 19520"/>
              <a:gd name="T102" fmla="*/ 15 w 14184"/>
              <a:gd name="T103" fmla="*/ 14 h 19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184" h="19520">
                <a:moveTo>
                  <a:pt x="0" y="0"/>
                </a:moveTo>
                <a:lnTo>
                  <a:pt x="14184" y="0"/>
                </a:lnTo>
                <a:lnTo>
                  <a:pt x="14177" y="14"/>
                </a:lnTo>
                <a:lnTo>
                  <a:pt x="14148" y="49"/>
                </a:lnTo>
                <a:lnTo>
                  <a:pt x="14105" y="114"/>
                </a:lnTo>
                <a:lnTo>
                  <a:pt x="14041" y="206"/>
                </a:lnTo>
                <a:lnTo>
                  <a:pt x="13970" y="328"/>
                </a:lnTo>
                <a:lnTo>
                  <a:pt x="13877" y="470"/>
                </a:lnTo>
                <a:lnTo>
                  <a:pt x="13784" y="641"/>
                </a:lnTo>
                <a:lnTo>
                  <a:pt x="13670" y="841"/>
                </a:lnTo>
                <a:lnTo>
                  <a:pt x="13556" y="1076"/>
                </a:lnTo>
                <a:lnTo>
                  <a:pt x="13435" y="1333"/>
                </a:lnTo>
                <a:lnTo>
                  <a:pt x="13306" y="1619"/>
                </a:lnTo>
                <a:lnTo>
                  <a:pt x="13178" y="1939"/>
                </a:lnTo>
                <a:lnTo>
                  <a:pt x="13049" y="2282"/>
                </a:lnTo>
                <a:lnTo>
                  <a:pt x="12921" y="2660"/>
                </a:lnTo>
                <a:lnTo>
                  <a:pt x="12785" y="3073"/>
                </a:lnTo>
                <a:lnTo>
                  <a:pt x="12664" y="3509"/>
                </a:lnTo>
                <a:lnTo>
                  <a:pt x="12543" y="3979"/>
                </a:lnTo>
                <a:lnTo>
                  <a:pt x="12422" y="4486"/>
                </a:lnTo>
                <a:lnTo>
                  <a:pt x="12315" y="5021"/>
                </a:lnTo>
                <a:lnTo>
                  <a:pt x="12222" y="5584"/>
                </a:lnTo>
                <a:lnTo>
                  <a:pt x="12129" y="6183"/>
                </a:lnTo>
                <a:lnTo>
                  <a:pt x="12058" y="6818"/>
                </a:lnTo>
                <a:lnTo>
                  <a:pt x="11994" y="7488"/>
                </a:lnTo>
                <a:lnTo>
                  <a:pt x="11951" y="8187"/>
                </a:lnTo>
                <a:lnTo>
                  <a:pt x="11922" y="8922"/>
                </a:lnTo>
                <a:lnTo>
                  <a:pt x="11908" y="9692"/>
                </a:lnTo>
                <a:lnTo>
                  <a:pt x="11922" y="10462"/>
                </a:lnTo>
                <a:lnTo>
                  <a:pt x="11951" y="11204"/>
                </a:lnTo>
                <a:lnTo>
                  <a:pt x="11994" y="11903"/>
                </a:lnTo>
                <a:lnTo>
                  <a:pt x="12058" y="12573"/>
                </a:lnTo>
                <a:lnTo>
                  <a:pt x="12129" y="13215"/>
                </a:lnTo>
                <a:lnTo>
                  <a:pt x="12222" y="13814"/>
                </a:lnTo>
                <a:lnTo>
                  <a:pt x="12315" y="14392"/>
                </a:lnTo>
                <a:lnTo>
                  <a:pt x="12422" y="14934"/>
                </a:lnTo>
                <a:lnTo>
                  <a:pt x="12543" y="15440"/>
                </a:lnTo>
                <a:lnTo>
                  <a:pt x="12664" y="15918"/>
                </a:lnTo>
                <a:lnTo>
                  <a:pt x="12785" y="16368"/>
                </a:lnTo>
                <a:lnTo>
                  <a:pt x="12921" y="16781"/>
                </a:lnTo>
                <a:lnTo>
                  <a:pt x="13049" y="17166"/>
                </a:lnTo>
                <a:lnTo>
                  <a:pt x="13178" y="17523"/>
                </a:lnTo>
                <a:lnTo>
                  <a:pt x="13306" y="17844"/>
                </a:lnTo>
                <a:lnTo>
                  <a:pt x="13435" y="18144"/>
                </a:lnTo>
                <a:lnTo>
                  <a:pt x="13556" y="18407"/>
                </a:lnTo>
                <a:lnTo>
                  <a:pt x="13670" y="18643"/>
                </a:lnTo>
                <a:lnTo>
                  <a:pt x="13784" y="18850"/>
                </a:lnTo>
                <a:lnTo>
                  <a:pt x="13877" y="19028"/>
                </a:lnTo>
                <a:lnTo>
                  <a:pt x="13970" y="19178"/>
                </a:lnTo>
                <a:lnTo>
                  <a:pt x="14041" y="19299"/>
                </a:lnTo>
                <a:lnTo>
                  <a:pt x="14105" y="19399"/>
                </a:lnTo>
                <a:lnTo>
                  <a:pt x="14148" y="19463"/>
                </a:lnTo>
                <a:lnTo>
                  <a:pt x="14177" y="19506"/>
                </a:lnTo>
                <a:lnTo>
                  <a:pt x="14184" y="19520"/>
                </a:lnTo>
                <a:lnTo>
                  <a:pt x="0" y="19520"/>
                </a:lnTo>
                <a:lnTo>
                  <a:pt x="15" y="19499"/>
                </a:lnTo>
                <a:lnTo>
                  <a:pt x="43" y="19449"/>
                </a:lnTo>
                <a:lnTo>
                  <a:pt x="93" y="19370"/>
                </a:lnTo>
                <a:lnTo>
                  <a:pt x="164" y="19249"/>
                </a:lnTo>
                <a:lnTo>
                  <a:pt x="250" y="19099"/>
                </a:lnTo>
                <a:lnTo>
                  <a:pt x="343" y="18921"/>
                </a:lnTo>
                <a:lnTo>
                  <a:pt x="450" y="18707"/>
                </a:lnTo>
                <a:lnTo>
                  <a:pt x="571" y="18457"/>
                </a:lnTo>
                <a:lnTo>
                  <a:pt x="700" y="18186"/>
                </a:lnTo>
                <a:lnTo>
                  <a:pt x="828" y="17872"/>
                </a:lnTo>
                <a:lnTo>
                  <a:pt x="964" y="17537"/>
                </a:lnTo>
                <a:lnTo>
                  <a:pt x="1106" y="17166"/>
                </a:lnTo>
                <a:lnTo>
                  <a:pt x="1242" y="16767"/>
                </a:lnTo>
                <a:lnTo>
                  <a:pt x="1377" y="16332"/>
                </a:lnTo>
                <a:lnTo>
                  <a:pt x="1513" y="15876"/>
                </a:lnTo>
                <a:lnTo>
                  <a:pt x="1641" y="15383"/>
                </a:lnTo>
                <a:lnTo>
                  <a:pt x="1770" y="14863"/>
                </a:lnTo>
                <a:lnTo>
                  <a:pt x="1884" y="14314"/>
                </a:lnTo>
                <a:lnTo>
                  <a:pt x="1984" y="13743"/>
                </a:lnTo>
                <a:lnTo>
                  <a:pt x="2077" y="13137"/>
                </a:lnTo>
                <a:lnTo>
                  <a:pt x="2155" y="12502"/>
                </a:lnTo>
                <a:lnTo>
                  <a:pt x="2212" y="11839"/>
                </a:lnTo>
                <a:lnTo>
                  <a:pt x="2255" y="11154"/>
                </a:lnTo>
                <a:lnTo>
                  <a:pt x="2276" y="10434"/>
                </a:lnTo>
                <a:lnTo>
                  <a:pt x="2276" y="9692"/>
                </a:lnTo>
                <a:lnTo>
                  <a:pt x="2255" y="8950"/>
                </a:lnTo>
                <a:lnTo>
                  <a:pt x="2219" y="8237"/>
                </a:lnTo>
                <a:lnTo>
                  <a:pt x="2162" y="7552"/>
                </a:lnTo>
                <a:lnTo>
                  <a:pt x="2091" y="6896"/>
                </a:lnTo>
                <a:lnTo>
                  <a:pt x="2005" y="6261"/>
                </a:lnTo>
                <a:lnTo>
                  <a:pt x="1912" y="5662"/>
                </a:lnTo>
                <a:lnTo>
                  <a:pt x="1805" y="5092"/>
                </a:lnTo>
                <a:lnTo>
                  <a:pt x="1691" y="4550"/>
                </a:lnTo>
                <a:lnTo>
                  <a:pt x="1570" y="4043"/>
                </a:lnTo>
                <a:lnTo>
                  <a:pt x="1442" y="3558"/>
                </a:lnTo>
                <a:lnTo>
                  <a:pt x="1306" y="3102"/>
                </a:lnTo>
                <a:lnTo>
                  <a:pt x="1178" y="2681"/>
                </a:lnTo>
                <a:lnTo>
                  <a:pt x="1042" y="2289"/>
                </a:lnTo>
                <a:lnTo>
                  <a:pt x="906" y="1925"/>
                </a:lnTo>
                <a:lnTo>
                  <a:pt x="778" y="1597"/>
                </a:lnTo>
                <a:lnTo>
                  <a:pt x="650" y="1298"/>
                </a:lnTo>
                <a:lnTo>
                  <a:pt x="535" y="1027"/>
                </a:lnTo>
                <a:lnTo>
                  <a:pt x="421" y="784"/>
                </a:lnTo>
                <a:lnTo>
                  <a:pt x="321" y="577"/>
                </a:lnTo>
                <a:lnTo>
                  <a:pt x="229" y="399"/>
                </a:lnTo>
                <a:lnTo>
                  <a:pt x="150" y="256"/>
                </a:lnTo>
                <a:lnTo>
                  <a:pt x="86" y="142"/>
                </a:lnTo>
                <a:lnTo>
                  <a:pt x="43" y="64"/>
                </a:lnTo>
                <a:lnTo>
                  <a:pt x="15" y="14"/>
                </a:lnTo>
                <a:lnTo>
                  <a:pt x="0" y="0"/>
                </a:lnTo>
                <a:close/>
              </a:path>
            </a:pathLst>
          </a:custGeom>
          <a:gradFill flip="none" rotWithShape="1">
            <a:gsLst>
              <a:gs pos="100000">
                <a:sysClr val="window" lastClr="FFFFFF">
                  <a:lumMod val="95000"/>
                </a:sysClr>
              </a:gs>
              <a:gs pos="0">
                <a:sysClr val="window" lastClr="FFFFFF">
                  <a:alpha val="54000"/>
                </a:sysClr>
              </a:gs>
            </a:gsLst>
            <a:lin ang="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endParaRPr>
          </a:p>
        </p:txBody>
      </p:sp>
      <p:grpSp>
        <p:nvGrpSpPr>
          <p:cNvPr id="60" name="Group 59">
            <a:extLst>
              <a:ext uri="{FF2B5EF4-FFF2-40B4-BE49-F238E27FC236}">
                <a16:creationId xmlns:a16="http://schemas.microsoft.com/office/drawing/2014/main" id="{63983F51-5C58-4F68-9F5B-1F566C72DC9B}"/>
              </a:ext>
            </a:extLst>
          </p:cNvPr>
          <p:cNvGrpSpPr/>
          <p:nvPr/>
        </p:nvGrpSpPr>
        <p:grpSpPr>
          <a:xfrm>
            <a:off x="2965537" y="2519128"/>
            <a:ext cx="1164179" cy="1174480"/>
            <a:chOff x="1413892" y="1556792"/>
            <a:chExt cx="1269347" cy="1280580"/>
          </a:xfrm>
        </p:grpSpPr>
        <p:sp>
          <p:nvSpPr>
            <p:cNvPr id="61" name="Rectangle 60">
              <a:extLst>
                <a:ext uri="{FF2B5EF4-FFF2-40B4-BE49-F238E27FC236}">
                  <a16:creationId xmlns:a16="http://schemas.microsoft.com/office/drawing/2014/main" id="{32EFA289-0712-4A45-9748-CD671E03E09F}"/>
                </a:ext>
              </a:extLst>
            </p:cNvPr>
            <p:cNvSpPr/>
            <p:nvPr/>
          </p:nvSpPr>
          <p:spPr>
            <a:xfrm>
              <a:off x="1472501" y="1628800"/>
              <a:ext cx="1152128" cy="1152128"/>
            </a:xfrm>
            <a:prstGeom prst="rect">
              <a:avLst/>
            </a:prstGeom>
            <a:solidFill>
              <a:srgbClr val="481A63"/>
            </a:solidFill>
            <a:ln w="25400" cap="flat" cmpd="sng" algn="ctr">
              <a:noFill/>
              <a:prstDash val="solid"/>
            </a:ln>
            <a:effectLst>
              <a:innerShdw blurRad="292100" dist="114300" dir="13020000">
                <a:prstClr val="black">
                  <a:alpha val="40000"/>
                </a:prstClr>
              </a:innerShdw>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dirty="0">
                <a:ln>
                  <a:noFill/>
                </a:ln>
                <a:solidFill>
                  <a:prstClr val="white"/>
                </a:solidFill>
                <a:effectLst/>
                <a:uLnTx/>
                <a:uFillTx/>
                <a:latin typeface="Calibri"/>
                <a:ea typeface="+mn-ea"/>
                <a:cs typeface="+mn-cs"/>
              </a:endParaRPr>
            </a:p>
          </p:txBody>
        </p:sp>
        <p:sp>
          <p:nvSpPr>
            <p:cNvPr id="62" name="Freeform 6">
              <a:extLst>
                <a:ext uri="{FF2B5EF4-FFF2-40B4-BE49-F238E27FC236}">
                  <a16:creationId xmlns:a16="http://schemas.microsoft.com/office/drawing/2014/main" id="{24685B2E-64B0-4AAE-8D7D-2211BE0BB3A5}"/>
                </a:ext>
              </a:extLst>
            </p:cNvPr>
            <p:cNvSpPr>
              <a:spLocks noEditPoints="1"/>
            </p:cNvSpPr>
            <p:nvPr/>
          </p:nvSpPr>
          <p:spPr bwMode="auto">
            <a:xfrm>
              <a:off x="1413892" y="1556792"/>
              <a:ext cx="1269347" cy="1280580"/>
            </a:xfrm>
            <a:custGeom>
              <a:avLst/>
              <a:gdLst>
                <a:gd name="T0" fmla="*/ 1748 w 14012"/>
                <a:gd name="T1" fmla="*/ 1376 h 14136"/>
                <a:gd name="T2" fmla="*/ 1634 w 14012"/>
                <a:gd name="T3" fmla="*/ 1398 h 14136"/>
                <a:gd name="T4" fmla="*/ 1534 w 14012"/>
                <a:gd name="T5" fmla="*/ 1440 h 14136"/>
                <a:gd name="T6" fmla="*/ 1441 w 14012"/>
                <a:gd name="T7" fmla="*/ 1505 h 14136"/>
                <a:gd name="T8" fmla="*/ 1377 w 14012"/>
                <a:gd name="T9" fmla="*/ 1597 h 14136"/>
                <a:gd name="T10" fmla="*/ 1327 w 14012"/>
                <a:gd name="T11" fmla="*/ 1697 h 14136"/>
                <a:gd name="T12" fmla="*/ 1313 w 14012"/>
                <a:gd name="T13" fmla="*/ 1818 h 14136"/>
                <a:gd name="T14" fmla="*/ 1313 w 14012"/>
                <a:gd name="T15" fmla="*/ 12317 h 14136"/>
                <a:gd name="T16" fmla="*/ 1327 w 14012"/>
                <a:gd name="T17" fmla="*/ 12438 h 14136"/>
                <a:gd name="T18" fmla="*/ 1377 w 14012"/>
                <a:gd name="T19" fmla="*/ 12538 h 14136"/>
                <a:gd name="T20" fmla="*/ 1441 w 14012"/>
                <a:gd name="T21" fmla="*/ 12631 h 14136"/>
                <a:gd name="T22" fmla="*/ 1534 w 14012"/>
                <a:gd name="T23" fmla="*/ 12695 h 14136"/>
                <a:gd name="T24" fmla="*/ 1634 w 14012"/>
                <a:gd name="T25" fmla="*/ 12745 h 14136"/>
                <a:gd name="T26" fmla="*/ 1748 w 14012"/>
                <a:gd name="T27" fmla="*/ 12759 h 14136"/>
                <a:gd name="T28" fmla="*/ 12257 w 14012"/>
                <a:gd name="T29" fmla="*/ 12759 h 14136"/>
                <a:gd name="T30" fmla="*/ 12371 w 14012"/>
                <a:gd name="T31" fmla="*/ 12745 h 14136"/>
                <a:gd name="T32" fmla="*/ 12478 w 14012"/>
                <a:gd name="T33" fmla="*/ 12695 h 14136"/>
                <a:gd name="T34" fmla="*/ 12571 w 14012"/>
                <a:gd name="T35" fmla="*/ 12631 h 14136"/>
                <a:gd name="T36" fmla="*/ 12635 w 14012"/>
                <a:gd name="T37" fmla="*/ 12538 h 14136"/>
                <a:gd name="T38" fmla="*/ 12678 w 14012"/>
                <a:gd name="T39" fmla="*/ 12438 h 14136"/>
                <a:gd name="T40" fmla="*/ 12699 w 14012"/>
                <a:gd name="T41" fmla="*/ 12317 h 14136"/>
                <a:gd name="T42" fmla="*/ 12699 w 14012"/>
                <a:gd name="T43" fmla="*/ 1818 h 14136"/>
                <a:gd name="T44" fmla="*/ 12678 w 14012"/>
                <a:gd name="T45" fmla="*/ 1697 h 14136"/>
                <a:gd name="T46" fmla="*/ 12635 w 14012"/>
                <a:gd name="T47" fmla="*/ 1597 h 14136"/>
                <a:gd name="T48" fmla="*/ 12571 w 14012"/>
                <a:gd name="T49" fmla="*/ 1505 h 14136"/>
                <a:gd name="T50" fmla="*/ 12478 w 14012"/>
                <a:gd name="T51" fmla="*/ 1440 h 14136"/>
                <a:gd name="T52" fmla="*/ 12371 w 14012"/>
                <a:gd name="T53" fmla="*/ 1398 h 14136"/>
                <a:gd name="T54" fmla="*/ 12257 w 14012"/>
                <a:gd name="T55" fmla="*/ 1376 h 14136"/>
                <a:gd name="T56" fmla="*/ 1748 w 14012"/>
                <a:gd name="T57" fmla="*/ 1376 h 14136"/>
                <a:gd name="T58" fmla="*/ 763 w 14012"/>
                <a:gd name="T59" fmla="*/ 0 h 14136"/>
                <a:gd name="T60" fmla="*/ 13242 w 14012"/>
                <a:gd name="T61" fmla="*/ 0 h 14136"/>
                <a:gd name="T62" fmla="*/ 13420 w 14012"/>
                <a:gd name="T63" fmla="*/ 21 h 14136"/>
                <a:gd name="T64" fmla="*/ 13577 w 14012"/>
                <a:gd name="T65" fmla="*/ 78 h 14136"/>
                <a:gd name="T66" fmla="*/ 13720 w 14012"/>
                <a:gd name="T67" fmla="*/ 171 h 14136"/>
                <a:gd name="T68" fmla="*/ 13841 w 14012"/>
                <a:gd name="T69" fmla="*/ 285 h 14136"/>
                <a:gd name="T70" fmla="*/ 13934 w 14012"/>
                <a:gd name="T71" fmla="*/ 428 h 14136"/>
                <a:gd name="T72" fmla="*/ 13991 w 14012"/>
                <a:gd name="T73" fmla="*/ 592 h 14136"/>
                <a:gd name="T74" fmla="*/ 14012 w 14012"/>
                <a:gd name="T75" fmla="*/ 763 h 14136"/>
                <a:gd name="T76" fmla="*/ 14012 w 14012"/>
                <a:gd name="T77" fmla="*/ 13372 h 14136"/>
                <a:gd name="T78" fmla="*/ 13991 w 14012"/>
                <a:gd name="T79" fmla="*/ 13544 h 14136"/>
                <a:gd name="T80" fmla="*/ 13934 w 14012"/>
                <a:gd name="T81" fmla="*/ 13708 h 14136"/>
                <a:gd name="T82" fmla="*/ 13841 w 14012"/>
                <a:gd name="T83" fmla="*/ 13850 h 14136"/>
                <a:gd name="T84" fmla="*/ 13720 w 14012"/>
                <a:gd name="T85" fmla="*/ 13964 h 14136"/>
                <a:gd name="T86" fmla="*/ 13577 w 14012"/>
                <a:gd name="T87" fmla="*/ 14057 h 14136"/>
                <a:gd name="T88" fmla="*/ 13420 w 14012"/>
                <a:gd name="T89" fmla="*/ 14114 h 14136"/>
                <a:gd name="T90" fmla="*/ 13242 w 14012"/>
                <a:gd name="T91" fmla="*/ 14136 h 14136"/>
                <a:gd name="T92" fmla="*/ 763 w 14012"/>
                <a:gd name="T93" fmla="*/ 14136 h 14136"/>
                <a:gd name="T94" fmla="*/ 592 w 14012"/>
                <a:gd name="T95" fmla="*/ 14114 h 14136"/>
                <a:gd name="T96" fmla="*/ 428 w 14012"/>
                <a:gd name="T97" fmla="*/ 14057 h 14136"/>
                <a:gd name="T98" fmla="*/ 285 w 14012"/>
                <a:gd name="T99" fmla="*/ 13964 h 14136"/>
                <a:gd name="T100" fmla="*/ 171 w 14012"/>
                <a:gd name="T101" fmla="*/ 13850 h 14136"/>
                <a:gd name="T102" fmla="*/ 78 w 14012"/>
                <a:gd name="T103" fmla="*/ 13708 h 14136"/>
                <a:gd name="T104" fmla="*/ 21 w 14012"/>
                <a:gd name="T105" fmla="*/ 13544 h 14136"/>
                <a:gd name="T106" fmla="*/ 0 w 14012"/>
                <a:gd name="T107" fmla="*/ 13372 h 14136"/>
                <a:gd name="T108" fmla="*/ 0 w 14012"/>
                <a:gd name="T109" fmla="*/ 763 h 14136"/>
                <a:gd name="T110" fmla="*/ 21 w 14012"/>
                <a:gd name="T111" fmla="*/ 592 h 14136"/>
                <a:gd name="T112" fmla="*/ 78 w 14012"/>
                <a:gd name="T113" fmla="*/ 428 h 14136"/>
                <a:gd name="T114" fmla="*/ 171 w 14012"/>
                <a:gd name="T115" fmla="*/ 285 h 14136"/>
                <a:gd name="T116" fmla="*/ 285 w 14012"/>
                <a:gd name="T117" fmla="*/ 171 h 14136"/>
                <a:gd name="T118" fmla="*/ 428 w 14012"/>
                <a:gd name="T119" fmla="*/ 78 h 14136"/>
                <a:gd name="T120" fmla="*/ 592 w 14012"/>
                <a:gd name="T121" fmla="*/ 21 h 14136"/>
                <a:gd name="T122" fmla="*/ 763 w 14012"/>
                <a:gd name="T123" fmla="*/ 0 h 1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012" h="14136">
                  <a:moveTo>
                    <a:pt x="1748" y="1376"/>
                  </a:moveTo>
                  <a:lnTo>
                    <a:pt x="1634" y="1398"/>
                  </a:lnTo>
                  <a:lnTo>
                    <a:pt x="1534" y="1440"/>
                  </a:lnTo>
                  <a:lnTo>
                    <a:pt x="1441" y="1505"/>
                  </a:lnTo>
                  <a:lnTo>
                    <a:pt x="1377" y="1597"/>
                  </a:lnTo>
                  <a:lnTo>
                    <a:pt x="1327" y="1697"/>
                  </a:lnTo>
                  <a:lnTo>
                    <a:pt x="1313" y="1818"/>
                  </a:lnTo>
                  <a:lnTo>
                    <a:pt x="1313" y="12317"/>
                  </a:lnTo>
                  <a:lnTo>
                    <a:pt x="1327" y="12438"/>
                  </a:lnTo>
                  <a:lnTo>
                    <a:pt x="1377" y="12538"/>
                  </a:lnTo>
                  <a:lnTo>
                    <a:pt x="1441" y="12631"/>
                  </a:lnTo>
                  <a:lnTo>
                    <a:pt x="1534" y="12695"/>
                  </a:lnTo>
                  <a:lnTo>
                    <a:pt x="1634" y="12745"/>
                  </a:lnTo>
                  <a:lnTo>
                    <a:pt x="1748" y="12759"/>
                  </a:lnTo>
                  <a:lnTo>
                    <a:pt x="12257" y="12759"/>
                  </a:lnTo>
                  <a:lnTo>
                    <a:pt x="12371" y="12745"/>
                  </a:lnTo>
                  <a:lnTo>
                    <a:pt x="12478" y="12695"/>
                  </a:lnTo>
                  <a:lnTo>
                    <a:pt x="12571" y="12631"/>
                  </a:lnTo>
                  <a:lnTo>
                    <a:pt x="12635" y="12538"/>
                  </a:lnTo>
                  <a:lnTo>
                    <a:pt x="12678" y="12438"/>
                  </a:lnTo>
                  <a:lnTo>
                    <a:pt x="12699" y="12317"/>
                  </a:lnTo>
                  <a:lnTo>
                    <a:pt x="12699" y="1818"/>
                  </a:lnTo>
                  <a:lnTo>
                    <a:pt x="12678" y="1697"/>
                  </a:lnTo>
                  <a:lnTo>
                    <a:pt x="12635" y="1597"/>
                  </a:lnTo>
                  <a:lnTo>
                    <a:pt x="12571" y="1505"/>
                  </a:lnTo>
                  <a:lnTo>
                    <a:pt x="12478" y="1440"/>
                  </a:lnTo>
                  <a:lnTo>
                    <a:pt x="12371" y="1398"/>
                  </a:lnTo>
                  <a:lnTo>
                    <a:pt x="12257" y="1376"/>
                  </a:lnTo>
                  <a:lnTo>
                    <a:pt x="1748" y="1376"/>
                  </a:lnTo>
                  <a:close/>
                  <a:moveTo>
                    <a:pt x="763" y="0"/>
                  </a:moveTo>
                  <a:lnTo>
                    <a:pt x="13242" y="0"/>
                  </a:lnTo>
                  <a:lnTo>
                    <a:pt x="13420" y="21"/>
                  </a:lnTo>
                  <a:lnTo>
                    <a:pt x="13577" y="78"/>
                  </a:lnTo>
                  <a:lnTo>
                    <a:pt x="13720" y="171"/>
                  </a:lnTo>
                  <a:lnTo>
                    <a:pt x="13841" y="285"/>
                  </a:lnTo>
                  <a:lnTo>
                    <a:pt x="13934" y="428"/>
                  </a:lnTo>
                  <a:lnTo>
                    <a:pt x="13991" y="592"/>
                  </a:lnTo>
                  <a:lnTo>
                    <a:pt x="14012" y="763"/>
                  </a:lnTo>
                  <a:lnTo>
                    <a:pt x="14012" y="13372"/>
                  </a:lnTo>
                  <a:lnTo>
                    <a:pt x="13991" y="13544"/>
                  </a:lnTo>
                  <a:lnTo>
                    <a:pt x="13934" y="13708"/>
                  </a:lnTo>
                  <a:lnTo>
                    <a:pt x="13841" y="13850"/>
                  </a:lnTo>
                  <a:lnTo>
                    <a:pt x="13720" y="13964"/>
                  </a:lnTo>
                  <a:lnTo>
                    <a:pt x="13577" y="14057"/>
                  </a:lnTo>
                  <a:lnTo>
                    <a:pt x="13420" y="14114"/>
                  </a:lnTo>
                  <a:lnTo>
                    <a:pt x="13242" y="14136"/>
                  </a:lnTo>
                  <a:lnTo>
                    <a:pt x="763" y="14136"/>
                  </a:lnTo>
                  <a:lnTo>
                    <a:pt x="592" y="14114"/>
                  </a:lnTo>
                  <a:lnTo>
                    <a:pt x="428" y="14057"/>
                  </a:lnTo>
                  <a:lnTo>
                    <a:pt x="285" y="13964"/>
                  </a:lnTo>
                  <a:lnTo>
                    <a:pt x="171" y="13850"/>
                  </a:lnTo>
                  <a:lnTo>
                    <a:pt x="78" y="13708"/>
                  </a:lnTo>
                  <a:lnTo>
                    <a:pt x="21" y="13544"/>
                  </a:lnTo>
                  <a:lnTo>
                    <a:pt x="0" y="13372"/>
                  </a:lnTo>
                  <a:lnTo>
                    <a:pt x="0" y="763"/>
                  </a:lnTo>
                  <a:lnTo>
                    <a:pt x="21" y="592"/>
                  </a:lnTo>
                  <a:lnTo>
                    <a:pt x="78" y="428"/>
                  </a:lnTo>
                  <a:lnTo>
                    <a:pt x="171" y="285"/>
                  </a:lnTo>
                  <a:lnTo>
                    <a:pt x="285" y="171"/>
                  </a:lnTo>
                  <a:lnTo>
                    <a:pt x="428" y="78"/>
                  </a:lnTo>
                  <a:lnTo>
                    <a:pt x="592" y="21"/>
                  </a:lnTo>
                  <a:lnTo>
                    <a:pt x="763" y="0"/>
                  </a:lnTo>
                  <a:close/>
                </a:path>
              </a:pathLst>
            </a:custGeom>
            <a:gradFill flip="none" rotWithShape="1">
              <a:gsLst>
                <a:gs pos="100000">
                  <a:sysClr val="window" lastClr="FFFFFF">
                    <a:lumMod val="95000"/>
                  </a:sysClr>
                </a:gs>
                <a:gs pos="8000">
                  <a:sysClr val="window" lastClr="FFFFFF"/>
                </a:gs>
              </a:gsLst>
              <a:lin ang="5400000" scaled="1"/>
              <a:tileRect/>
            </a:gradFill>
            <a:ln w="0">
              <a:noFill/>
              <a:prstDash val="solid"/>
              <a:round/>
              <a:headEnd/>
              <a:tailEnd/>
            </a:ln>
            <a:effectLst>
              <a:outerShdw blurRad="152400" dist="38100" dir="2700000" algn="tl" rotWithShape="0">
                <a:prstClr val="black">
                  <a:alpha val="29000"/>
                </a:prstClr>
              </a:outerShdw>
            </a:effectLst>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endParaRPr>
            </a:p>
          </p:txBody>
        </p:sp>
      </p:grpSp>
      <p:grpSp>
        <p:nvGrpSpPr>
          <p:cNvPr id="66" name="Group 65">
            <a:extLst>
              <a:ext uri="{FF2B5EF4-FFF2-40B4-BE49-F238E27FC236}">
                <a16:creationId xmlns:a16="http://schemas.microsoft.com/office/drawing/2014/main" id="{09BE0424-DA4A-4E1F-AB53-F8C0C98D4335}"/>
              </a:ext>
            </a:extLst>
          </p:cNvPr>
          <p:cNvGrpSpPr/>
          <p:nvPr/>
        </p:nvGrpSpPr>
        <p:grpSpPr>
          <a:xfrm>
            <a:off x="4675598" y="3603285"/>
            <a:ext cx="1164179" cy="1174480"/>
            <a:chOff x="3103024" y="2482403"/>
            <a:chExt cx="1322827" cy="1334532"/>
          </a:xfrm>
        </p:grpSpPr>
        <p:sp>
          <p:nvSpPr>
            <p:cNvPr id="67" name="Rectangle 66">
              <a:extLst>
                <a:ext uri="{FF2B5EF4-FFF2-40B4-BE49-F238E27FC236}">
                  <a16:creationId xmlns:a16="http://schemas.microsoft.com/office/drawing/2014/main" id="{EE11A4BD-0E88-40AB-B394-FA54D5BACC62}"/>
                </a:ext>
              </a:extLst>
            </p:cNvPr>
            <p:cNvSpPr/>
            <p:nvPr/>
          </p:nvSpPr>
          <p:spPr>
            <a:xfrm>
              <a:off x="3164103" y="2557445"/>
              <a:ext cx="1200669" cy="1200668"/>
            </a:xfrm>
            <a:prstGeom prst="rect">
              <a:avLst/>
            </a:prstGeom>
            <a:solidFill>
              <a:srgbClr val="481A63"/>
            </a:solidFill>
            <a:ln w="25400" cap="flat" cmpd="sng" algn="ctr">
              <a:noFill/>
              <a:prstDash val="solid"/>
            </a:ln>
            <a:effectLst>
              <a:innerShdw blurRad="292100" dist="114300" dir="13020000">
                <a:prstClr val="black">
                  <a:alpha val="40000"/>
                </a:prstClr>
              </a:innerShdw>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dirty="0">
                <a:ln>
                  <a:noFill/>
                </a:ln>
                <a:solidFill>
                  <a:prstClr val="white"/>
                </a:solidFill>
                <a:effectLst/>
                <a:uLnTx/>
                <a:uFillTx/>
                <a:latin typeface="Calibri"/>
                <a:ea typeface="+mn-ea"/>
                <a:cs typeface="+mn-cs"/>
              </a:endParaRPr>
            </a:p>
          </p:txBody>
        </p:sp>
        <p:sp>
          <p:nvSpPr>
            <p:cNvPr id="68" name="Freeform 6">
              <a:extLst>
                <a:ext uri="{FF2B5EF4-FFF2-40B4-BE49-F238E27FC236}">
                  <a16:creationId xmlns:a16="http://schemas.microsoft.com/office/drawing/2014/main" id="{8B7B30F7-6F24-43DC-9DF8-A588A1F88FAF}"/>
                </a:ext>
              </a:extLst>
            </p:cNvPr>
            <p:cNvSpPr>
              <a:spLocks noEditPoints="1"/>
            </p:cNvSpPr>
            <p:nvPr/>
          </p:nvSpPr>
          <p:spPr bwMode="auto">
            <a:xfrm>
              <a:off x="3103024" y="2482403"/>
              <a:ext cx="1322827" cy="1334532"/>
            </a:xfrm>
            <a:custGeom>
              <a:avLst/>
              <a:gdLst>
                <a:gd name="T0" fmla="*/ 1748 w 14012"/>
                <a:gd name="T1" fmla="*/ 1376 h 14136"/>
                <a:gd name="T2" fmla="*/ 1634 w 14012"/>
                <a:gd name="T3" fmla="*/ 1398 h 14136"/>
                <a:gd name="T4" fmla="*/ 1534 w 14012"/>
                <a:gd name="T5" fmla="*/ 1440 h 14136"/>
                <a:gd name="T6" fmla="*/ 1441 w 14012"/>
                <a:gd name="T7" fmla="*/ 1505 h 14136"/>
                <a:gd name="T8" fmla="*/ 1377 w 14012"/>
                <a:gd name="T9" fmla="*/ 1597 h 14136"/>
                <a:gd name="T10" fmla="*/ 1327 w 14012"/>
                <a:gd name="T11" fmla="*/ 1697 h 14136"/>
                <a:gd name="T12" fmla="*/ 1313 w 14012"/>
                <a:gd name="T13" fmla="*/ 1818 h 14136"/>
                <a:gd name="T14" fmla="*/ 1313 w 14012"/>
                <a:gd name="T15" fmla="*/ 12317 h 14136"/>
                <a:gd name="T16" fmla="*/ 1327 w 14012"/>
                <a:gd name="T17" fmla="*/ 12438 h 14136"/>
                <a:gd name="T18" fmla="*/ 1377 w 14012"/>
                <a:gd name="T19" fmla="*/ 12538 h 14136"/>
                <a:gd name="T20" fmla="*/ 1441 w 14012"/>
                <a:gd name="T21" fmla="*/ 12631 h 14136"/>
                <a:gd name="T22" fmla="*/ 1534 w 14012"/>
                <a:gd name="T23" fmla="*/ 12695 h 14136"/>
                <a:gd name="T24" fmla="*/ 1634 w 14012"/>
                <a:gd name="T25" fmla="*/ 12745 h 14136"/>
                <a:gd name="T26" fmla="*/ 1748 w 14012"/>
                <a:gd name="T27" fmla="*/ 12759 h 14136"/>
                <a:gd name="T28" fmla="*/ 12257 w 14012"/>
                <a:gd name="T29" fmla="*/ 12759 h 14136"/>
                <a:gd name="T30" fmla="*/ 12371 w 14012"/>
                <a:gd name="T31" fmla="*/ 12745 h 14136"/>
                <a:gd name="T32" fmla="*/ 12478 w 14012"/>
                <a:gd name="T33" fmla="*/ 12695 h 14136"/>
                <a:gd name="T34" fmla="*/ 12571 w 14012"/>
                <a:gd name="T35" fmla="*/ 12631 h 14136"/>
                <a:gd name="T36" fmla="*/ 12635 w 14012"/>
                <a:gd name="T37" fmla="*/ 12538 h 14136"/>
                <a:gd name="T38" fmla="*/ 12678 w 14012"/>
                <a:gd name="T39" fmla="*/ 12438 h 14136"/>
                <a:gd name="T40" fmla="*/ 12699 w 14012"/>
                <a:gd name="T41" fmla="*/ 12317 h 14136"/>
                <a:gd name="T42" fmla="*/ 12699 w 14012"/>
                <a:gd name="T43" fmla="*/ 1818 h 14136"/>
                <a:gd name="T44" fmla="*/ 12678 w 14012"/>
                <a:gd name="T45" fmla="*/ 1697 h 14136"/>
                <a:gd name="T46" fmla="*/ 12635 w 14012"/>
                <a:gd name="T47" fmla="*/ 1597 h 14136"/>
                <a:gd name="T48" fmla="*/ 12571 w 14012"/>
                <a:gd name="T49" fmla="*/ 1505 h 14136"/>
                <a:gd name="T50" fmla="*/ 12478 w 14012"/>
                <a:gd name="T51" fmla="*/ 1440 h 14136"/>
                <a:gd name="T52" fmla="*/ 12371 w 14012"/>
                <a:gd name="T53" fmla="*/ 1398 h 14136"/>
                <a:gd name="T54" fmla="*/ 12257 w 14012"/>
                <a:gd name="T55" fmla="*/ 1376 h 14136"/>
                <a:gd name="T56" fmla="*/ 1748 w 14012"/>
                <a:gd name="T57" fmla="*/ 1376 h 14136"/>
                <a:gd name="T58" fmla="*/ 763 w 14012"/>
                <a:gd name="T59" fmla="*/ 0 h 14136"/>
                <a:gd name="T60" fmla="*/ 13242 w 14012"/>
                <a:gd name="T61" fmla="*/ 0 h 14136"/>
                <a:gd name="T62" fmla="*/ 13420 w 14012"/>
                <a:gd name="T63" fmla="*/ 21 h 14136"/>
                <a:gd name="T64" fmla="*/ 13577 w 14012"/>
                <a:gd name="T65" fmla="*/ 78 h 14136"/>
                <a:gd name="T66" fmla="*/ 13720 w 14012"/>
                <a:gd name="T67" fmla="*/ 171 h 14136"/>
                <a:gd name="T68" fmla="*/ 13841 w 14012"/>
                <a:gd name="T69" fmla="*/ 285 h 14136"/>
                <a:gd name="T70" fmla="*/ 13934 w 14012"/>
                <a:gd name="T71" fmla="*/ 428 h 14136"/>
                <a:gd name="T72" fmla="*/ 13991 w 14012"/>
                <a:gd name="T73" fmla="*/ 592 h 14136"/>
                <a:gd name="T74" fmla="*/ 14012 w 14012"/>
                <a:gd name="T75" fmla="*/ 763 h 14136"/>
                <a:gd name="T76" fmla="*/ 14012 w 14012"/>
                <a:gd name="T77" fmla="*/ 13372 h 14136"/>
                <a:gd name="T78" fmla="*/ 13991 w 14012"/>
                <a:gd name="T79" fmla="*/ 13544 h 14136"/>
                <a:gd name="T80" fmla="*/ 13934 w 14012"/>
                <a:gd name="T81" fmla="*/ 13708 h 14136"/>
                <a:gd name="T82" fmla="*/ 13841 w 14012"/>
                <a:gd name="T83" fmla="*/ 13850 h 14136"/>
                <a:gd name="T84" fmla="*/ 13720 w 14012"/>
                <a:gd name="T85" fmla="*/ 13964 h 14136"/>
                <a:gd name="T86" fmla="*/ 13577 w 14012"/>
                <a:gd name="T87" fmla="*/ 14057 h 14136"/>
                <a:gd name="T88" fmla="*/ 13420 w 14012"/>
                <a:gd name="T89" fmla="*/ 14114 h 14136"/>
                <a:gd name="T90" fmla="*/ 13242 w 14012"/>
                <a:gd name="T91" fmla="*/ 14136 h 14136"/>
                <a:gd name="T92" fmla="*/ 763 w 14012"/>
                <a:gd name="T93" fmla="*/ 14136 h 14136"/>
                <a:gd name="T94" fmla="*/ 592 w 14012"/>
                <a:gd name="T95" fmla="*/ 14114 h 14136"/>
                <a:gd name="T96" fmla="*/ 428 w 14012"/>
                <a:gd name="T97" fmla="*/ 14057 h 14136"/>
                <a:gd name="T98" fmla="*/ 285 w 14012"/>
                <a:gd name="T99" fmla="*/ 13964 h 14136"/>
                <a:gd name="T100" fmla="*/ 171 w 14012"/>
                <a:gd name="T101" fmla="*/ 13850 h 14136"/>
                <a:gd name="T102" fmla="*/ 78 w 14012"/>
                <a:gd name="T103" fmla="*/ 13708 h 14136"/>
                <a:gd name="T104" fmla="*/ 21 w 14012"/>
                <a:gd name="T105" fmla="*/ 13544 h 14136"/>
                <a:gd name="T106" fmla="*/ 0 w 14012"/>
                <a:gd name="T107" fmla="*/ 13372 h 14136"/>
                <a:gd name="T108" fmla="*/ 0 w 14012"/>
                <a:gd name="T109" fmla="*/ 763 h 14136"/>
                <a:gd name="T110" fmla="*/ 21 w 14012"/>
                <a:gd name="T111" fmla="*/ 592 h 14136"/>
                <a:gd name="T112" fmla="*/ 78 w 14012"/>
                <a:gd name="T113" fmla="*/ 428 h 14136"/>
                <a:gd name="T114" fmla="*/ 171 w 14012"/>
                <a:gd name="T115" fmla="*/ 285 h 14136"/>
                <a:gd name="T116" fmla="*/ 285 w 14012"/>
                <a:gd name="T117" fmla="*/ 171 h 14136"/>
                <a:gd name="T118" fmla="*/ 428 w 14012"/>
                <a:gd name="T119" fmla="*/ 78 h 14136"/>
                <a:gd name="T120" fmla="*/ 592 w 14012"/>
                <a:gd name="T121" fmla="*/ 21 h 14136"/>
                <a:gd name="T122" fmla="*/ 763 w 14012"/>
                <a:gd name="T123" fmla="*/ 0 h 1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012" h="14136">
                  <a:moveTo>
                    <a:pt x="1748" y="1376"/>
                  </a:moveTo>
                  <a:lnTo>
                    <a:pt x="1634" y="1398"/>
                  </a:lnTo>
                  <a:lnTo>
                    <a:pt x="1534" y="1440"/>
                  </a:lnTo>
                  <a:lnTo>
                    <a:pt x="1441" y="1505"/>
                  </a:lnTo>
                  <a:lnTo>
                    <a:pt x="1377" y="1597"/>
                  </a:lnTo>
                  <a:lnTo>
                    <a:pt x="1327" y="1697"/>
                  </a:lnTo>
                  <a:lnTo>
                    <a:pt x="1313" y="1818"/>
                  </a:lnTo>
                  <a:lnTo>
                    <a:pt x="1313" y="12317"/>
                  </a:lnTo>
                  <a:lnTo>
                    <a:pt x="1327" y="12438"/>
                  </a:lnTo>
                  <a:lnTo>
                    <a:pt x="1377" y="12538"/>
                  </a:lnTo>
                  <a:lnTo>
                    <a:pt x="1441" y="12631"/>
                  </a:lnTo>
                  <a:lnTo>
                    <a:pt x="1534" y="12695"/>
                  </a:lnTo>
                  <a:lnTo>
                    <a:pt x="1634" y="12745"/>
                  </a:lnTo>
                  <a:lnTo>
                    <a:pt x="1748" y="12759"/>
                  </a:lnTo>
                  <a:lnTo>
                    <a:pt x="12257" y="12759"/>
                  </a:lnTo>
                  <a:lnTo>
                    <a:pt x="12371" y="12745"/>
                  </a:lnTo>
                  <a:lnTo>
                    <a:pt x="12478" y="12695"/>
                  </a:lnTo>
                  <a:lnTo>
                    <a:pt x="12571" y="12631"/>
                  </a:lnTo>
                  <a:lnTo>
                    <a:pt x="12635" y="12538"/>
                  </a:lnTo>
                  <a:lnTo>
                    <a:pt x="12678" y="12438"/>
                  </a:lnTo>
                  <a:lnTo>
                    <a:pt x="12699" y="12317"/>
                  </a:lnTo>
                  <a:lnTo>
                    <a:pt x="12699" y="1818"/>
                  </a:lnTo>
                  <a:lnTo>
                    <a:pt x="12678" y="1697"/>
                  </a:lnTo>
                  <a:lnTo>
                    <a:pt x="12635" y="1597"/>
                  </a:lnTo>
                  <a:lnTo>
                    <a:pt x="12571" y="1505"/>
                  </a:lnTo>
                  <a:lnTo>
                    <a:pt x="12478" y="1440"/>
                  </a:lnTo>
                  <a:lnTo>
                    <a:pt x="12371" y="1398"/>
                  </a:lnTo>
                  <a:lnTo>
                    <a:pt x="12257" y="1376"/>
                  </a:lnTo>
                  <a:lnTo>
                    <a:pt x="1748" y="1376"/>
                  </a:lnTo>
                  <a:close/>
                  <a:moveTo>
                    <a:pt x="763" y="0"/>
                  </a:moveTo>
                  <a:lnTo>
                    <a:pt x="13242" y="0"/>
                  </a:lnTo>
                  <a:lnTo>
                    <a:pt x="13420" y="21"/>
                  </a:lnTo>
                  <a:lnTo>
                    <a:pt x="13577" y="78"/>
                  </a:lnTo>
                  <a:lnTo>
                    <a:pt x="13720" y="171"/>
                  </a:lnTo>
                  <a:lnTo>
                    <a:pt x="13841" y="285"/>
                  </a:lnTo>
                  <a:lnTo>
                    <a:pt x="13934" y="428"/>
                  </a:lnTo>
                  <a:lnTo>
                    <a:pt x="13991" y="592"/>
                  </a:lnTo>
                  <a:lnTo>
                    <a:pt x="14012" y="763"/>
                  </a:lnTo>
                  <a:lnTo>
                    <a:pt x="14012" y="13372"/>
                  </a:lnTo>
                  <a:lnTo>
                    <a:pt x="13991" y="13544"/>
                  </a:lnTo>
                  <a:lnTo>
                    <a:pt x="13934" y="13708"/>
                  </a:lnTo>
                  <a:lnTo>
                    <a:pt x="13841" y="13850"/>
                  </a:lnTo>
                  <a:lnTo>
                    <a:pt x="13720" y="13964"/>
                  </a:lnTo>
                  <a:lnTo>
                    <a:pt x="13577" y="14057"/>
                  </a:lnTo>
                  <a:lnTo>
                    <a:pt x="13420" y="14114"/>
                  </a:lnTo>
                  <a:lnTo>
                    <a:pt x="13242" y="14136"/>
                  </a:lnTo>
                  <a:lnTo>
                    <a:pt x="763" y="14136"/>
                  </a:lnTo>
                  <a:lnTo>
                    <a:pt x="592" y="14114"/>
                  </a:lnTo>
                  <a:lnTo>
                    <a:pt x="428" y="14057"/>
                  </a:lnTo>
                  <a:lnTo>
                    <a:pt x="285" y="13964"/>
                  </a:lnTo>
                  <a:lnTo>
                    <a:pt x="171" y="13850"/>
                  </a:lnTo>
                  <a:lnTo>
                    <a:pt x="78" y="13708"/>
                  </a:lnTo>
                  <a:lnTo>
                    <a:pt x="21" y="13544"/>
                  </a:lnTo>
                  <a:lnTo>
                    <a:pt x="0" y="13372"/>
                  </a:lnTo>
                  <a:lnTo>
                    <a:pt x="0" y="763"/>
                  </a:lnTo>
                  <a:lnTo>
                    <a:pt x="21" y="592"/>
                  </a:lnTo>
                  <a:lnTo>
                    <a:pt x="78" y="428"/>
                  </a:lnTo>
                  <a:lnTo>
                    <a:pt x="171" y="285"/>
                  </a:lnTo>
                  <a:lnTo>
                    <a:pt x="285" y="171"/>
                  </a:lnTo>
                  <a:lnTo>
                    <a:pt x="428" y="78"/>
                  </a:lnTo>
                  <a:lnTo>
                    <a:pt x="592" y="21"/>
                  </a:lnTo>
                  <a:lnTo>
                    <a:pt x="763" y="0"/>
                  </a:lnTo>
                  <a:close/>
                </a:path>
              </a:pathLst>
            </a:custGeom>
            <a:gradFill flip="none" rotWithShape="1">
              <a:gsLst>
                <a:gs pos="100000">
                  <a:sysClr val="window" lastClr="FFFFFF">
                    <a:lumMod val="95000"/>
                  </a:sysClr>
                </a:gs>
                <a:gs pos="8000">
                  <a:sysClr val="window" lastClr="FFFFFF"/>
                </a:gs>
              </a:gsLst>
              <a:lin ang="5400000" scaled="1"/>
              <a:tileRect/>
            </a:gradFill>
            <a:ln w="0">
              <a:noFill/>
              <a:prstDash val="solid"/>
              <a:round/>
              <a:headEnd/>
              <a:tailEnd/>
            </a:ln>
            <a:effectLst>
              <a:outerShdw blurRad="152400" dist="38100" dir="2700000" algn="tl" rotWithShape="0">
                <a:prstClr val="black">
                  <a:alpha val="29000"/>
                </a:prstClr>
              </a:outerShdw>
            </a:effectLst>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endParaRPr>
            </a:p>
          </p:txBody>
        </p:sp>
      </p:grpSp>
      <p:sp>
        <p:nvSpPr>
          <p:cNvPr id="72" name="TextBox 71">
            <a:extLst>
              <a:ext uri="{FF2B5EF4-FFF2-40B4-BE49-F238E27FC236}">
                <a16:creationId xmlns:a16="http://schemas.microsoft.com/office/drawing/2014/main" id="{D479BAA6-9112-48CA-9D10-9FFD599DDCEC}"/>
              </a:ext>
            </a:extLst>
          </p:cNvPr>
          <p:cNvSpPr txBox="1"/>
          <p:nvPr/>
        </p:nvSpPr>
        <p:spPr>
          <a:xfrm>
            <a:off x="330708" y="2713411"/>
            <a:ext cx="2634827" cy="830997"/>
          </a:xfrm>
          <a:prstGeom prst="rect">
            <a:avLst/>
          </a:prstGeom>
          <a:noFill/>
        </p:spPr>
        <p:txBody>
          <a:bodyPr wrap="square" rtlCol="0" anchor="t">
            <a:spAutoFit/>
          </a:bodyPr>
          <a:lstStyle/>
          <a:p>
            <a:pPr lvl="0" algn="dist"/>
            <a:r>
              <a:rPr lang="en-CA" sz="1600" b="1" kern="0" dirty="0">
                <a:solidFill>
                  <a:schemeClr val="bg1"/>
                </a:solidFill>
                <a:latin typeface="Arial Narrow" panose="020B0606020202030204" pitchFamily="34" charset="0"/>
                <a:ea typeface="Segoe UI" pitchFamily="34" charset="0"/>
                <a:cs typeface="Segoe UI" pitchFamily="34" charset="0"/>
              </a:rPr>
              <a:t>remained on statin 12 months after the initial statin-related discontinuation</a:t>
            </a:r>
          </a:p>
        </p:txBody>
      </p:sp>
      <p:sp>
        <p:nvSpPr>
          <p:cNvPr id="8" name="Rectangle 7">
            <a:extLst>
              <a:ext uri="{FF2B5EF4-FFF2-40B4-BE49-F238E27FC236}">
                <a16:creationId xmlns:a16="http://schemas.microsoft.com/office/drawing/2014/main" id="{EAADDF25-361F-46DE-A863-053D73A7247E}"/>
              </a:ext>
            </a:extLst>
          </p:cNvPr>
          <p:cNvSpPr/>
          <p:nvPr/>
        </p:nvSpPr>
        <p:spPr>
          <a:xfrm>
            <a:off x="3063294" y="2884465"/>
            <a:ext cx="1035860" cy="492443"/>
          </a:xfrm>
          <a:prstGeom prst="rect">
            <a:avLst/>
          </a:prstGeom>
        </p:spPr>
        <p:txBody>
          <a:bodyPr wrap="none">
            <a:spAutoFit/>
          </a:bodyPr>
          <a:lstStyle/>
          <a:p>
            <a:pPr lvl="0" algn="ctr"/>
            <a:r>
              <a:rPr lang="en-CA" sz="2600" b="1" kern="0" dirty="0">
                <a:solidFill>
                  <a:prstClr val="white"/>
                </a:solidFill>
                <a:latin typeface="Arial Narrow" panose="020B0606020202030204" pitchFamily="34" charset="0"/>
                <a:ea typeface="Segoe UI" pitchFamily="34" charset="0"/>
                <a:cs typeface="Segoe UI" pitchFamily="34" charset="0"/>
              </a:rPr>
              <a:t>92.2 %</a:t>
            </a:r>
          </a:p>
        </p:txBody>
      </p:sp>
      <p:sp>
        <p:nvSpPr>
          <p:cNvPr id="86" name="Rectangle 85">
            <a:extLst>
              <a:ext uri="{FF2B5EF4-FFF2-40B4-BE49-F238E27FC236}">
                <a16:creationId xmlns:a16="http://schemas.microsoft.com/office/drawing/2014/main" id="{CC60D2AF-DB34-41F3-857A-FC12FD871681}"/>
              </a:ext>
            </a:extLst>
          </p:cNvPr>
          <p:cNvSpPr/>
          <p:nvPr/>
        </p:nvSpPr>
        <p:spPr>
          <a:xfrm>
            <a:off x="4778865" y="3916196"/>
            <a:ext cx="1035860" cy="492443"/>
          </a:xfrm>
          <a:prstGeom prst="rect">
            <a:avLst/>
          </a:prstGeom>
        </p:spPr>
        <p:txBody>
          <a:bodyPr wrap="none">
            <a:spAutoFit/>
          </a:bodyPr>
          <a:lstStyle/>
          <a:p>
            <a:pPr lvl="0" algn="ctr"/>
            <a:r>
              <a:rPr lang="en-CA" sz="2600" b="1" kern="0" dirty="0">
                <a:solidFill>
                  <a:prstClr val="white"/>
                </a:solidFill>
                <a:latin typeface="Arial Narrow" panose="020B0606020202030204" pitchFamily="34" charset="0"/>
                <a:ea typeface="Segoe UI" pitchFamily="34" charset="0"/>
                <a:cs typeface="Segoe UI" pitchFamily="34" charset="0"/>
              </a:rPr>
              <a:t>72.5 %</a:t>
            </a:r>
          </a:p>
        </p:txBody>
      </p:sp>
      <p:sp>
        <p:nvSpPr>
          <p:cNvPr id="87" name="TextBox 86">
            <a:extLst>
              <a:ext uri="{FF2B5EF4-FFF2-40B4-BE49-F238E27FC236}">
                <a16:creationId xmlns:a16="http://schemas.microsoft.com/office/drawing/2014/main" id="{57F539A0-03D5-4FFD-A83C-CF7DB8BA63CA}"/>
              </a:ext>
            </a:extLst>
          </p:cNvPr>
          <p:cNvSpPr txBox="1"/>
          <p:nvPr/>
        </p:nvSpPr>
        <p:spPr>
          <a:xfrm>
            <a:off x="5835537" y="3744297"/>
            <a:ext cx="2634827" cy="830997"/>
          </a:xfrm>
          <a:prstGeom prst="rect">
            <a:avLst/>
          </a:prstGeom>
          <a:noFill/>
        </p:spPr>
        <p:txBody>
          <a:bodyPr wrap="square" rtlCol="0" anchor="t">
            <a:spAutoFit/>
          </a:bodyPr>
          <a:lstStyle/>
          <a:p>
            <a:pPr lvl="0" algn="dist"/>
            <a:r>
              <a:rPr lang="en-CA" sz="1600" b="1" kern="0" dirty="0">
                <a:solidFill>
                  <a:schemeClr val="bg1"/>
                </a:solidFill>
                <a:latin typeface="Arial Narrow" panose="020B0606020202030204" pitchFamily="34" charset="0"/>
                <a:ea typeface="Segoe UI" pitchFamily="34" charset="0"/>
                <a:cs typeface="Segoe UI" pitchFamily="34" charset="0"/>
              </a:rPr>
              <a:t>were able to tolerate long-term (6-month follow-up) therapy with a stable dosage of statin</a:t>
            </a:r>
          </a:p>
        </p:txBody>
      </p:sp>
    </p:spTree>
    <p:extLst>
      <p:ext uri="{BB962C8B-B14F-4D97-AF65-F5344CB8AC3E}">
        <p14:creationId xmlns:p14="http://schemas.microsoft.com/office/powerpoint/2010/main" val="3081919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erson wearing a suit and tie&#10;&#10;Description generated with very high confidence">
            <a:extLst>
              <a:ext uri="{FF2B5EF4-FFF2-40B4-BE49-F238E27FC236}">
                <a16:creationId xmlns:a16="http://schemas.microsoft.com/office/drawing/2014/main" id="{EE2A024C-9ABA-4F7F-A148-6356719C859E}"/>
              </a:ext>
            </a:extLst>
          </p:cNvPr>
          <p:cNvPicPr>
            <a:picLocks noChangeAspect="1"/>
          </p:cNvPicPr>
          <p:nvPr/>
        </p:nvPicPr>
        <p:blipFill>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5089" y="1139178"/>
            <a:ext cx="3525679" cy="5288519"/>
          </a:xfrm>
          <a:prstGeom prst="rect">
            <a:avLst/>
          </a:prstGeom>
        </p:spPr>
      </p:pic>
      <p:sp>
        <p:nvSpPr>
          <p:cNvPr id="14" name="Rectangle 13"/>
          <p:cNvSpPr/>
          <p:nvPr/>
        </p:nvSpPr>
        <p:spPr>
          <a:xfrm>
            <a:off x="-18797" y="6379303"/>
            <a:ext cx="9162797" cy="478695"/>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 name="Rectangle 2">
            <a:extLst>
              <a:ext uri="{FF2B5EF4-FFF2-40B4-BE49-F238E27FC236}">
                <a16:creationId xmlns:a16="http://schemas.microsoft.com/office/drawing/2014/main" id="{6C630CEB-3771-4CCB-A7E4-C4BC913ED6B9}"/>
              </a:ext>
            </a:extLst>
          </p:cNvPr>
          <p:cNvSpPr/>
          <p:nvPr/>
        </p:nvSpPr>
        <p:spPr>
          <a:xfrm>
            <a:off x="-8965" y="0"/>
            <a:ext cx="9157648" cy="942975"/>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481A6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Case 2</a:t>
            </a:r>
          </a:p>
          <a:p>
            <a:pPr marL="0" marR="0" lvl="0" indent="0" algn="ctr" defTabSz="457200" rtl="0" eaLnBrk="1" fontAlgn="auto" latinLnBrk="0" hangingPunct="1">
              <a:lnSpc>
                <a:spcPct val="100000"/>
              </a:lnSpc>
              <a:spcBef>
                <a:spcPts val="0"/>
              </a:spcBef>
              <a:spcAft>
                <a:spcPts val="0"/>
              </a:spcAft>
              <a:buClrTx/>
              <a:buSzTx/>
              <a:buFontTx/>
              <a:buNone/>
              <a:tabLst/>
              <a:defRPr/>
            </a:pPr>
            <a:r>
              <a:rPr lang="en-CA" sz="3200" b="1" dirty="0">
                <a:solidFill>
                  <a:prstClr val="white"/>
                </a:solidFill>
                <a:latin typeface="Arial Narrow" panose="020B0606020202030204" pitchFamily="34" charset="0"/>
              </a:rPr>
              <a:t>3</a:t>
            </a:r>
            <a:r>
              <a:rPr lang="en-US" sz="3200" b="1" dirty="0">
                <a:solidFill>
                  <a:prstClr val="white"/>
                </a:solidFill>
                <a:latin typeface="Arial Narrow" panose="020B0606020202030204" pitchFamily="34" charset="0"/>
              </a:rPr>
              <a:t> months later…</a:t>
            </a:r>
            <a:endParaRPr kumimoji="0" lang="en-US"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90" name="Picture 2" descr="C:\Users\goldinl.CTU\AppData\Local\Microsoft\Windows\Temporary Internet Files\Content.Outlook\OQUTX7GM\CHRC logo_HEARTicon (2).jpg">
            <a:extLst>
              <a:ext uri="{FF2B5EF4-FFF2-40B4-BE49-F238E27FC236}">
                <a16:creationId xmlns:a16="http://schemas.microsoft.com/office/drawing/2014/main" id="{DBC02BB8-1834-413B-88D4-797705FBDF27}"/>
              </a:ext>
            </a:extLst>
          </p:cNvPr>
          <p:cNvPicPr>
            <a:picLocks noChangeAspect="1" noChangeArrowheads="1"/>
          </p:cNvPicPr>
          <p:nvPr/>
        </p:nvPicPr>
        <p:blipFill>
          <a:blip r:embed="rId4" cstate="print">
            <a:clrChange>
              <a:clrFrom>
                <a:srgbClr val="FFFDFC"/>
              </a:clrFrom>
              <a:clrTo>
                <a:srgbClr val="FFFDFC">
                  <a:alpha val="0"/>
                </a:srgbClr>
              </a:clrTo>
            </a:clrChange>
            <a:biLevel thresh="25000"/>
            <a:extLst>
              <a:ext uri="{28A0092B-C50C-407E-A947-70E740481C1C}">
                <a14:useLocalDpi xmlns:a14="http://schemas.microsoft.com/office/drawing/2010/main" val="0"/>
              </a:ext>
            </a:extLst>
          </a:blip>
          <a:srcRect/>
          <a:stretch>
            <a:fillRect/>
          </a:stretch>
        </p:blipFill>
        <p:spPr bwMode="auto">
          <a:xfrm>
            <a:off x="8691727" y="6490451"/>
            <a:ext cx="263937" cy="274320"/>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descr="A picture containing object&#10;&#10;Description generated with high confidence">
            <a:extLst>
              <a:ext uri="{FF2B5EF4-FFF2-40B4-BE49-F238E27FC236}">
                <a16:creationId xmlns:a16="http://schemas.microsoft.com/office/drawing/2014/main" id="{6AA0E402-36D5-49BD-992B-A4784EF5B28A}"/>
              </a:ext>
            </a:extLst>
          </p:cNvPr>
          <p:cNvPicPr>
            <a:picLocks noChangeAspect="1"/>
          </p:cNvPicPr>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4567515" y="811356"/>
            <a:ext cx="4405101" cy="5873469"/>
          </a:xfrm>
          <a:prstGeom prst="rect">
            <a:avLst/>
          </a:prstGeom>
        </p:spPr>
      </p:pic>
      <p:sp>
        <p:nvSpPr>
          <p:cNvPr id="11" name="Content Placeholder 2">
            <a:extLst>
              <a:ext uri="{FF2B5EF4-FFF2-40B4-BE49-F238E27FC236}">
                <a16:creationId xmlns:a16="http://schemas.microsoft.com/office/drawing/2014/main" id="{BAD85D3C-1961-445B-9503-8F24F2F1EA1B}"/>
              </a:ext>
            </a:extLst>
          </p:cNvPr>
          <p:cNvSpPr txBox="1">
            <a:spLocks/>
          </p:cNvSpPr>
          <p:nvPr/>
        </p:nvSpPr>
        <p:spPr>
          <a:xfrm>
            <a:off x="5191644" y="2382252"/>
            <a:ext cx="3156841" cy="3154775"/>
          </a:xfrm>
          <a:prstGeom prst="rect">
            <a:avLst/>
          </a:prstGeom>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242C49"/>
              </a:buClr>
              <a:buSzTx/>
              <a:buFont typeface="Arial" panose="020B0604020202020204" pitchFamily="34" charset="0"/>
              <a:buNone/>
              <a:tabLst/>
              <a:defRPr/>
            </a:pPr>
            <a:endParaRPr kumimoji="0" lang="en-CA" sz="1800" b="1" i="0" u="none" strike="noStrike" kern="1200" cap="none" spc="0" normalizeH="0" baseline="0" noProof="0" dirty="0">
              <a:ln>
                <a:noFill/>
              </a:ln>
              <a:solidFill>
                <a:srgbClr val="1B1A5A"/>
              </a:solidFill>
              <a:effectLst/>
              <a:uLnTx/>
              <a:uFillTx/>
              <a:latin typeface="Agency FB" panose="020B0503020202020204"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37CE4BBB-6EC3-4E1C-AD7C-1593464FB8C7}"/>
              </a:ext>
            </a:extLst>
          </p:cNvPr>
          <p:cNvSpPr txBox="1"/>
          <p:nvPr/>
        </p:nvSpPr>
        <p:spPr>
          <a:xfrm>
            <a:off x="1821866" y="1402758"/>
            <a:ext cx="2761130" cy="86177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2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Raj</a:t>
            </a:r>
            <a:endParaRPr kumimoji="0" lang="en-US" sz="32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60 </a:t>
            </a:r>
            <a:r>
              <a:rPr kumimoji="0" lang="en-U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 </a:t>
            </a:r>
          </a:p>
        </p:txBody>
      </p:sp>
      <p:sp>
        <p:nvSpPr>
          <p:cNvPr id="13" name="Content Placeholder 2">
            <a:extLst>
              <a:ext uri="{FF2B5EF4-FFF2-40B4-BE49-F238E27FC236}">
                <a16:creationId xmlns:a16="http://schemas.microsoft.com/office/drawing/2014/main" id="{70ABA003-B777-4DB1-9A2A-21F23539FBAA}"/>
              </a:ext>
            </a:extLst>
          </p:cNvPr>
          <p:cNvSpPr txBox="1">
            <a:spLocks/>
          </p:cNvSpPr>
          <p:nvPr/>
        </p:nvSpPr>
        <p:spPr>
          <a:xfrm>
            <a:off x="5191643" y="2302306"/>
            <a:ext cx="3232964" cy="5012894"/>
          </a:xfrm>
          <a:prstGeom prst="rect">
            <a:avLst/>
          </a:prstGeom>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nSpc>
                <a:spcPct val="100000"/>
              </a:lnSpc>
              <a:spcBef>
                <a:spcPts val="0"/>
              </a:spcBef>
              <a:buClr>
                <a:srgbClr val="242C49"/>
              </a:buClr>
            </a:pPr>
            <a:r>
              <a:rPr lang="en-CA" sz="2000" b="1" dirty="0">
                <a:solidFill>
                  <a:srgbClr val="E7E6E6">
                    <a:lumMod val="25000"/>
                  </a:srgbClr>
                </a:solidFill>
                <a:latin typeface="Arial Narrow" panose="020B0606020202030204" pitchFamily="34" charset="0"/>
                <a:ea typeface="Lato" panose="020F0502020204030203" pitchFamily="34" charset="0"/>
                <a:cs typeface="Lato" panose="020F0502020204030203" pitchFamily="34" charset="0"/>
              </a:rPr>
              <a:t>Raj’s myalgias have resolved on atorvastatin 40 mg OD and ezetimibe 10 mg OD </a:t>
            </a:r>
          </a:p>
          <a:p>
            <a:pPr lvl="0">
              <a:lnSpc>
                <a:spcPct val="100000"/>
              </a:lnSpc>
              <a:spcBef>
                <a:spcPts val="0"/>
              </a:spcBef>
              <a:buClr>
                <a:srgbClr val="242C49"/>
              </a:buClr>
            </a:pPr>
            <a:endParaRPr lang="en-CA" sz="2000" b="1" dirty="0">
              <a:solidFill>
                <a:srgbClr val="E7E6E6">
                  <a:lumMod val="25000"/>
                </a:srgbClr>
              </a:solidFill>
              <a:latin typeface="Arial Narrow" panose="020B0606020202030204" pitchFamily="34" charset="0"/>
              <a:ea typeface="Lato" panose="020F0502020204030203" pitchFamily="34" charset="0"/>
              <a:cs typeface="Lato" panose="020F0502020204030203" pitchFamily="34" charset="0"/>
            </a:endParaRPr>
          </a:p>
          <a:p>
            <a:pPr lvl="0">
              <a:lnSpc>
                <a:spcPct val="100000"/>
              </a:lnSpc>
              <a:spcBef>
                <a:spcPts val="0"/>
              </a:spcBef>
              <a:buClr>
                <a:srgbClr val="242C49"/>
              </a:buClr>
            </a:pPr>
            <a:r>
              <a:rPr lang="en-CA" sz="2000" b="1" dirty="0">
                <a:solidFill>
                  <a:srgbClr val="E7E6E6">
                    <a:lumMod val="25000"/>
                  </a:srgbClr>
                </a:solidFill>
                <a:latin typeface="Arial Narrow" panose="020B0606020202030204" pitchFamily="34" charset="0"/>
                <a:ea typeface="Lato" panose="020F0502020204030203" pitchFamily="34" charset="0"/>
                <a:cs typeface="Lato" panose="020F0502020204030203" pitchFamily="34" charset="0"/>
              </a:rPr>
              <a:t>He feels very well and is looking forward to retirement </a:t>
            </a:r>
          </a:p>
          <a:p>
            <a:pPr lvl="0">
              <a:lnSpc>
                <a:spcPct val="100000"/>
              </a:lnSpc>
              <a:spcBef>
                <a:spcPts val="0"/>
              </a:spcBef>
              <a:buClr>
                <a:srgbClr val="242C49"/>
              </a:buClr>
            </a:pPr>
            <a:endParaRPr lang="en-CA" sz="2000" b="1" dirty="0">
              <a:solidFill>
                <a:srgbClr val="E7E6E6">
                  <a:lumMod val="25000"/>
                </a:srgbClr>
              </a:solidFill>
              <a:latin typeface="Arial Narrow" panose="020B0606020202030204" pitchFamily="34" charset="0"/>
              <a:ea typeface="Lato" panose="020F0502020204030203" pitchFamily="34" charset="0"/>
              <a:cs typeface="Lato" panose="020F0502020204030203" pitchFamily="34" charset="0"/>
            </a:endParaRPr>
          </a:p>
          <a:p>
            <a:pPr>
              <a:lnSpc>
                <a:spcPct val="100000"/>
              </a:lnSpc>
              <a:spcBef>
                <a:spcPts val="0"/>
              </a:spcBef>
              <a:buClr>
                <a:srgbClr val="242C49"/>
              </a:buClr>
            </a:pPr>
            <a:r>
              <a:rPr lang="en-CA" sz="2000" b="1" dirty="0">
                <a:solidFill>
                  <a:schemeClr val="bg2">
                    <a:lumMod val="25000"/>
                  </a:schemeClr>
                </a:solidFill>
                <a:latin typeface="Arial Narrow" panose="020B0606020202030204" pitchFamily="34" charset="0"/>
                <a:ea typeface="Lato" panose="020F0502020204030203" pitchFamily="34" charset="0"/>
                <a:cs typeface="Lato" panose="020F0502020204030203" pitchFamily="34" charset="0"/>
              </a:rPr>
              <a:t>His most recent LDL-C is </a:t>
            </a:r>
          </a:p>
          <a:p>
            <a:pPr>
              <a:lnSpc>
                <a:spcPct val="100000"/>
              </a:lnSpc>
              <a:spcBef>
                <a:spcPts val="0"/>
              </a:spcBef>
              <a:buClr>
                <a:srgbClr val="242C49"/>
              </a:buClr>
            </a:pPr>
            <a:r>
              <a:rPr lang="en-CA" sz="2000" b="1" dirty="0">
                <a:solidFill>
                  <a:srgbClr val="F63724"/>
                </a:solidFill>
                <a:latin typeface="Arial Narrow" panose="020B0606020202030204" pitchFamily="34" charset="0"/>
                <a:ea typeface="Lato" panose="020F0502020204030203" pitchFamily="34" charset="0"/>
                <a:cs typeface="Lato" panose="020F0502020204030203" pitchFamily="34" charset="0"/>
              </a:rPr>
              <a:t>2.2</a:t>
            </a:r>
            <a:r>
              <a:rPr lang="en-CA" sz="2000" b="1" dirty="0">
                <a:solidFill>
                  <a:schemeClr val="bg2">
                    <a:lumMod val="25000"/>
                  </a:schemeClr>
                </a:solidFill>
                <a:latin typeface="Arial Narrow" panose="020B0606020202030204" pitchFamily="34" charset="0"/>
                <a:ea typeface="Lato" panose="020F0502020204030203" pitchFamily="34" charset="0"/>
                <a:cs typeface="Lato" panose="020F0502020204030203" pitchFamily="34" charset="0"/>
              </a:rPr>
              <a:t> mmol/L </a:t>
            </a:r>
          </a:p>
          <a:p>
            <a:pPr>
              <a:lnSpc>
                <a:spcPct val="100000"/>
              </a:lnSpc>
              <a:spcBef>
                <a:spcPts val="0"/>
              </a:spcBef>
              <a:buClr>
                <a:srgbClr val="242C49"/>
              </a:buClr>
            </a:pPr>
            <a:endParaRPr lang="en-CA" sz="1600" b="1" dirty="0">
              <a:solidFill>
                <a:schemeClr val="bg2">
                  <a:lumMod val="25000"/>
                </a:schemeClr>
              </a:solidFill>
              <a:latin typeface="Arial Narrow" panose="020B0606020202030204" pitchFamily="34" charset="0"/>
              <a:ea typeface="Lato" panose="020F0502020204030203" pitchFamily="34" charset="0"/>
              <a:cs typeface="Lato" panose="020F0502020204030203" pitchFamily="34" charset="0"/>
            </a:endParaRPr>
          </a:p>
          <a:p>
            <a:pPr marL="285750" lvl="0" indent="-285750" algn="l">
              <a:lnSpc>
                <a:spcPct val="100000"/>
              </a:lnSpc>
              <a:spcBef>
                <a:spcPts val="0"/>
              </a:spcBef>
              <a:buClr>
                <a:srgbClr val="242C49"/>
              </a:buClr>
              <a:buFont typeface="Wingdings" panose="05000000000000000000" pitchFamily="2" charset="2"/>
              <a:buChar char="§"/>
              <a:defRPr/>
            </a:pPr>
            <a:r>
              <a:rPr lang="en-CA" sz="1800" b="1" dirty="0">
                <a:solidFill>
                  <a:srgbClr val="E7E6E6">
                    <a:lumMod val="25000"/>
                  </a:srgbClr>
                </a:solidFill>
                <a:latin typeface="Arial Narrow" panose="020B0606020202030204" pitchFamily="34" charset="0"/>
                <a:ea typeface="Lato" panose="020F0502020204030203" pitchFamily="34" charset="0"/>
                <a:cs typeface="Lato" panose="020F0502020204030203" pitchFamily="34" charset="0"/>
              </a:rPr>
              <a:t>Initial Visit LDL-C: 2.6 mmol/L</a:t>
            </a:r>
            <a:endParaRPr lang="en-CA" sz="1400" b="1" dirty="0">
              <a:solidFill>
                <a:srgbClr val="1B1A5A"/>
              </a:solidFill>
              <a:latin typeface="Arial Narrow" panose="020B0606020202030204" pitchFamily="34" charset="0"/>
              <a:ea typeface="Lato" panose="020F0502020204030203" pitchFamily="34" charset="0"/>
              <a:cs typeface="Lato" panose="020F0502020204030203" pitchFamily="34" charset="0"/>
            </a:endParaRPr>
          </a:p>
          <a:p>
            <a:pPr marL="0" marR="0" lvl="0" indent="0" algn="ctr" defTabSz="914400" rtl="0" eaLnBrk="1" fontAlgn="auto" latinLnBrk="0" hangingPunct="1">
              <a:lnSpc>
                <a:spcPct val="100000"/>
              </a:lnSpc>
              <a:spcBef>
                <a:spcPts val="0"/>
              </a:spcBef>
              <a:spcAft>
                <a:spcPts val="0"/>
              </a:spcAft>
              <a:buClr>
                <a:srgbClr val="242C49"/>
              </a:buClr>
              <a:buSzTx/>
              <a:buFont typeface="Arial" panose="020B0604020202020204" pitchFamily="34" charset="0"/>
              <a:buNone/>
              <a:tabLst/>
              <a:defRPr/>
            </a:pPr>
            <a:endParaRPr kumimoji="0" lang="en-CA" sz="1600" b="1" i="0" u="none" strike="noStrike" kern="1200" cap="none" spc="0" normalizeH="0" baseline="0" noProof="0" dirty="0">
              <a:ln>
                <a:noFill/>
              </a:ln>
              <a:solidFill>
                <a:srgbClr val="1B1A5A"/>
              </a:solidFill>
              <a:effectLst/>
              <a:uLnTx/>
              <a:uFillTx/>
              <a:latin typeface="Arial Narrow" panose="020B0606020202030204"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594389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569" y="6270927"/>
            <a:ext cx="9162797" cy="58707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900" dirty="0">
              <a:solidFill>
                <a:schemeClr val="bg1"/>
              </a:solidFill>
              <a:latin typeface="Arial Narrow" panose="020B0606020202030204" pitchFamily="34" charset="0"/>
              <a:ea typeface="Verdana" pitchFamily="34" charset="0"/>
              <a:cs typeface="Verdana" pitchFamily="34" charset="0"/>
            </a:endParaRPr>
          </a:p>
        </p:txBody>
      </p:sp>
      <p:sp>
        <p:nvSpPr>
          <p:cNvPr id="9" name="Rectangle 8"/>
          <p:cNvSpPr/>
          <p:nvPr/>
        </p:nvSpPr>
        <p:spPr>
          <a:xfrm>
            <a:off x="-5569" y="0"/>
            <a:ext cx="9162797" cy="1177453"/>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 name="Content Placeholder 2">
            <a:extLst>
              <a:ext uri="{FF2B5EF4-FFF2-40B4-BE49-F238E27FC236}">
                <a16:creationId xmlns:a16="http://schemas.microsoft.com/office/drawing/2014/main" id="{8CECF18D-349B-45C8-8B3C-021178FBD5DF}"/>
              </a:ext>
            </a:extLst>
          </p:cNvPr>
          <p:cNvSpPr txBox="1">
            <a:spLocks/>
          </p:cNvSpPr>
          <p:nvPr/>
        </p:nvSpPr>
        <p:spPr>
          <a:xfrm>
            <a:off x="160143" y="1597074"/>
            <a:ext cx="7355079" cy="4066964"/>
          </a:xfrm>
          <a:prstGeom prst="rect">
            <a:avLst/>
          </a:prstGeom>
        </p:spPr>
        <p:txBody>
          <a:bodyPr vert="horz" lIns="91440" tIns="45720" rIns="91440" bIns="45720" rtlCol="0">
            <a:normAutofit/>
          </a:bodyPr>
          <a:lstStyle>
            <a:lvl1pPr marL="342900" indent="-342900" algn="l" defTabSz="457200" rtl="0" fontAlgn="base">
              <a:spcBef>
                <a:spcPct val="20000"/>
              </a:spcBef>
              <a:spcAft>
                <a:spcPct val="0"/>
              </a:spcAft>
              <a:buFont typeface="Arial" charset="0"/>
              <a:buChar char="•"/>
              <a:defRPr sz="3200" kern="1200">
                <a:solidFill>
                  <a:schemeClr val="tx1"/>
                </a:solidFill>
                <a:latin typeface="Arial Narrow"/>
                <a:ea typeface="+mn-ea"/>
                <a:cs typeface="Arial Narrow"/>
              </a:defRPr>
            </a:lvl1pPr>
            <a:lvl2pPr marL="742950" indent="-285750" algn="l" defTabSz="457200" rtl="0" fontAlgn="base">
              <a:spcBef>
                <a:spcPct val="20000"/>
              </a:spcBef>
              <a:spcAft>
                <a:spcPct val="0"/>
              </a:spcAft>
              <a:buFont typeface="Arial" charset="0"/>
              <a:buChar char="–"/>
              <a:defRPr sz="2800" kern="1200">
                <a:solidFill>
                  <a:schemeClr val="tx1"/>
                </a:solidFill>
                <a:latin typeface="Arial Narrow"/>
                <a:ea typeface="+mn-ea"/>
                <a:cs typeface="Arial Narrow"/>
              </a:defRPr>
            </a:lvl2pPr>
            <a:lvl3pPr marL="1143000" indent="-228600" algn="l" defTabSz="457200" rtl="0" fontAlgn="base">
              <a:spcBef>
                <a:spcPct val="20000"/>
              </a:spcBef>
              <a:spcAft>
                <a:spcPct val="0"/>
              </a:spcAft>
              <a:buFont typeface="Arial" charset="0"/>
              <a:buChar char="•"/>
              <a:defRPr sz="2400" kern="1200">
                <a:solidFill>
                  <a:schemeClr val="tx1"/>
                </a:solidFill>
                <a:latin typeface="Arial Narrow"/>
                <a:ea typeface="+mn-ea"/>
                <a:cs typeface="Arial Narrow"/>
              </a:defRPr>
            </a:lvl3pPr>
            <a:lvl4pPr marL="1600200" indent="-228600" algn="l" defTabSz="457200" rtl="0" fontAlgn="base">
              <a:spcBef>
                <a:spcPct val="20000"/>
              </a:spcBef>
              <a:spcAft>
                <a:spcPct val="0"/>
              </a:spcAft>
              <a:buFont typeface="Arial" charset="0"/>
              <a:buChar char="–"/>
              <a:defRPr sz="2000" kern="1200">
                <a:solidFill>
                  <a:schemeClr val="tx1"/>
                </a:solidFill>
                <a:latin typeface="Arial Narrow"/>
                <a:ea typeface="+mn-ea"/>
                <a:cs typeface="Arial Narrow"/>
              </a:defRPr>
            </a:lvl4pPr>
            <a:lvl5pPr marL="2057400" indent="-228600" algn="l" defTabSz="457200" rtl="0" fontAlgn="base">
              <a:spcBef>
                <a:spcPct val="20000"/>
              </a:spcBef>
              <a:spcAft>
                <a:spcPct val="0"/>
              </a:spcAft>
              <a:buFont typeface="Arial" charset="0"/>
              <a:buChar char="»"/>
              <a:defRPr sz="2000" kern="1200">
                <a:solidFill>
                  <a:schemeClr val="tx1"/>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
                <a:srgbClr val="003192"/>
              </a:buClr>
              <a:buSzTx/>
              <a:buFont typeface="Arial" charset="0"/>
              <a:buNone/>
              <a:tabLst/>
              <a:defRPr/>
            </a:pPr>
            <a:r>
              <a:rPr kumimoji="0" lang="en-CA" sz="2800" b="1" i="0" u="none" strike="noStrike" kern="1200" cap="none" spc="0" normalizeH="0" baseline="0" noProof="0" dirty="0">
                <a:ln>
                  <a:noFill/>
                </a:ln>
                <a:solidFill>
                  <a:srgbClr val="451C6A"/>
                </a:solidFill>
                <a:effectLst/>
                <a:uLnTx/>
                <a:uFillTx/>
                <a:latin typeface="Arial Narrow"/>
                <a:ea typeface="+mn-ea"/>
              </a:rPr>
              <a:t>Please select from one of the available options</a:t>
            </a:r>
          </a:p>
          <a:p>
            <a:pPr marL="0" marR="0" lvl="0" indent="0" algn="l" defTabSz="457200" rtl="0" eaLnBrk="1" fontAlgn="base" latinLnBrk="0" hangingPunct="1">
              <a:lnSpc>
                <a:spcPct val="100000"/>
              </a:lnSpc>
              <a:spcBef>
                <a:spcPct val="20000"/>
              </a:spcBef>
              <a:spcAft>
                <a:spcPct val="0"/>
              </a:spcAft>
              <a:buClr>
                <a:srgbClr val="003192"/>
              </a:buClr>
              <a:buSzTx/>
              <a:buFont typeface="Arial" charset="0"/>
              <a:buNone/>
              <a:tabLst/>
              <a:defRPr/>
            </a:pPr>
            <a:endParaRPr kumimoji="0" lang="en-CA" sz="2400" b="1" i="0" u="none" strike="noStrike" kern="1200" cap="none" spc="0" normalizeH="0" baseline="0" noProof="0" dirty="0">
              <a:ln>
                <a:noFill/>
              </a:ln>
              <a:solidFill>
                <a:srgbClr val="003192"/>
              </a:solidFill>
              <a:effectLst/>
              <a:uLnTx/>
              <a:uFillTx/>
              <a:latin typeface="Arial Narrow"/>
              <a:ea typeface="+mn-ea"/>
            </a:endParaRPr>
          </a:p>
          <a:p>
            <a:pPr marL="914400" lvl="1" indent="-514350">
              <a:buClr>
                <a:srgbClr val="521F6E"/>
              </a:buClr>
              <a:buFont typeface="+mj-lt"/>
              <a:buAutoNum type="arabicPeriod"/>
              <a:defRPr/>
            </a:pPr>
            <a:r>
              <a:rPr lang="en-CA" b="1" dirty="0">
                <a:solidFill>
                  <a:srgbClr val="000000">
                    <a:lumMod val="85000"/>
                    <a:lumOff val="15000"/>
                  </a:srgbClr>
                </a:solidFill>
              </a:rPr>
              <a:t>Congratulate him on almost reaching target and see him in 6 months</a:t>
            </a:r>
          </a:p>
          <a:p>
            <a:pPr marL="914400" lvl="1" indent="-514350">
              <a:buClr>
                <a:srgbClr val="521F6E"/>
              </a:buClr>
              <a:buFont typeface="+mj-lt"/>
              <a:buAutoNum type="arabicPeriod"/>
              <a:defRPr/>
            </a:pPr>
            <a:r>
              <a:rPr lang="en-CA" b="1" dirty="0">
                <a:solidFill>
                  <a:srgbClr val="000000">
                    <a:lumMod val="85000"/>
                    <a:lumOff val="15000"/>
                  </a:srgbClr>
                </a:solidFill>
              </a:rPr>
              <a:t>Try Atorvastatin 80 mg again</a:t>
            </a:r>
          </a:p>
          <a:p>
            <a:pPr marL="914400" lvl="1" indent="-514350">
              <a:buClr>
                <a:srgbClr val="521F6E"/>
              </a:buClr>
              <a:buFont typeface="+mj-lt"/>
              <a:buAutoNum type="arabicPeriod"/>
              <a:defRPr/>
            </a:pPr>
            <a:r>
              <a:rPr lang="en-CA" b="1" dirty="0">
                <a:solidFill>
                  <a:srgbClr val="000000">
                    <a:lumMod val="85000"/>
                    <a:lumOff val="15000"/>
                  </a:srgbClr>
                </a:solidFill>
              </a:rPr>
              <a:t>Switch to Rosuvastatin 20 mg </a:t>
            </a:r>
          </a:p>
          <a:p>
            <a:pPr marL="914400" lvl="1" indent="-514350">
              <a:buClr>
                <a:srgbClr val="521F6E"/>
              </a:buClr>
              <a:buFont typeface="+mj-lt"/>
              <a:buAutoNum type="arabicPeriod"/>
              <a:defRPr/>
            </a:pPr>
            <a:r>
              <a:rPr lang="en-CA" b="1" dirty="0">
                <a:solidFill>
                  <a:srgbClr val="000000">
                    <a:lumMod val="85000"/>
                    <a:lumOff val="15000"/>
                  </a:srgbClr>
                </a:solidFill>
              </a:rPr>
              <a:t>Start him on a PCSK9i as he has a good private insurance plan</a:t>
            </a: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034686" y="6180388"/>
            <a:ext cx="928465" cy="593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18796" y="51095"/>
            <a:ext cx="9162796" cy="1200329"/>
          </a:xfrm>
          <a:prstGeom prst="rect">
            <a:avLst/>
          </a:prstGeom>
        </p:spPr>
        <p:txBody>
          <a:bodyPr wrap="square">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What is your next plan of action for Raj’s LDL-C management?</a:t>
            </a:r>
          </a:p>
        </p:txBody>
      </p:sp>
      <p:pic>
        <p:nvPicPr>
          <p:cNvPr id="10" name="Picture 9" descr="A close up of a sign&#10;&#10;Description generated with very high confidence">
            <a:extLst>
              <a:ext uri="{FF2B5EF4-FFF2-40B4-BE49-F238E27FC236}">
                <a16:creationId xmlns:a16="http://schemas.microsoft.com/office/drawing/2014/main" id="{9CE7944B-C6F6-4467-AAD3-367506D73F7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7283" y="2305050"/>
            <a:ext cx="1852346" cy="4171949"/>
          </a:xfrm>
          <a:prstGeom prst="rect">
            <a:avLst/>
          </a:prstGeom>
        </p:spPr>
      </p:pic>
    </p:spTree>
    <p:extLst>
      <p:ext uri="{BB962C8B-B14F-4D97-AF65-F5344CB8AC3E}">
        <p14:creationId xmlns:p14="http://schemas.microsoft.com/office/powerpoint/2010/main" val="1743537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569" y="6270927"/>
            <a:ext cx="9162797" cy="58707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900" dirty="0">
              <a:solidFill>
                <a:schemeClr val="bg1"/>
              </a:solidFill>
              <a:latin typeface="Arial Narrow" panose="020B0606020202030204" pitchFamily="34" charset="0"/>
              <a:ea typeface="Verdana" pitchFamily="34" charset="0"/>
              <a:cs typeface="Verdana" pitchFamily="34" charset="0"/>
            </a:endParaRPr>
          </a:p>
        </p:txBody>
      </p:sp>
      <p:sp>
        <p:nvSpPr>
          <p:cNvPr id="11" name="Rectangle 10"/>
          <p:cNvSpPr/>
          <p:nvPr/>
        </p:nvSpPr>
        <p:spPr>
          <a:xfrm>
            <a:off x="-5569" y="0"/>
            <a:ext cx="9162797" cy="1177453"/>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52690" y="48212"/>
            <a:ext cx="9038620" cy="1200329"/>
          </a:xfrm>
          <a:prstGeom prst="rect">
            <a:avLst/>
          </a:prstGeom>
        </p:spPr>
        <p:txBody>
          <a:bodyPr wrap="square">
            <a:spAutoFit/>
          </a:bodyPr>
          <a:lstStyle/>
          <a:p>
            <a:pPr lvl="0" algn="ctr" defTabSz="342991">
              <a:defRPr/>
            </a:pPr>
            <a:r>
              <a:rPr lang="en-CA" sz="3600" b="1" dirty="0">
                <a:solidFill>
                  <a:prstClr val="white"/>
                </a:solidFill>
                <a:latin typeface="Arial Narrow" panose="020B0606020202030204" pitchFamily="34" charset="0"/>
              </a:rPr>
              <a:t>Linear Relationship With Lowering of LDL-C and Reduced CV Events in CV Outcomes Statin Trials</a:t>
            </a:r>
            <a:endParaRPr kumimoji="0" lang="en-CA"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55" name="Rectangle 54">
            <a:extLst>
              <a:ext uri="{FF2B5EF4-FFF2-40B4-BE49-F238E27FC236}">
                <a16:creationId xmlns:a16="http://schemas.microsoft.com/office/drawing/2014/main" id="{B3B78B1E-F5D6-406F-82FE-FDBF297C34B3}"/>
              </a:ext>
            </a:extLst>
          </p:cNvPr>
          <p:cNvSpPr/>
          <p:nvPr/>
        </p:nvSpPr>
        <p:spPr>
          <a:xfrm>
            <a:off x="92026" y="6345092"/>
            <a:ext cx="8520340" cy="507831"/>
          </a:xfrm>
          <a:prstGeom prst="rect">
            <a:avLst/>
          </a:prstGeom>
          <a:noFill/>
          <a:ln>
            <a:noFill/>
          </a:ln>
          <a:effectLst>
            <a:outerShdw blurRad="50800" dist="38100" dir="2700000" algn="tl" rotWithShape="0">
              <a:prstClr val="black">
                <a:alpha val="40000"/>
              </a:prstClr>
            </a:outerShdw>
          </a:effectLst>
        </p:spPr>
        <p:txBody>
          <a:bodyPr wrap="square">
            <a:spAutoFit/>
          </a:bodyPr>
          <a:lstStyle/>
          <a:p>
            <a:pPr lvl="0" defTabSz="914355"/>
            <a:r>
              <a:rPr lang="it-IT" sz="900" dirty="0">
                <a:solidFill>
                  <a:prstClr val="white"/>
                </a:solidFill>
                <a:latin typeface="Arial Narrow" panose="020B0606020202030204" pitchFamily="34" charset="0"/>
              </a:rPr>
              <a:t>Note: Line for secondary prevention studies excludes IMPROVE-IT. IMPROVE-IT reflects 7-year rate of major coronary events (nonfatal MI or CHD) and mean LDL-C achieved at year 1.</a:t>
            </a:r>
          </a:p>
          <a:p>
            <a:pPr lvl="0" defTabSz="914355"/>
            <a:r>
              <a:rPr lang="it-IT" sz="900" dirty="0">
                <a:solidFill>
                  <a:prstClr val="white"/>
                </a:solidFill>
                <a:latin typeface="Arial Narrow" panose="020B0606020202030204" pitchFamily="34" charset="0"/>
              </a:rPr>
              <a:t>CV = cardiovascular; LDL-C = low-density lipoprotein cholesterol.</a:t>
            </a:r>
          </a:p>
          <a:p>
            <a:pPr lvl="0" defTabSz="914355"/>
            <a:r>
              <a:rPr lang="it-IT" sz="900" dirty="0">
                <a:solidFill>
                  <a:prstClr val="white"/>
                </a:solidFill>
                <a:latin typeface="Arial Narrow" panose="020B0606020202030204" pitchFamily="34" charset="0"/>
              </a:rPr>
              <a:t>1. Raymond C, et al. Cleve Clin J Med. 2014;81:11-19. 2. Cannon CP, et al. N Engl J Med. 2015;372:2387-2397.</a:t>
            </a:r>
          </a:p>
        </p:txBody>
      </p:sp>
      <p:sp>
        <p:nvSpPr>
          <p:cNvPr id="244" name="TextBox 243">
            <a:extLst>
              <a:ext uri="{FF2B5EF4-FFF2-40B4-BE49-F238E27FC236}">
                <a16:creationId xmlns:a16="http://schemas.microsoft.com/office/drawing/2014/main" id="{869F0BE1-04EA-4511-8020-5F5AD26FDF1E}"/>
              </a:ext>
            </a:extLst>
          </p:cNvPr>
          <p:cNvSpPr txBox="1"/>
          <p:nvPr/>
        </p:nvSpPr>
        <p:spPr>
          <a:xfrm>
            <a:off x="691117" y="1381501"/>
            <a:ext cx="7940122" cy="403005"/>
          </a:xfrm>
          <a:prstGeom prst="rect">
            <a:avLst/>
          </a:prstGeom>
          <a:noFill/>
        </p:spPr>
        <p:txBody>
          <a:bodyPr wrap="square" rtlCol="0">
            <a:spAutoFit/>
          </a:bodyPr>
          <a:lstStyle/>
          <a:p>
            <a:pPr algn="ctr"/>
            <a:r>
              <a:rPr lang="en-US" sz="2000" b="1" dirty="0">
                <a:solidFill>
                  <a:schemeClr val="tx1">
                    <a:lumMod val="85000"/>
                    <a:lumOff val="15000"/>
                  </a:schemeClr>
                </a:solidFill>
                <a:latin typeface="Arial Narrow" panose="020B0606020202030204" pitchFamily="34" charset="0"/>
              </a:rPr>
              <a:t>Major Lipid Trials: LDL-C Levels vs. Rates of Coronary Events</a:t>
            </a:r>
          </a:p>
        </p:txBody>
      </p:sp>
      <p:sp>
        <p:nvSpPr>
          <p:cNvPr id="124" name="Rectangle 123">
            <a:extLst>
              <a:ext uri="{FF2B5EF4-FFF2-40B4-BE49-F238E27FC236}">
                <a16:creationId xmlns:a16="http://schemas.microsoft.com/office/drawing/2014/main" id="{C76A2386-137A-4811-BD1B-348899CE2747}"/>
              </a:ext>
            </a:extLst>
          </p:cNvPr>
          <p:cNvSpPr/>
          <p:nvPr/>
        </p:nvSpPr>
        <p:spPr>
          <a:xfrm>
            <a:off x="0" y="5537476"/>
            <a:ext cx="9144000" cy="646331"/>
          </a:xfrm>
          <a:prstGeom prst="rect">
            <a:avLst/>
          </a:prstGeom>
          <a:solidFill>
            <a:srgbClr val="451C6A"/>
          </a:solidFill>
          <a:effectLst>
            <a:outerShdw blurRad="50800" dist="38100" dir="2700000" algn="tl" rotWithShape="0">
              <a:prstClr val="black">
                <a:alpha val="40000"/>
              </a:prstClr>
            </a:outerShdw>
          </a:effectLst>
        </p:spPr>
        <p:txBody>
          <a:bodyPr wrap="square">
            <a:spAutoFit/>
          </a:bodyPr>
          <a:lstStyle/>
          <a:p>
            <a:pPr algn="ctr">
              <a:spcBef>
                <a:spcPts val="200"/>
              </a:spcBef>
            </a:pPr>
            <a:r>
              <a:rPr lang="en-US" b="1" dirty="0">
                <a:solidFill>
                  <a:srgbClr val="FFFFFF"/>
                </a:solidFill>
                <a:latin typeface="Arial Narrow" panose="020B0606020202030204" pitchFamily="34" charset="0"/>
              </a:rPr>
              <a:t>Similar associations between LDL-C lowering and reduction of major coronary events were seen in both primary prevention and secondary prevention trials</a:t>
            </a:r>
          </a:p>
        </p:txBody>
      </p:sp>
      <p:pic>
        <p:nvPicPr>
          <p:cNvPr id="2" name="Picture 1">
            <a:extLst>
              <a:ext uri="{FF2B5EF4-FFF2-40B4-BE49-F238E27FC236}">
                <a16:creationId xmlns:a16="http://schemas.microsoft.com/office/drawing/2014/main" id="{D7416624-FF80-4EFA-8B80-2A30C00A27CF}"/>
              </a:ext>
            </a:extLst>
          </p:cNvPr>
          <p:cNvPicPr>
            <a:picLocks noChangeAspect="1"/>
          </p:cNvPicPr>
          <p:nvPr/>
        </p:nvPicPr>
        <p:blipFill>
          <a:blip r:embed="rId5"/>
          <a:stretch>
            <a:fillRect/>
          </a:stretch>
        </p:blipFill>
        <p:spPr>
          <a:xfrm>
            <a:off x="161287" y="1917466"/>
            <a:ext cx="8930023" cy="3547276"/>
          </a:xfrm>
          <a:prstGeom prst="rect">
            <a:avLst/>
          </a:prstGeom>
        </p:spPr>
      </p:pic>
    </p:spTree>
    <p:extLst>
      <p:ext uri="{BB962C8B-B14F-4D97-AF65-F5344CB8AC3E}">
        <p14:creationId xmlns:p14="http://schemas.microsoft.com/office/powerpoint/2010/main" val="1374907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18797" y="0"/>
            <a:ext cx="9162797" cy="1280160"/>
          </a:xfrm>
          <a:prstGeom prst="rect">
            <a:avLst/>
          </a:prstGeom>
          <a:gradFill>
            <a:gsLst>
              <a:gs pos="55000">
                <a:srgbClr val="1181AE"/>
              </a:gs>
              <a:gs pos="0">
                <a:srgbClr val="1181AE"/>
              </a:gs>
              <a:gs pos="100000">
                <a:srgbClr val="09547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3" name="Rectangle 112"/>
          <p:cNvSpPr/>
          <p:nvPr/>
        </p:nvSpPr>
        <p:spPr>
          <a:xfrm>
            <a:off x="-18797" y="6310617"/>
            <a:ext cx="9162797" cy="54738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4" name="Rectangle 113"/>
          <p:cNvSpPr/>
          <p:nvPr/>
        </p:nvSpPr>
        <p:spPr>
          <a:xfrm>
            <a:off x="-18797" y="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15" name="Picture 114"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37525"/>
            <a:ext cx="708529" cy="4526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6" name="Rectangle 115">
            <a:extLst>
              <a:ext uri="{FF2B5EF4-FFF2-40B4-BE49-F238E27FC236}">
                <a16:creationId xmlns:a16="http://schemas.microsoft.com/office/drawing/2014/main" id="{F2F4D8A2-CBBD-427E-A7C3-E7D91F37B286}"/>
              </a:ext>
            </a:extLst>
          </p:cNvPr>
          <p:cNvSpPr/>
          <p:nvPr/>
        </p:nvSpPr>
        <p:spPr>
          <a:xfrm>
            <a:off x="342899" y="48161"/>
            <a:ext cx="8439403" cy="1200329"/>
          </a:xfrm>
          <a:prstGeom prst="rect">
            <a:avLst/>
          </a:prstGeom>
        </p:spPr>
        <p:txBody>
          <a:bodyPr wrap="square">
            <a:spAutoFit/>
          </a:bodyPr>
          <a:lstStyle/>
          <a:p>
            <a:pPr lvl="0" algn="ctr" defTabSz="342991">
              <a:defRPr/>
            </a:pPr>
            <a:r>
              <a:rPr lang="en-CA" sz="3600" b="1" dirty="0">
                <a:solidFill>
                  <a:prstClr val="white"/>
                </a:solidFill>
                <a:latin typeface="Arial Narrow" panose="020B0606020202030204" pitchFamily="34" charset="0"/>
              </a:rPr>
              <a:t>Reduction in CV Events is Proportional to LDL-C Reduction at 1 Year</a:t>
            </a:r>
            <a:endPar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17" name="Text Box 29">
            <a:extLst>
              <a:ext uri="{FF2B5EF4-FFF2-40B4-BE49-F238E27FC236}">
                <a16:creationId xmlns:a16="http://schemas.microsoft.com/office/drawing/2014/main" id="{FDFF51ED-AAFA-48FC-8CF0-43911E427CA8}"/>
              </a:ext>
            </a:extLst>
          </p:cNvPr>
          <p:cNvSpPr txBox="1">
            <a:spLocks noChangeArrowheads="1"/>
          </p:cNvSpPr>
          <p:nvPr/>
        </p:nvSpPr>
        <p:spPr bwMode="auto">
          <a:xfrm>
            <a:off x="56265" y="6460680"/>
            <a:ext cx="8726037" cy="230832"/>
          </a:xfrm>
          <a:prstGeom prst="rect">
            <a:avLst/>
          </a:prstGeom>
          <a:noFill/>
          <a:ln w="9525">
            <a:noFill/>
            <a:miter lim="800000"/>
            <a:headEnd/>
            <a:tailEnd/>
          </a:ln>
        </p:spPr>
        <p:txBody>
          <a:bodyPr wrap="square">
            <a:spAutoFit/>
          </a:bodyPr>
          <a:lstStyle/>
          <a:p>
            <a:r>
              <a:rPr lang="da-DK" sz="900" dirty="0">
                <a:solidFill>
                  <a:srgbClr val="FFFFFF"/>
                </a:solidFill>
                <a:latin typeface="Arial Narrow" pitchFamily="34" charset="0"/>
                <a:cs typeface="Arial" charset="0"/>
              </a:rPr>
              <a:t>Adapted from Baigent C, et al, Cholesterol Treatment Trialists’ (CTT) Collaborators. Lancet 2005;366:1267–1278.</a:t>
            </a:r>
          </a:p>
        </p:txBody>
      </p:sp>
      <p:sp>
        <p:nvSpPr>
          <p:cNvPr id="169" name="Text Box 5">
            <a:extLst>
              <a:ext uri="{FF2B5EF4-FFF2-40B4-BE49-F238E27FC236}">
                <a16:creationId xmlns:a16="http://schemas.microsoft.com/office/drawing/2014/main" id="{E1FF77DC-53F4-4097-92C4-C958AD68E5A1}"/>
              </a:ext>
            </a:extLst>
          </p:cNvPr>
          <p:cNvSpPr txBox="1">
            <a:spLocks noChangeArrowheads="1"/>
          </p:cNvSpPr>
          <p:nvPr/>
        </p:nvSpPr>
        <p:spPr bwMode="auto">
          <a:xfrm rot="16200000">
            <a:off x="-845092" y="3834401"/>
            <a:ext cx="2922588"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eaLnBrk="0" hangingPunct="0">
              <a:defRPr sz="1100">
                <a:solidFill>
                  <a:schemeClr val="tx1"/>
                </a:solidFill>
                <a:latin typeface="Arial" charset="0"/>
                <a:ea typeface="ＭＳ Ｐゴシック" charset="0"/>
                <a:cs typeface="ＭＳ Ｐゴシック" charset="0"/>
              </a:defRPr>
            </a:lvl1pPr>
            <a:lvl2pPr marL="742950" indent="-285750" eaLnBrk="0" hangingPunct="0">
              <a:defRPr sz="1100">
                <a:solidFill>
                  <a:schemeClr val="tx1"/>
                </a:solidFill>
                <a:latin typeface="Arial" charset="0"/>
                <a:ea typeface="ＭＳ Ｐゴシック" charset="0"/>
              </a:defRPr>
            </a:lvl2pPr>
            <a:lvl3pPr marL="1143000" indent="-228600" eaLnBrk="0" hangingPunct="0">
              <a:defRPr sz="1100">
                <a:solidFill>
                  <a:schemeClr val="tx1"/>
                </a:solidFill>
                <a:latin typeface="Arial" charset="0"/>
                <a:ea typeface="ＭＳ Ｐゴシック" charset="0"/>
              </a:defRPr>
            </a:lvl3pPr>
            <a:lvl4pPr marL="1600200" indent="-228600" eaLnBrk="0" hangingPunct="0">
              <a:defRPr sz="1100">
                <a:solidFill>
                  <a:schemeClr val="tx1"/>
                </a:solidFill>
                <a:latin typeface="Arial" charset="0"/>
                <a:ea typeface="ＭＳ Ｐゴシック" charset="0"/>
              </a:defRPr>
            </a:lvl4pPr>
            <a:lvl5pPr marL="2057400" indent="-228600" eaLnBrk="0" hangingPunct="0">
              <a:defRPr sz="1100">
                <a:solidFill>
                  <a:schemeClr val="tx1"/>
                </a:solidFill>
                <a:latin typeface="Arial" charset="0"/>
                <a:ea typeface="ＭＳ Ｐゴシック" charset="0"/>
              </a:defRPr>
            </a:lvl5pPr>
            <a:lvl6pPr marL="2514600" indent="-228600" algn="ctr" eaLnBrk="0" fontAlgn="base" hangingPunct="0">
              <a:spcBef>
                <a:spcPct val="30000"/>
              </a:spcBef>
              <a:spcAft>
                <a:spcPct val="0"/>
              </a:spcAft>
              <a:defRPr sz="1100">
                <a:solidFill>
                  <a:schemeClr val="tx1"/>
                </a:solidFill>
                <a:latin typeface="Arial" charset="0"/>
                <a:ea typeface="ＭＳ Ｐゴシック" charset="0"/>
              </a:defRPr>
            </a:lvl6pPr>
            <a:lvl7pPr marL="2971800" indent="-228600" algn="ctr" eaLnBrk="0" fontAlgn="base" hangingPunct="0">
              <a:spcBef>
                <a:spcPct val="30000"/>
              </a:spcBef>
              <a:spcAft>
                <a:spcPct val="0"/>
              </a:spcAft>
              <a:defRPr sz="1100">
                <a:solidFill>
                  <a:schemeClr val="tx1"/>
                </a:solidFill>
                <a:latin typeface="Arial" charset="0"/>
                <a:ea typeface="ＭＳ Ｐゴシック" charset="0"/>
              </a:defRPr>
            </a:lvl7pPr>
            <a:lvl8pPr marL="3429000" indent="-228600" algn="ctr" eaLnBrk="0" fontAlgn="base" hangingPunct="0">
              <a:spcBef>
                <a:spcPct val="30000"/>
              </a:spcBef>
              <a:spcAft>
                <a:spcPct val="0"/>
              </a:spcAft>
              <a:defRPr sz="1100">
                <a:solidFill>
                  <a:schemeClr val="tx1"/>
                </a:solidFill>
                <a:latin typeface="Arial" charset="0"/>
                <a:ea typeface="ＭＳ Ｐゴシック" charset="0"/>
              </a:defRPr>
            </a:lvl8pPr>
            <a:lvl9pPr marL="3886200" indent="-228600" algn="ctr" eaLnBrk="0" fontAlgn="base" hangingPunct="0">
              <a:spcBef>
                <a:spcPct val="30000"/>
              </a:spcBef>
              <a:spcAft>
                <a:spcPct val="0"/>
              </a:spcAft>
              <a:defRPr sz="11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GB"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Proportional reduction in </a:t>
            </a:r>
            <a:br>
              <a:rPr kumimoji="0" lang="en-GB"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br>
            <a:r>
              <a:rPr kumimoji="0" lang="en-GB"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event rate (%</a:t>
            </a:r>
            <a:r>
              <a:rPr kumimoji="0" lang="en-GB"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sym typeface="Symbol" charset="0"/>
              </a:rPr>
              <a:t>SE)</a:t>
            </a:r>
            <a:endParaRPr kumimoji="0" lang="en-GB"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222" name="Line 9">
            <a:extLst>
              <a:ext uri="{FF2B5EF4-FFF2-40B4-BE49-F238E27FC236}">
                <a16:creationId xmlns:a16="http://schemas.microsoft.com/office/drawing/2014/main" id="{0C28B442-CC38-40FE-9124-66F4B310AB46}"/>
              </a:ext>
            </a:extLst>
          </p:cNvPr>
          <p:cNvSpPr>
            <a:spLocks noChangeShapeType="1"/>
          </p:cNvSpPr>
          <p:nvPr/>
        </p:nvSpPr>
        <p:spPr bwMode="auto">
          <a:xfrm>
            <a:off x="1311527" y="2563766"/>
            <a:ext cx="0" cy="3306762"/>
          </a:xfrm>
          <a:prstGeom prst="line">
            <a:avLst/>
          </a:prstGeom>
          <a:noFill/>
          <a:ln w="19050">
            <a:solidFill>
              <a:sysClr val="windowText" lastClr="000000"/>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224" name="Line 15">
            <a:extLst>
              <a:ext uri="{FF2B5EF4-FFF2-40B4-BE49-F238E27FC236}">
                <a16:creationId xmlns:a16="http://schemas.microsoft.com/office/drawing/2014/main" id="{C6A0B3EF-AC51-42FA-9F93-0871DB5EC221}"/>
              </a:ext>
            </a:extLst>
          </p:cNvPr>
          <p:cNvSpPr>
            <a:spLocks noChangeShapeType="1"/>
          </p:cNvSpPr>
          <p:nvPr/>
        </p:nvSpPr>
        <p:spPr bwMode="auto">
          <a:xfrm flipH="1">
            <a:off x="1230565" y="2565353"/>
            <a:ext cx="82550" cy="0"/>
          </a:xfrm>
          <a:prstGeom prst="line">
            <a:avLst/>
          </a:prstGeom>
          <a:noFill/>
          <a:ln w="19050">
            <a:solidFill>
              <a:sysClr val="windowText" lastClr="000000"/>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grpSp>
        <p:nvGrpSpPr>
          <p:cNvPr id="225" name="Group 224"/>
          <p:cNvGrpSpPr/>
          <p:nvPr/>
        </p:nvGrpSpPr>
        <p:grpSpPr>
          <a:xfrm>
            <a:off x="774952" y="2418141"/>
            <a:ext cx="3543300" cy="3657175"/>
            <a:chOff x="774952" y="2418141"/>
            <a:chExt cx="3543300" cy="3657175"/>
          </a:xfrm>
        </p:grpSpPr>
        <p:sp>
          <p:nvSpPr>
            <p:cNvPr id="226" name="Text Box 33">
              <a:extLst>
                <a:ext uri="{FF2B5EF4-FFF2-40B4-BE49-F238E27FC236}">
                  <a16:creationId xmlns:a16="http://schemas.microsoft.com/office/drawing/2014/main" id="{7C8EE9F0-70A6-4635-AEFA-56CB3B6C33A7}"/>
                </a:ext>
              </a:extLst>
            </p:cNvPr>
            <p:cNvSpPr txBox="1">
              <a:spLocks noChangeArrowheads="1"/>
            </p:cNvSpPr>
            <p:nvPr/>
          </p:nvSpPr>
          <p:spPr bwMode="auto">
            <a:xfrm>
              <a:off x="819836" y="2418141"/>
              <a:ext cx="460921" cy="355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53619" tIns="76810" rIns="153619" bIns="76810">
              <a:spAutoFit/>
            </a:bodyPr>
            <a:lstStyle>
              <a:lvl1pPr defTabSz="1536700" eaLnBrk="0" hangingPunct="0">
                <a:defRPr sz="1100">
                  <a:solidFill>
                    <a:schemeClr val="tx1"/>
                  </a:solidFill>
                  <a:latin typeface="Arial" charset="0"/>
                  <a:ea typeface="ＭＳ Ｐゴシック" charset="0"/>
                  <a:cs typeface="ＭＳ Ｐゴシック" charset="0"/>
                </a:defRPr>
              </a:lvl1pPr>
              <a:lvl2pPr marL="742950" indent="-285750" defTabSz="1536700" eaLnBrk="0" hangingPunct="0">
                <a:defRPr sz="1100">
                  <a:solidFill>
                    <a:schemeClr val="tx1"/>
                  </a:solidFill>
                  <a:latin typeface="Arial" charset="0"/>
                  <a:ea typeface="ＭＳ Ｐゴシック" charset="0"/>
                </a:defRPr>
              </a:lvl2pPr>
              <a:lvl3pPr marL="1143000" indent="-228600" defTabSz="1536700" eaLnBrk="0" hangingPunct="0">
                <a:defRPr sz="1100">
                  <a:solidFill>
                    <a:schemeClr val="tx1"/>
                  </a:solidFill>
                  <a:latin typeface="Arial" charset="0"/>
                  <a:ea typeface="ＭＳ Ｐゴシック" charset="0"/>
                </a:defRPr>
              </a:lvl3pPr>
              <a:lvl4pPr marL="1600200" indent="-228600" defTabSz="1536700" eaLnBrk="0" hangingPunct="0">
                <a:defRPr sz="1100">
                  <a:solidFill>
                    <a:schemeClr val="tx1"/>
                  </a:solidFill>
                  <a:latin typeface="Arial" charset="0"/>
                  <a:ea typeface="ＭＳ Ｐゴシック" charset="0"/>
                </a:defRPr>
              </a:lvl4pPr>
              <a:lvl5pPr marL="2057400" indent="-228600" defTabSz="1536700" eaLnBrk="0" hangingPunct="0">
                <a:defRPr sz="1100">
                  <a:solidFill>
                    <a:schemeClr val="tx1"/>
                  </a:solidFill>
                  <a:latin typeface="Arial" charset="0"/>
                  <a:ea typeface="ＭＳ Ｐゴシック" charset="0"/>
                </a:defRPr>
              </a:lvl5pPr>
              <a:lvl6pPr marL="2514600" indent="-228600" algn="ctr" defTabSz="1536700" eaLnBrk="0" fontAlgn="base" hangingPunct="0">
                <a:spcBef>
                  <a:spcPct val="30000"/>
                </a:spcBef>
                <a:spcAft>
                  <a:spcPct val="0"/>
                </a:spcAft>
                <a:defRPr sz="1100">
                  <a:solidFill>
                    <a:schemeClr val="tx1"/>
                  </a:solidFill>
                  <a:latin typeface="Arial" charset="0"/>
                  <a:ea typeface="ＭＳ Ｐゴシック" charset="0"/>
                </a:defRPr>
              </a:lvl6pPr>
              <a:lvl7pPr marL="2971800" indent="-228600" algn="ctr" defTabSz="1536700" eaLnBrk="0" fontAlgn="base" hangingPunct="0">
                <a:spcBef>
                  <a:spcPct val="30000"/>
                </a:spcBef>
                <a:spcAft>
                  <a:spcPct val="0"/>
                </a:spcAft>
                <a:defRPr sz="1100">
                  <a:solidFill>
                    <a:schemeClr val="tx1"/>
                  </a:solidFill>
                  <a:latin typeface="Arial" charset="0"/>
                  <a:ea typeface="ＭＳ Ｐゴシック" charset="0"/>
                </a:defRPr>
              </a:lvl7pPr>
              <a:lvl8pPr marL="3429000" indent="-228600" algn="ctr" defTabSz="1536700" eaLnBrk="0" fontAlgn="base" hangingPunct="0">
                <a:spcBef>
                  <a:spcPct val="30000"/>
                </a:spcBef>
                <a:spcAft>
                  <a:spcPct val="0"/>
                </a:spcAft>
                <a:defRPr sz="1100">
                  <a:solidFill>
                    <a:schemeClr val="tx1"/>
                  </a:solidFill>
                  <a:latin typeface="Arial" charset="0"/>
                  <a:ea typeface="ＭＳ Ｐゴシック" charset="0"/>
                </a:defRPr>
              </a:lvl8pPr>
              <a:lvl9pPr marL="3886200" indent="-228600" algn="ctr" defTabSz="1536700" eaLnBrk="0" fontAlgn="base" hangingPunct="0">
                <a:spcBef>
                  <a:spcPct val="30000"/>
                </a:spcBef>
                <a:spcAft>
                  <a:spcPct val="0"/>
                </a:spcAft>
                <a:defRPr sz="1100">
                  <a:solidFill>
                    <a:schemeClr val="tx1"/>
                  </a:solidFill>
                  <a:latin typeface="Arial" charset="0"/>
                  <a:ea typeface="ＭＳ Ｐゴシック" charset="0"/>
                </a:defRPr>
              </a:lvl9pPr>
            </a:lstStyle>
            <a:p>
              <a:pPr marL="0" marR="0" lvl="0" indent="0" algn="r" defTabSz="1536700" eaLnBrk="0" fontAlgn="base" latinLnBrk="0" hangingPunct="0">
                <a:lnSpc>
                  <a:spcPct val="100000"/>
                </a:lnSpc>
                <a:spcBef>
                  <a:spcPct val="0"/>
                </a:spcBef>
                <a:spcAft>
                  <a:spcPct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50</a:t>
              </a:r>
            </a:p>
          </p:txBody>
        </p:sp>
        <p:sp>
          <p:nvSpPr>
            <p:cNvPr id="227" name="Text Box 34">
              <a:extLst>
                <a:ext uri="{FF2B5EF4-FFF2-40B4-BE49-F238E27FC236}">
                  <a16:creationId xmlns:a16="http://schemas.microsoft.com/office/drawing/2014/main" id="{DC6A4D93-23E4-47CF-ADCD-E4AADACEF92B}"/>
                </a:ext>
              </a:extLst>
            </p:cNvPr>
            <p:cNvSpPr txBox="1">
              <a:spLocks noChangeArrowheads="1"/>
            </p:cNvSpPr>
            <p:nvPr/>
          </p:nvSpPr>
          <p:spPr bwMode="auto">
            <a:xfrm>
              <a:off x="819836" y="2986466"/>
              <a:ext cx="460921" cy="355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53619" tIns="76810" rIns="153619" bIns="76810">
              <a:spAutoFit/>
            </a:bodyPr>
            <a:lstStyle>
              <a:lvl1pPr defTabSz="1536700" eaLnBrk="0" hangingPunct="0">
                <a:defRPr sz="1100">
                  <a:solidFill>
                    <a:schemeClr val="tx1"/>
                  </a:solidFill>
                  <a:latin typeface="Arial" charset="0"/>
                  <a:ea typeface="ＭＳ Ｐゴシック" charset="0"/>
                  <a:cs typeface="ＭＳ Ｐゴシック" charset="0"/>
                </a:defRPr>
              </a:lvl1pPr>
              <a:lvl2pPr marL="742950" indent="-285750" defTabSz="1536700" eaLnBrk="0" hangingPunct="0">
                <a:defRPr sz="1100">
                  <a:solidFill>
                    <a:schemeClr val="tx1"/>
                  </a:solidFill>
                  <a:latin typeface="Arial" charset="0"/>
                  <a:ea typeface="ＭＳ Ｐゴシック" charset="0"/>
                </a:defRPr>
              </a:lvl2pPr>
              <a:lvl3pPr marL="1143000" indent="-228600" defTabSz="1536700" eaLnBrk="0" hangingPunct="0">
                <a:defRPr sz="1100">
                  <a:solidFill>
                    <a:schemeClr val="tx1"/>
                  </a:solidFill>
                  <a:latin typeface="Arial" charset="0"/>
                  <a:ea typeface="ＭＳ Ｐゴシック" charset="0"/>
                </a:defRPr>
              </a:lvl3pPr>
              <a:lvl4pPr marL="1600200" indent="-228600" defTabSz="1536700" eaLnBrk="0" hangingPunct="0">
                <a:defRPr sz="1100">
                  <a:solidFill>
                    <a:schemeClr val="tx1"/>
                  </a:solidFill>
                  <a:latin typeface="Arial" charset="0"/>
                  <a:ea typeface="ＭＳ Ｐゴシック" charset="0"/>
                </a:defRPr>
              </a:lvl4pPr>
              <a:lvl5pPr marL="2057400" indent="-228600" defTabSz="1536700" eaLnBrk="0" hangingPunct="0">
                <a:defRPr sz="1100">
                  <a:solidFill>
                    <a:schemeClr val="tx1"/>
                  </a:solidFill>
                  <a:latin typeface="Arial" charset="0"/>
                  <a:ea typeface="ＭＳ Ｐゴシック" charset="0"/>
                </a:defRPr>
              </a:lvl5pPr>
              <a:lvl6pPr marL="2514600" indent="-228600" algn="ctr" defTabSz="1536700" eaLnBrk="0" fontAlgn="base" hangingPunct="0">
                <a:spcBef>
                  <a:spcPct val="30000"/>
                </a:spcBef>
                <a:spcAft>
                  <a:spcPct val="0"/>
                </a:spcAft>
                <a:defRPr sz="1100">
                  <a:solidFill>
                    <a:schemeClr val="tx1"/>
                  </a:solidFill>
                  <a:latin typeface="Arial" charset="0"/>
                  <a:ea typeface="ＭＳ Ｐゴシック" charset="0"/>
                </a:defRPr>
              </a:lvl6pPr>
              <a:lvl7pPr marL="2971800" indent="-228600" algn="ctr" defTabSz="1536700" eaLnBrk="0" fontAlgn="base" hangingPunct="0">
                <a:spcBef>
                  <a:spcPct val="30000"/>
                </a:spcBef>
                <a:spcAft>
                  <a:spcPct val="0"/>
                </a:spcAft>
                <a:defRPr sz="1100">
                  <a:solidFill>
                    <a:schemeClr val="tx1"/>
                  </a:solidFill>
                  <a:latin typeface="Arial" charset="0"/>
                  <a:ea typeface="ＭＳ Ｐゴシック" charset="0"/>
                </a:defRPr>
              </a:lvl7pPr>
              <a:lvl8pPr marL="3429000" indent="-228600" algn="ctr" defTabSz="1536700" eaLnBrk="0" fontAlgn="base" hangingPunct="0">
                <a:spcBef>
                  <a:spcPct val="30000"/>
                </a:spcBef>
                <a:spcAft>
                  <a:spcPct val="0"/>
                </a:spcAft>
                <a:defRPr sz="1100">
                  <a:solidFill>
                    <a:schemeClr val="tx1"/>
                  </a:solidFill>
                  <a:latin typeface="Arial" charset="0"/>
                  <a:ea typeface="ＭＳ Ｐゴシック" charset="0"/>
                </a:defRPr>
              </a:lvl8pPr>
              <a:lvl9pPr marL="3886200" indent="-228600" algn="ctr" defTabSz="1536700" eaLnBrk="0" fontAlgn="base" hangingPunct="0">
                <a:spcBef>
                  <a:spcPct val="30000"/>
                </a:spcBef>
                <a:spcAft>
                  <a:spcPct val="0"/>
                </a:spcAft>
                <a:defRPr sz="1100">
                  <a:solidFill>
                    <a:schemeClr val="tx1"/>
                  </a:solidFill>
                  <a:latin typeface="Arial" charset="0"/>
                  <a:ea typeface="ＭＳ Ｐゴシック" charset="0"/>
                </a:defRPr>
              </a:lvl9pPr>
            </a:lstStyle>
            <a:p>
              <a:pPr marL="0" marR="0" lvl="0" indent="0" algn="r" defTabSz="1536700" eaLnBrk="0" fontAlgn="base" latinLnBrk="0" hangingPunct="0">
                <a:lnSpc>
                  <a:spcPct val="100000"/>
                </a:lnSpc>
                <a:spcBef>
                  <a:spcPct val="0"/>
                </a:spcBef>
                <a:spcAft>
                  <a:spcPct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40</a:t>
              </a:r>
            </a:p>
          </p:txBody>
        </p:sp>
        <p:sp>
          <p:nvSpPr>
            <p:cNvPr id="228" name="Text Box 35">
              <a:extLst>
                <a:ext uri="{FF2B5EF4-FFF2-40B4-BE49-F238E27FC236}">
                  <a16:creationId xmlns:a16="http://schemas.microsoft.com/office/drawing/2014/main" id="{B4E50DA4-E4BF-41B2-8FDB-2ED46008C23E}"/>
                </a:ext>
              </a:extLst>
            </p:cNvPr>
            <p:cNvSpPr txBox="1">
              <a:spLocks noChangeArrowheads="1"/>
            </p:cNvSpPr>
            <p:nvPr/>
          </p:nvSpPr>
          <p:spPr bwMode="auto">
            <a:xfrm>
              <a:off x="819836" y="3526216"/>
              <a:ext cx="460921" cy="355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53619" tIns="76810" rIns="153619" bIns="76810">
              <a:spAutoFit/>
            </a:bodyPr>
            <a:lstStyle>
              <a:lvl1pPr defTabSz="1536700" eaLnBrk="0" hangingPunct="0">
                <a:defRPr sz="1100">
                  <a:solidFill>
                    <a:schemeClr val="tx1"/>
                  </a:solidFill>
                  <a:latin typeface="Arial" charset="0"/>
                  <a:ea typeface="ＭＳ Ｐゴシック" charset="0"/>
                  <a:cs typeface="ＭＳ Ｐゴシック" charset="0"/>
                </a:defRPr>
              </a:lvl1pPr>
              <a:lvl2pPr marL="742950" indent="-285750" defTabSz="1536700" eaLnBrk="0" hangingPunct="0">
                <a:defRPr sz="1100">
                  <a:solidFill>
                    <a:schemeClr val="tx1"/>
                  </a:solidFill>
                  <a:latin typeface="Arial" charset="0"/>
                  <a:ea typeface="ＭＳ Ｐゴシック" charset="0"/>
                </a:defRPr>
              </a:lvl2pPr>
              <a:lvl3pPr marL="1143000" indent="-228600" defTabSz="1536700" eaLnBrk="0" hangingPunct="0">
                <a:defRPr sz="1100">
                  <a:solidFill>
                    <a:schemeClr val="tx1"/>
                  </a:solidFill>
                  <a:latin typeface="Arial" charset="0"/>
                  <a:ea typeface="ＭＳ Ｐゴシック" charset="0"/>
                </a:defRPr>
              </a:lvl3pPr>
              <a:lvl4pPr marL="1600200" indent="-228600" defTabSz="1536700" eaLnBrk="0" hangingPunct="0">
                <a:defRPr sz="1100">
                  <a:solidFill>
                    <a:schemeClr val="tx1"/>
                  </a:solidFill>
                  <a:latin typeface="Arial" charset="0"/>
                  <a:ea typeface="ＭＳ Ｐゴシック" charset="0"/>
                </a:defRPr>
              </a:lvl4pPr>
              <a:lvl5pPr marL="2057400" indent="-228600" defTabSz="1536700" eaLnBrk="0" hangingPunct="0">
                <a:defRPr sz="1100">
                  <a:solidFill>
                    <a:schemeClr val="tx1"/>
                  </a:solidFill>
                  <a:latin typeface="Arial" charset="0"/>
                  <a:ea typeface="ＭＳ Ｐゴシック" charset="0"/>
                </a:defRPr>
              </a:lvl5pPr>
              <a:lvl6pPr marL="2514600" indent="-228600" algn="ctr" defTabSz="1536700" eaLnBrk="0" fontAlgn="base" hangingPunct="0">
                <a:spcBef>
                  <a:spcPct val="30000"/>
                </a:spcBef>
                <a:spcAft>
                  <a:spcPct val="0"/>
                </a:spcAft>
                <a:defRPr sz="1100">
                  <a:solidFill>
                    <a:schemeClr val="tx1"/>
                  </a:solidFill>
                  <a:latin typeface="Arial" charset="0"/>
                  <a:ea typeface="ＭＳ Ｐゴシック" charset="0"/>
                </a:defRPr>
              </a:lvl6pPr>
              <a:lvl7pPr marL="2971800" indent="-228600" algn="ctr" defTabSz="1536700" eaLnBrk="0" fontAlgn="base" hangingPunct="0">
                <a:spcBef>
                  <a:spcPct val="30000"/>
                </a:spcBef>
                <a:spcAft>
                  <a:spcPct val="0"/>
                </a:spcAft>
                <a:defRPr sz="1100">
                  <a:solidFill>
                    <a:schemeClr val="tx1"/>
                  </a:solidFill>
                  <a:latin typeface="Arial" charset="0"/>
                  <a:ea typeface="ＭＳ Ｐゴシック" charset="0"/>
                </a:defRPr>
              </a:lvl7pPr>
              <a:lvl8pPr marL="3429000" indent="-228600" algn="ctr" defTabSz="1536700" eaLnBrk="0" fontAlgn="base" hangingPunct="0">
                <a:spcBef>
                  <a:spcPct val="30000"/>
                </a:spcBef>
                <a:spcAft>
                  <a:spcPct val="0"/>
                </a:spcAft>
                <a:defRPr sz="1100">
                  <a:solidFill>
                    <a:schemeClr val="tx1"/>
                  </a:solidFill>
                  <a:latin typeface="Arial" charset="0"/>
                  <a:ea typeface="ＭＳ Ｐゴシック" charset="0"/>
                </a:defRPr>
              </a:lvl8pPr>
              <a:lvl9pPr marL="3886200" indent="-228600" algn="ctr" defTabSz="1536700" eaLnBrk="0" fontAlgn="base" hangingPunct="0">
                <a:spcBef>
                  <a:spcPct val="30000"/>
                </a:spcBef>
                <a:spcAft>
                  <a:spcPct val="0"/>
                </a:spcAft>
                <a:defRPr sz="1100">
                  <a:solidFill>
                    <a:schemeClr val="tx1"/>
                  </a:solidFill>
                  <a:latin typeface="Arial" charset="0"/>
                  <a:ea typeface="ＭＳ Ｐゴシック" charset="0"/>
                </a:defRPr>
              </a:lvl9pPr>
            </a:lstStyle>
            <a:p>
              <a:pPr marL="0" marR="0" lvl="0" indent="0" algn="r" defTabSz="1536700" eaLnBrk="0" fontAlgn="base" latinLnBrk="0" hangingPunct="0">
                <a:lnSpc>
                  <a:spcPct val="100000"/>
                </a:lnSpc>
                <a:spcBef>
                  <a:spcPct val="0"/>
                </a:spcBef>
                <a:spcAft>
                  <a:spcPct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30</a:t>
              </a:r>
            </a:p>
          </p:txBody>
        </p:sp>
        <p:sp>
          <p:nvSpPr>
            <p:cNvPr id="229" name="Text Box 36">
              <a:extLst>
                <a:ext uri="{FF2B5EF4-FFF2-40B4-BE49-F238E27FC236}">
                  <a16:creationId xmlns:a16="http://schemas.microsoft.com/office/drawing/2014/main" id="{699251E1-296A-43CC-A4E3-CA11E068D3AB}"/>
                </a:ext>
              </a:extLst>
            </p:cNvPr>
            <p:cNvSpPr txBox="1">
              <a:spLocks noChangeArrowheads="1"/>
            </p:cNvSpPr>
            <p:nvPr/>
          </p:nvSpPr>
          <p:spPr bwMode="auto">
            <a:xfrm>
              <a:off x="819836" y="4062791"/>
              <a:ext cx="460921" cy="355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53619" tIns="76810" rIns="153619" bIns="76810">
              <a:spAutoFit/>
            </a:bodyPr>
            <a:lstStyle>
              <a:lvl1pPr defTabSz="1536700" eaLnBrk="0" hangingPunct="0">
                <a:defRPr sz="1100">
                  <a:solidFill>
                    <a:schemeClr val="tx1"/>
                  </a:solidFill>
                  <a:latin typeface="Arial" charset="0"/>
                  <a:ea typeface="ＭＳ Ｐゴシック" charset="0"/>
                  <a:cs typeface="ＭＳ Ｐゴシック" charset="0"/>
                </a:defRPr>
              </a:lvl1pPr>
              <a:lvl2pPr marL="742950" indent="-285750" defTabSz="1536700" eaLnBrk="0" hangingPunct="0">
                <a:defRPr sz="1100">
                  <a:solidFill>
                    <a:schemeClr val="tx1"/>
                  </a:solidFill>
                  <a:latin typeface="Arial" charset="0"/>
                  <a:ea typeface="ＭＳ Ｐゴシック" charset="0"/>
                </a:defRPr>
              </a:lvl2pPr>
              <a:lvl3pPr marL="1143000" indent="-228600" defTabSz="1536700" eaLnBrk="0" hangingPunct="0">
                <a:defRPr sz="1100">
                  <a:solidFill>
                    <a:schemeClr val="tx1"/>
                  </a:solidFill>
                  <a:latin typeface="Arial" charset="0"/>
                  <a:ea typeface="ＭＳ Ｐゴシック" charset="0"/>
                </a:defRPr>
              </a:lvl3pPr>
              <a:lvl4pPr marL="1600200" indent="-228600" defTabSz="1536700" eaLnBrk="0" hangingPunct="0">
                <a:defRPr sz="1100">
                  <a:solidFill>
                    <a:schemeClr val="tx1"/>
                  </a:solidFill>
                  <a:latin typeface="Arial" charset="0"/>
                  <a:ea typeface="ＭＳ Ｐゴシック" charset="0"/>
                </a:defRPr>
              </a:lvl4pPr>
              <a:lvl5pPr marL="2057400" indent="-228600" defTabSz="1536700" eaLnBrk="0" hangingPunct="0">
                <a:defRPr sz="1100">
                  <a:solidFill>
                    <a:schemeClr val="tx1"/>
                  </a:solidFill>
                  <a:latin typeface="Arial" charset="0"/>
                  <a:ea typeface="ＭＳ Ｐゴシック" charset="0"/>
                </a:defRPr>
              </a:lvl5pPr>
              <a:lvl6pPr marL="2514600" indent="-228600" algn="ctr" defTabSz="1536700" eaLnBrk="0" fontAlgn="base" hangingPunct="0">
                <a:spcBef>
                  <a:spcPct val="30000"/>
                </a:spcBef>
                <a:spcAft>
                  <a:spcPct val="0"/>
                </a:spcAft>
                <a:defRPr sz="1100">
                  <a:solidFill>
                    <a:schemeClr val="tx1"/>
                  </a:solidFill>
                  <a:latin typeface="Arial" charset="0"/>
                  <a:ea typeface="ＭＳ Ｐゴシック" charset="0"/>
                </a:defRPr>
              </a:lvl6pPr>
              <a:lvl7pPr marL="2971800" indent="-228600" algn="ctr" defTabSz="1536700" eaLnBrk="0" fontAlgn="base" hangingPunct="0">
                <a:spcBef>
                  <a:spcPct val="30000"/>
                </a:spcBef>
                <a:spcAft>
                  <a:spcPct val="0"/>
                </a:spcAft>
                <a:defRPr sz="1100">
                  <a:solidFill>
                    <a:schemeClr val="tx1"/>
                  </a:solidFill>
                  <a:latin typeface="Arial" charset="0"/>
                  <a:ea typeface="ＭＳ Ｐゴシック" charset="0"/>
                </a:defRPr>
              </a:lvl7pPr>
              <a:lvl8pPr marL="3429000" indent="-228600" algn="ctr" defTabSz="1536700" eaLnBrk="0" fontAlgn="base" hangingPunct="0">
                <a:spcBef>
                  <a:spcPct val="30000"/>
                </a:spcBef>
                <a:spcAft>
                  <a:spcPct val="0"/>
                </a:spcAft>
                <a:defRPr sz="1100">
                  <a:solidFill>
                    <a:schemeClr val="tx1"/>
                  </a:solidFill>
                  <a:latin typeface="Arial" charset="0"/>
                  <a:ea typeface="ＭＳ Ｐゴシック" charset="0"/>
                </a:defRPr>
              </a:lvl8pPr>
              <a:lvl9pPr marL="3886200" indent="-228600" algn="ctr" defTabSz="1536700" eaLnBrk="0" fontAlgn="base" hangingPunct="0">
                <a:spcBef>
                  <a:spcPct val="30000"/>
                </a:spcBef>
                <a:spcAft>
                  <a:spcPct val="0"/>
                </a:spcAft>
                <a:defRPr sz="1100">
                  <a:solidFill>
                    <a:schemeClr val="tx1"/>
                  </a:solidFill>
                  <a:latin typeface="Arial" charset="0"/>
                  <a:ea typeface="ＭＳ Ｐゴシック" charset="0"/>
                </a:defRPr>
              </a:lvl9pPr>
            </a:lstStyle>
            <a:p>
              <a:pPr marL="0" marR="0" lvl="0" indent="0" algn="r" defTabSz="1536700" eaLnBrk="0" fontAlgn="base" latinLnBrk="0" hangingPunct="0">
                <a:lnSpc>
                  <a:spcPct val="100000"/>
                </a:lnSpc>
                <a:spcBef>
                  <a:spcPct val="0"/>
                </a:spcBef>
                <a:spcAft>
                  <a:spcPct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20</a:t>
              </a:r>
            </a:p>
          </p:txBody>
        </p:sp>
        <p:sp>
          <p:nvSpPr>
            <p:cNvPr id="230" name="Text Box 37">
              <a:extLst>
                <a:ext uri="{FF2B5EF4-FFF2-40B4-BE49-F238E27FC236}">
                  <a16:creationId xmlns:a16="http://schemas.microsoft.com/office/drawing/2014/main" id="{DF3F807A-B550-4246-9B75-AA90533E9AEB}"/>
                </a:ext>
              </a:extLst>
            </p:cNvPr>
            <p:cNvSpPr txBox="1">
              <a:spLocks noChangeArrowheads="1"/>
            </p:cNvSpPr>
            <p:nvPr/>
          </p:nvSpPr>
          <p:spPr bwMode="auto">
            <a:xfrm>
              <a:off x="819836" y="4599366"/>
              <a:ext cx="460921" cy="355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53619" tIns="76810" rIns="153619" bIns="76810">
              <a:spAutoFit/>
            </a:bodyPr>
            <a:lstStyle>
              <a:lvl1pPr defTabSz="1536700" eaLnBrk="0" hangingPunct="0">
                <a:defRPr sz="1100">
                  <a:solidFill>
                    <a:schemeClr val="tx1"/>
                  </a:solidFill>
                  <a:latin typeface="Arial" charset="0"/>
                  <a:ea typeface="ＭＳ Ｐゴシック" charset="0"/>
                  <a:cs typeface="ＭＳ Ｐゴシック" charset="0"/>
                </a:defRPr>
              </a:lvl1pPr>
              <a:lvl2pPr marL="742950" indent="-285750" defTabSz="1536700" eaLnBrk="0" hangingPunct="0">
                <a:defRPr sz="1100">
                  <a:solidFill>
                    <a:schemeClr val="tx1"/>
                  </a:solidFill>
                  <a:latin typeface="Arial" charset="0"/>
                  <a:ea typeface="ＭＳ Ｐゴシック" charset="0"/>
                </a:defRPr>
              </a:lvl2pPr>
              <a:lvl3pPr marL="1143000" indent="-228600" defTabSz="1536700" eaLnBrk="0" hangingPunct="0">
                <a:defRPr sz="1100">
                  <a:solidFill>
                    <a:schemeClr val="tx1"/>
                  </a:solidFill>
                  <a:latin typeface="Arial" charset="0"/>
                  <a:ea typeface="ＭＳ Ｐゴシック" charset="0"/>
                </a:defRPr>
              </a:lvl3pPr>
              <a:lvl4pPr marL="1600200" indent="-228600" defTabSz="1536700" eaLnBrk="0" hangingPunct="0">
                <a:defRPr sz="1100">
                  <a:solidFill>
                    <a:schemeClr val="tx1"/>
                  </a:solidFill>
                  <a:latin typeface="Arial" charset="0"/>
                  <a:ea typeface="ＭＳ Ｐゴシック" charset="0"/>
                </a:defRPr>
              </a:lvl4pPr>
              <a:lvl5pPr marL="2057400" indent="-228600" defTabSz="1536700" eaLnBrk="0" hangingPunct="0">
                <a:defRPr sz="1100">
                  <a:solidFill>
                    <a:schemeClr val="tx1"/>
                  </a:solidFill>
                  <a:latin typeface="Arial" charset="0"/>
                  <a:ea typeface="ＭＳ Ｐゴシック" charset="0"/>
                </a:defRPr>
              </a:lvl5pPr>
              <a:lvl6pPr marL="2514600" indent="-228600" algn="ctr" defTabSz="1536700" eaLnBrk="0" fontAlgn="base" hangingPunct="0">
                <a:spcBef>
                  <a:spcPct val="30000"/>
                </a:spcBef>
                <a:spcAft>
                  <a:spcPct val="0"/>
                </a:spcAft>
                <a:defRPr sz="1100">
                  <a:solidFill>
                    <a:schemeClr val="tx1"/>
                  </a:solidFill>
                  <a:latin typeface="Arial" charset="0"/>
                  <a:ea typeface="ＭＳ Ｐゴシック" charset="0"/>
                </a:defRPr>
              </a:lvl6pPr>
              <a:lvl7pPr marL="2971800" indent="-228600" algn="ctr" defTabSz="1536700" eaLnBrk="0" fontAlgn="base" hangingPunct="0">
                <a:spcBef>
                  <a:spcPct val="30000"/>
                </a:spcBef>
                <a:spcAft>
                  <a:spcPct val="0"/>
                </a:spcAft>
                <a:defRPr sz="1100">
                  <a:solidFill>
                    <a:schemeClr val="tx1"/>
                  </a:solidFill>
                  <a:latin typeface="Arial" charset="0"/>
                  <a:ea typeface="ＭＳ Ｐゴシック" charset="0"/>
                </a:defRPr>
              </a:lvl7pPr>
              <a:lvl8pPr marL="3429000" indent="-228600" algn="ctr" defTabSz="1536700" eaLnBrk="0" fontAlgn="base" hangingPunct="0">
                <a:spcBef>
                  <a:spcPct val="30000"/>
                </a:spcBef>
                <a:spcAft>
                  <a:spcPct val="0"/>
                </a:spcAft>
                <a:defRPr sz="1100">
                  <a:solidFill>
                    <a:schemeClr val="tx1"/>
                  </a:solidFill>
                  <a:latin typeface="Arial" charset="0"/>
                  <a:ea typeface="ＭＳ Ｐゴシック" charset="0"/>
                </a:defRPr>
              </a:lvl8pPr>
              <a:lvl9pPr marL="3886200" indent="-228600" algn="ctr" defTabSz="1536700" eaLnBrk="0" fontAlgn="base" hangingPunct="0">
                <a:spcBef>
                  <a:spcPct val="30000"/>
                </a:spcBef>
                <a:spcAft>
                  <a:spcPct val="0"/>
                </a:spcAft>
                <a:defRPr sz="1100">
                  <a:solidFill>
                    <a:schemeClr val="tx1"/>
                  </a:solidFill>
                  <a:latin typeface="Arial" charset="0"/>
                  <a:ea typeface="ＭＳ Ｐゴシック" charset="0"/>
                </a:defRPr>
              </a:lvl9pPr>
            </a:lstStyle>
            <a:p>
              <a:pPr marL="0" marR="0" lvl="0" indent="0" algn="r" defTabSz="1536700" eaLnBrk="0" fontAlgn="base" latinLnBrk="0" hangingPunct="0">
                <a:lnSpc>
                  <a:spcPct val="100000"/>
                </a:lnSpc>
                <a:spcBef>
                  <a:spcPct val="0"/>
                </a:spcBef>
                <a:spcAft>
                  <a:spcPct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10</a:t>
              </a:r>
            </a:p>
          </p:txBody>
        </p:sp>
        <p:sp>
          <p:nvSpPr>
            <p:cNvPr id="231" name="Text Box 38">
              <a:extLst>
                <a:ext uri="{FF2B5EF4-FFF2-40B4-BE49-F238E27FC236}">
                  <a16:creationId xmlns:a16="http://schemas.microsoft.com/office/drawing/2014/main" id="{CA047EC6-BE84-4828-96F6-EC4F003E5F95}"/>
                </a:ext>
              </a:extLst>
            </p:cNvPr>
            <p:cNvSpPr txBox="1">
              <a:spLocks noChangeArrowheads="1"/>
            </p:cNvSpPr>
            <p:nvPr/>
          </p:nvSpPr>
          <p:spPr bwMode="auto">
            <a:xfrm>
              <a:off x="895178" y="5139116"/>
              <a:ext cx="385579" cy="355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53619" tIns="76810" rIns="153619" bIns="76810">
              <a:spAutoFit/>
            </a:bodyPr>
            <a:lstStyle>
              <a:lvl1pPr defTabSz="1536700" eaLnBrk="0" hangingPunct="0">
                <a:defRPr sz="1100">
                  <a:solidFill>
                    <a:schemeClr val="tx1"/>
                  </a:solidFill>
                  <a:latin typeface="Arial" charset="0"/>
                  <a:ea typeface="ＭＳ Ｐゴシック" charset="0"/>
                  <a:cs typeface="ＭＳ Ｐゴシック" charset="0"/>
                </a:defRPr>
              </a:lvl1pPr>
              <a:lvl2pPr marL="742950" indent="-285750" defTabSz="1536700" eaLnBrk="0" hangingPunct="0">
                <a:defRPr sz="1100">
                  <a:solidFill>
                    <a:schemeClr val="tx1"/>
                  </a:solidFill>
                  <a:latin typeface="Arial" charset="0"/>
                  <a:ea typeface="ＭＳ Ｐゴシック" charset="0"/>
                </a:defRPr>
              </a:lvl2pPr>
              <a:lvl3pPr marL="1143000" indent="-228600" defTabSz="1536700" eaLnBrk="0" hangingPunct="0">
                <a:defRPr sz="1100">
                  <a:solidFill>
                    <a:schemeClr val="tx1"/>
                  </a:solidFill>
                  <a:latin typeface="Arial" charset="0"/>
                  <a:ea typeface="ＭＳ Ｐゴシック" charset="0"/>
                </a:defRPr>
              </a:lvl3pPr>
              <a:lvl4pPr marL="1600200" indent="-228600" defTabSz="1536700" eaLnBrk="0" hangingPunct="0">
                <a:defRPr sz="1100">
                  <a:solidFill>
                    <a:schemeClr val="tx1"/>
                  </a:solidFill>
                  <a:latin typeface="Arial" charset="0"/>
                  <a:ea typeface="ＭＳ Ｐゴシック" charset="0"/>
                </a:defRPr>
              </a:lvl4pPr>
              <a:lvl5pPr marL="2057400" indent="-228600" defTabSz="1536700" eaLnBrk="0" hangingPunct="0">
                <a:defRPr sz="1100">
                  <a:solidFill>
                    <a:schemeClr val="tx1"/>
                  </a:solidFill>
                  <a:latin typeface="Arial" charset="0"/>
                  <a:ea typeface="ＭＳ Ｐゴシック" charset="0"/>
                </a:defRPr>
              </a:lvl5pPr>
              <a:lvl6pPr marL="2514600" indent="-228600" algn="ctr" defTabSz="1536700" eaLnBrk="0" fontAlgn="base" hangingPunct="0">
                <a:spcBef>
                  <a:spcPct val="30000"/>
                </a:spcBef>
                <a:spcAft>
                  <a:spcPct val="0"/>
                </a:spcAft>
                <a:defRPr sz="1100">
                  <a:solidFill>
                    <a:schemeClr val="tx1"/>
                  </a:solidFill>
                  <a:latin typeface="Arial" charset="0"/>
                  <a:ea typeface="ＭＳ Ｐゴシック" charset="0"/>
                </a:defRPr>
              </a:lvl6pPr>
              <a:lvl7pPr marL="2971800" indent="-228600" algn="ctr" defTabSz="1536700" eaLnBrk="0" fontAlgn="base" hangingPunct="0">
                <a:spcBef>
                  <a:spcPct val="30000"/>
                </a:spcBef>
                <a:spcAft>
                  <a:spcPct val="0"/>
                </a:spcAft>
                <a:defRPr sz="1100">
                  <a:solidFill>
                    <a:schemeClr val="tx1"/>
                  </a:solidFill>
                  <a:latin typeface="Arial" charset="0"/>
                  <a:ea typeface="ＭＳ Ｐゴシック" charset="0"/>
                </a:defRPr>
              </a:lvl7pPr>
              <a:lvl8pPr marL="3429000" indent="-228600" algn="ctr" defTabSz="1536700" eaLnBrk="0" fontAlgn="base" hangingPunct="0">
                <a:spcBef>
                  <a:spcPct val="30000"/>
                </a:spcBef>
                <a:spcAft>
                  <a:spcPct val="0"/>
                </a:spcAft>
                <a:defRPr sz="1100">
                  <a:solidFill>
                    <a:schemeClr val="tx1"/>
                  </a:solidFill>
                  <a:latin typeface="Arial" charset="0"/>
                  <a:ea typeface="ＭＳ Ｐゴシック" charset="0"/>
                </a:defRPr>
              </a:lvl8pPr>
              <a:lvl9pPr marL="3886200" indent="-228600" algn="ctr" defTabSz="1536700" eaLnBrk="0" fontAlgn="base" hangingPunct="0">
                <a:spcBef>
                  <a:spcPct val="30000"/>
                </a:spcBef>
                <a:spcAft>
                  <a:spcPct val="0"/>
                </a:spcAft>
                <a:defRPr sz="1100">
                  <a:solidFill>
                    <a:schemeClr val="tx1"/>
                  </a:solidFill>
                  <a:latin typeface="Arial" charset="0"/>
                  <a:ea typeface="ＭＳ Ｐゴシック" charset="0"/>
                </a:defRPr>
              </a:lvl9pPr>
            </a:lstStyle>
            <a:p>
              <a:pPr marL="0" marR="0" lvl="0" indent="0" algn="r" defTabSz="1536700" eaLnBrk="0" fontAlgn="base" latinLnBrk="0" hangingPunct="0">
                <a:lnSpc>
                  <a:spcPct val="100000"/>
                </a:lnSpc>
                <a:spcBef>
                  <a:spcPct val="0"/>
                </a:spcBef>
                <a:spcAft>
                  <a:spcPct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0</a:t>
              </a:r>
            </a:p>
          </p:txBody>
        </p:sp>
        <p:grpSp>
          <p:nvGrpSpPr>
            <p:cNvPr id="232" name="Group 231"/>
            <p:cNvGrpSpPr/>
            <p:nvPr/>
          </p:nvGrpSpPr>
          <p:grpSpPr>
            <a:xfrm>
              <a:off x="1230565" y="2743153"/>
              <a:ext cx="3087687" cy="3179763"/>
              <a:chOff x="1230565" y="2743153"/>
              <a:chExt cx="3087687" cy="3179763"/>
            </a:xfrm>
          </p:grpSpPr>
          <p:sp>
            <p:nvSpPr>
              <p:cNvPr id="234" name="Rectangle 3">
                <a:extLst>
                  <a:ext uri="{FF2B5EF4-FFF2-40B4-BE49-F238E27FC236}">
                    <a16:creationId xmlns:a16="http://schemas.microsoft.com/office/drawing/2014/main" id="{0346EE17-30E1-4613-BC8C-EF57FB05F569}"/>
                  </a:ext>
                </a:extLst>
              </p:cNvPr>
              <p:cNvSpPr>
                <a:spLocks noChangeArrowheads="1"/>
              </p:cNvSpPr>
              <p:nvPr/>
            </p:nvSpPr>
            <p:spPr bwMode="auto">
              <a:xfrm>
                <a:off x="1319465" y="4056124"/>
                <a:ext cx="2998787" cy="3077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45711" tIns="45711" rIns="45711" bIns="45711" anchor="ctr">
                <a:spAutoFit/>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235" name="Line 8">
                <a:extLst>
                  <a:ext uri="{FF2B5EF4-FFF2-40B4-BE49-F238E27FC236}">
                    <a16:creationId xmlns:a16="http://schemas.microsoft.com/office/drawing/2014/main" id="{E50C333E-F3F6-4953-A52D-7B7CB0FE9B00}"/>
                  </a:ext>
                </a:extLst>
              </p:cNvPr>
              <p:cNvSpPr>
                <a:spLocks noChangeShapeType="1"/>
              </p:cNvSpPr>
              <p:nvPr/>
            </p:nvSpPr>
            <p:spPr bwMode="auto">
              <a:xfrm flipH="1">
                <a:off x="1311527" y="2743153"/>
                <a:ext cx="2497138" cy="2584450"/>
              </a:xfrm>
              <a:prstGeom prst="line">
                <a:avLst/>
              </a:prstGeom>
              <a:noFill/>
              <a:ln w="38100">
                <a:solidFill>
                  <a:schemeClr val="accent5">
                    <a:lumMod val="75000"/>
                  </a:schemeClr>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236" name="Line 10">
                <a:extLst>
                  <a:ext uri="{FF2B5EF4-FFF2-40B4-BE49-F238E27FC236}">
                    <a16:creationId xmlns:a16="http://schemas.microsoft.com/office/drawing/2014/main" id="{96839D15-B640-42A0-B0C3-B7CE6407AFBA}"/>
                  </a:ext>
                </a:extLst>
              </p:cNvPr>
              <p:cNvSpPr>
                <a:spLocks noChangeShapeType="1"/>
              </p:cNvSpPr>
              <p:nvPr/>
            </p:nvSpPr>
            <p:spPr bwMode="auto">
              <a:xfrm flipH="1">
                <a:off x="1230565" y="5864178"/>
                <a:ext cx="82550" cy="0"/>
              </a:xfrm>
              <a:prstGeom prst="line">
                <a:avLst/>
              </a:prstGeom>
              <a:noFill/>
              <a:ln w="19050">
                <a:solidFill>
                  <a:sysClr val="windowText" lastClr="000000"/>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237" name="Line 11">
                <a:extLst>
                  <a:ext uri="{FF2B5EF4-FFF2-40B4-BE49-F238E27FC236}">
                    <a16:creationId xmlns:a16="http://schemas.microsoft.com/office/drawing/2014/main" id="{37AE77C4-E7FE-426C-B20E-AD7B4B95CD4C}"/>
                  </a:ext>
                </a:extLst>
              </p:cNvPr>
              <p:cNvSpPr>
                <a:spLocks noChangeShapeType="1"/>
              </p:cNvSpPr>
              <p:nvPr/>
            </p:nvSpPr>
            <p:spPr bwMode="auto">
              <a:xfrm flipH="1">
                <a:off x="1230565" y="4768803"/>
                <a:ext cx="82550" cy="0"/>
              </a:xfrm>
              <a:prstGeom prst="line">
                <a:avLst/>
              </a:prstGeom>
              <a:noFill/>
              <a:ln w="19050">
                <a:solidFill>
                  <a:sysClr val="windowText" lastClr="000000"/>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238" name="Line 12">
                <a:extLst>
                  <a:ext uri="{FF2B5EF4-FFF2-40B4-BE49-F238E27FC236}">
                    <a16:creationId xmlns:a16="http://schemas.microsoft.com/office/drawing/2014/main" id="{DFDA1E3E-547E-4113-AE41-87BBCC83059C}"/>
                  </a:ext>
                </a:extLst>
              </p:cNvPr>
              <p:cNvSpPr>
                <a:spLocks noChangeShapeType="1"/>
              </p:cNvSpPr>
              <p:nvPr/>
            </p:nvSpPr>
            <p:spPr bwMode="auto">
              <a:xfrm flipH="1">
                <a:off x="1230565" y="4216353"/>
                <a:ext cx="82550" cy="0"/>
              </a:xfrm>
              <a:prstGeom prst="line">
                <a:avLst/>
              </a:prstGeom>
              <a:noFill/>
              <a:ln w="19050">
                <a:solidFill>
                  <a:sysClr val="windowText" lastClr="000000"/>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239" name="Line 13">
                <a:extLst>
                  <a:ext uri="{FF2B5EF4-FFF2-40B4-BE49-F238E27FC236}">
                    <a16:creationId xmlns:a16="http://schemas.microsoft.com/office/drawing/2014/main" id="{6E3C40AB-AF00-42F2-9B45-68985E4B1564}"/>
                  </a:ext>
                </a:extLst>
              </p:cNvPr>
              <p:cNvSpPr>
                <a:spLocks noChangeShapeType="1"/>
              </p:cNvSpPr>
              <p:nvPr/>
            </p:nvSpPr>
            <p:spPr bwMode="auto">
              <a:xfrm flipH="1">
                <a:off x="1230565" y="3679778"/>
                <a:ext cx="82550" cy="0"/>
              </a:xfrm>
              <a:prstGeom prst="line">
                <a:avLst/>
              </a:prstGeom>
              <a:noFill/>
              <a:ln w="19050">
                <a:solidFill>
                  <a:sysClr val="windowText" lastClr="000000"/>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240" name="Line 14">
                <a:extLst>
                  <a:ext uri="{FF2B5EF4-FFF2-40B4-BE49-F238E27FC236}">
                    <a16:creationId xmlns:a16="http://schemas.microsoft.com/office/drawing/2014/main" id="{09D9ECD3-B565-47A3-BA0C-A0462ABDC562}"/>
                  </a:ext>
                </a:extLst>
              </p:cNvPr>
              <p:cNvSpPr>
                <a:spLocks noChangeShapeType="1"/>
              </p:cNvSpPr>
              <p:nvPr/>
            </p:nvSpPr>
            <p:spPr bwMode="auto">
              <a:xfrm flipH="1">
                <a:off x="1230565" y="3130503"/>
                <a:ext cx="82550" cy="0"/>
              </a:xfrm>
              <a:prstGeom prst="line">
                <a:avLst/>
              </a:prstGeom>
              <a:noFill/>
              <a:ln w="19050">
                <a:solidFill>
                  <a:sysClr val="windowText" lastClr="000000"/>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241" name="Line 16">
                <a:extLst>
                  <a:ext uri="{FF2B5EF4-FFF2-40B4-BE49-F238E27FC236}">
                    <a16:creationId xmlns:a16="http://schemas.microsoft.com/office/drawing/2014/main" id="{B7CEEADE-D434-4250-B141-9EDF255F62B5}"/>
                  </a:ext>
                </a:extLst>
              </p:cNvPr>
              <p:cNvSpPr>
                <a:spLocks noChangeShapeType="1"/>
              </p:cNvSpPr>
              <p:nvPr/>
            </p:nvSpPr>
            <p:spPr bwMode="auto">
              <a:xfrm>
                <a:off x="1244852" y="5314903"/>
                <a:ext cx="2557463" cy="0"/>
              </a:xfrm>
              <a:prstGeom prst="line">
                <a:avLst/>
              </a:prstGeom>
              <a:noFill/>
              <a:ln w="19050">
                <a:solidFill>
                  <a:sysClr val="windowText" lastClr="000000"/>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242" name="Line 17">
                <a:extLst>
                  <a:ext uri="{FF2B5EF4-FFF2-40B4-BE49-F238E27FC236}">
                    <a16:creationId xmlns:a16="http://schemas.microsoft.com/office/drawing/2014/main" id="{C2799DBD-15C0-4EFB-B8AE-605AFAC2CA89}"/>
                  </a:ext>
                </a:extLst>
              </p:cNvPr>
              <p:cNvSpPr>
                <a:spLocks noChangeShapeType="1"/>
              </p:cNvSpPr>
              <p:nvPr/>
            </p:nvSpPr>
            <p:spPr bwMode="auto">
              <a:xfrm>
                <a:off x="1940177" y="5314903"/>
                <a:ext cx="0" cy="79375"/>
              </a:xfrm>
              <a:prstGeom prst="line">
                <a:avLst/>
              </a:prstGeom>
              <a:noFill/>
              <a:ln w="19050">
                <a:solidFill>
                  <a:sysClr val="windowText" lastClr="000000"/>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243" name="Line 18">
                <a:extLst>
                  <a:ext uri="{FF2B5EF4-FFF2-40B4-BE49-F238E27FC236}">
                    <a16:creationId xmlns:a16="http://schemas.microsoft.com/office/drawing/2014/main" id="{C3FC11C2-73D5-4322-956F-2B221238E7AA}"/>
                  </a:ext>
                </a:extLst>
              </p:cNvPr>
              <p:cNvSpPr>
                <a:spLocks noChangeShapeType="1"/>
              </p:cNvSpPr>
              <p:nvPr/>
            </p:nvSpPr>
            <p:spPr bwMode="auto">
              <a:xfrm>
                <a:off x="2556127" y="5314903"/>
                <a:ext cx="0" cy="79375"/>
              </a:xfrm>
              <a:prstGeom prst="line">
                <a:avLst/>
              </a:prstGeom>
              <a:noFill/>
              <a:ln w="19050">
                <a:solidFill>
                  <a:sysClr val="windowText" lastClr="000000"/>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244" name="Line 19">
                <a:extLst>
                  <a:ext uri="{FF2B5EF4-FFF2-40B4-BE49-F238E27FC236}">
                    <a16:creationId xmlns:a16="http://schemas.microsoft.com/office/drawing/2014/main" id="{2648FE5D-907F-4D48-8CE8-49C4F2A5179C}"/>
                  </a:ext>
                </a:extLst>
              </p:cNvPr>
              <p:cNvSpPr>
                <a:spLocks noChangeShapeType="1"/>
              </p:cNvSpPr>
              <p:nvPr/>
            </p:nvSpPr>
            <p:spPr bwMode="auto">
              <a:xfrm>
                <a:off x="3160965" y="5314903"/>
                <a:ext cx="0" cy="79375"/>
              </a:xfrm>
              <a:prstGeom prst="line">
                <a:avLst/>
              </a:prstGeom>
              <a:noFill/>
              <a:ln w="19050">
                <a:solidFill>
                  <a:sysClr val="windowText" lastClr="000000"/>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245" name="Line 20">
                <a:extLst>
                  <a:ext uri="{FF2B5EF4-FFF2-40B4-BE49-F238E27FC236}">
                    <a16:creationId xmlns:a16="http://schemas.microsoft.com/office/drawing/2014/main" id="{E61C87CD-0FC0-4B1F-B8F7-D39FB4030850}"/>
                  </a:ext>
                </a:extLst>
              </p:cNvPr>
              <p:cNvSpPr>
                <a:spLocks noChangeShapeType="1"/>
              </p:cNvSpPr>
              <p:nvPr/>
            </p:nvSpPr>
            <p:spPr bwMode="auto">
              <a:xfrm>
                <a:off x="3775327" y="5314903"/>
                <a:ext cx="0" cy="79375"/>
              </a:xfrm>
              <a:prstGeom prst="line">
                <a:avLst/>
              </a:prstGeom>
              <a:noFill/>
              <a:ln w="19050">
                <a:solidFill>
                  <a:sysClr val="windowText" lastClr="000000"/>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246" name="Freeform 21">
                <a:extLst>
                  <a:ext uri="{FF2B5EF4-FFF2-40B4-BE49-F238E27FC236}">
                    <a16:creationId xmlns:a16="http://schemas.microsoft.com/office/drawing/2014/main" id="{8025E73B-DC4B-424B-8C65-9AE483A85AD9}"/>
                  </a:ext>
                </a:extLst>
              </p:cNvPr>
              <p:cNvSpPr>
                <a:spLocks/>
              </p:cNvSpPr>
              <p:nvPr/>
            </p:nvSpPr>
            <p:spPr bwMode="auto">
              <a:xfrm>
                <a:off x="1346452" y="4038553"/>
                <a:ext cx="1206500" cy="1279525"/>
              </a:xfrm>
              <a:custGeom>
                <a:avLst/>
                <a:gdLst>
                  <a:gd name="T0" fmla="*/ 0 w 288"/>
                  <a:gd name="T1" fmla="*/ 0 h 240"/>
                  <a:gd name="T2" fmla="*/ 2147483647 w 288"/>
                  <a:gd name="T3" fmla="*/ 0 h 240"/>
                  <a:gd name="T4" fmla="*/ 2147483647 w 288"/>
                  <a:gd name="T5" fmla="*/ 2147483647 h 240"/>
                  <a:gd name="T6" fmla="*/ 0 60000 65536"/>
                  <a:gd name="T7" fmla="*/ 0 60000 65536"/>
                  <a:gd name="T8" fmla="*/ 0 60000 65536"/>
                  <a:gd name="T9" fmla="*/ 0 w 288"/>
                  <a:gd name="T10" fmla="*/ 0 h 240"/>
                  <a:gd name="T11" fmla="*/ 288 w 288"/>
                  <a:gd name="T12" fmla="*/ 240 h 240"/>
                </a:gdLst>
                <a:ahLst/>
                <a:cxnLst>
                  <a:cxn ang="T6">
                    <a:pos x="T0" y="T1"/>
                  </a:cxn>
                  <a:cxn ang="T7">
                    <a:pos x="T2" y="T3"/>
                  </a:cxn>
                  <a:cxn ang="T8">
                    <a:pos x="T4" y="T5"/>
                  </a:cxn>
                </a:cxnLst>
                <a:rect l="T9" t="T10" r="T11" b="T12"/>
                <a:pathLst>
                  <a:path w="288" h="240">
                    <a:moveTo>
                      <a:pt x="0" y="0"/>
                    </a:moveTo>
                    <a:lnTo>
                      <a:pt x="288" y="0"/>
                    </a:lnTo>
                    <a:lnTo>
                      <a:pt x="288" y="240"/>
                    </a:lnTo>
                  </a:path>
                </a:pathLst>
              </a:custGeom>
              <a:noFill/>
              <a:ln w="19050">
                <a:solidFill>
                  <a:sysClr val="windowText" lastClr="000000"/>
                </a:solidFill>
                <a:prstDash val="dash"/>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247" name="Line 22">
                <a:extLst>
                  <a:ext uri="{FF2B5EF4-FFF2-40B4-BE49-F238E27FC236}">
                    <a16:creationId xmlns:a16="http://schemas.microsoft.com/office/drawing/2014/main" id="{50B43475-6CF5-4CD1-AC6F-C16A9C6CB7D2}"/>
                  </a:ext>
                </a:extLst>
              </p:cNvPr>
              <p:cNvSpPr>
                <a:spLocks noChangeShapeType="1"/>
              </p:cNvSpPr>
              <p:nvPr/>
            </p:nvSpPr>
            <p:spPr bwMode="auto">
              <a:xfrm>
                <a:off x="1746502" y="3676603"/>
                <a:ext cx="0" cy="1476375"/>
              </a:xfrm>
              <a:prstGeom prst="line">
                <a:avLst/>
              </a:prstGeom>
              <a:noFill/>
              <a:ln w="9525">
                <a:solidFill>
                  <a:srgbClr val="51118E"/>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248" name="Line 23">
                <a:extLst>
                  <a:ext uri="{FF2B5EF4-FFF2-40B4-BE49-F238E27FC236}">
                    <a16:creationId xmlns:a16="http://schemas.microsoft.com/office/drawing/2014/main" id="{9B2168E8-D1E8-40B5-BDD5-E38FE0D4A59B}"/>
                  </a:ext>
                </a:extLst>
              </p:cNvPr>
              <p:cNvSpPr>
                <a:spLocks noChangeShapeType="1"/>
              </p:cNvSpPr>
              <p:nvPr/>
            </p:nvSpPr>
            <p:spPr bwMode="auto">
              <a:xfrm>
                <a:off x="1987802" y="4444953"/>
                <a:ext cx="0" cy="730250"/>
              </a:xfrm>
              <a:prstGeom prst="line">
                <a:avLst/>
              </a:prstGeom>
              <a:noFill/>
              <a:ln w="9525">
                <a:solidFill>
                  <a:srgbClr val="51118E"/>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249" name="Line 24">
                <a:extLst>
                  <a:ext uri="{FF2B5EF4-FFF2-40B4-BE49-F238E27FC236}">
                    <a16:creationId xmlns:a16="http://schemas.microsoft.com/office/drawing/2014/main" id="{A0863C33-4B77-4A33-A7F5-0AF0734668A6}"/>
                  </a:ext>
                </a:extLst>
              </p:cNvPr>
              <p:cNvSpPr>
                <a:spLocks noChangeShapeType="1"/>
              </p:cNvSpPr>
              <p:nvPr/>
            </p:nvSpPr>
            <p:spPr bwMode="auto">
              <a:xfrm>
                <a:off x="2365627" y="3352753"/>
                <a:ext cx="0" cy="1250950"/>
              </a:xfrm>
              <a:prstGeom prst="line">
                <a:avLst/>
              </a:prstGeom>
              <a:noFill/>
              <a:ln w="9525">
                <a:solidFill>
                  <a:srgbClr val="51118E"/>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250" name="Line 25">
                <a:extLst>
                  <a:ext uri="{FF2B5EF4-FFF2-40B4-BE49-F238E27FC236}">
                    <a16:creationId xmlns:a16="http://schemas.microsoft.com/office/drawing/2014/main" id="{1C7D6A99-4D43-47C7-A6D2-FBC05BABCDB3}"/>
                  </a:ext>
                </a:extLst>
              </p:cNvPr>
              <p:cNvSpPr>
                <a:spLocks noChangeShapeType="1"/>
              </p:cNvSpPr>
              <p:nvPr/>
            </p:nvSpPr>
            <p:spPr bwMode="auto">
              <a:xfrm>
                <a:off x="2465640" y="3289253"/>
                <a:ext cx="0" cy="1676400"/>
              </a:xfrm>
              <a:prstGeom prst="line">
                <a:avLst/>
              </a:prstGeom>
              <a:noFill/>
              <a:ln w="9525">
                <a:solidFill>
                  <a:srgbClr val="51118E"/>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251" name="Line 26">
                <a:extLst>
                  <a:ext uri="{FF2B5EF4-FFF2-40B4-BE49-F238E27FC236}">
                    <a16:creationId xmlns:a16="http://schemas.microsoft.com/office/drawing/2014/main" id="{F182C6B9-6ACC-4E62-8CF2-E9049B3152CB}"/>
                  </a:ext>
                </a:extLst>
              </p:cNvPr>
              <p:cNvSpPr>
                <a:spLocks noChangeShapeType="1"/>
              </p:cNvSpPr>
              <p:nvPr/>
            </p:nvSpPr>
            <p:spPr bwMode="auto">
              <a:xfrm>
                <a:off x="2483102" y="2749503"/>
                <a:ext cx="0" cy="1050925"/>
              </a:xfrm>
              <a:prstGeom prst="line">
                <a:avLst/>
              </a:prstGeom>
              <a:noFill/>
              <a:ln w="9525">
                <a:solidFill>
                  <a:srgbClr val="51118E"/>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252" name="Line 27">
                <a:extLst>
                  <a:ext uri="{FF2B5EF4-FFF2-40B4-BE49-F238E27FC236}">
                    <a16:creationId xmlns:a16="http://schemas.microsoft.com/office/drawing/2014/main" id="{414A0E80-E11C-44DD-8323-9E03C45F6F8F}"/>
                  </a:ext>
                </a:extLst>
              </p:cNvPr>
              <p:cNvSpPr>
                <a:spLocks noChangeShapeType="1"/>
              </p:cNvSpPr>
              <p:nvPr/>
            </p:nvSpPr>
            <p:spPr bwMode="auto">
              <a:xfrm>
                <a:off x="2598990" y="3622628"/>
                <a:ext cx="0" cy="838200"/>
              </a:xfrm>
              <a:prstGeom prst="line">
                <a:avLst/>
              </a:prstGeom>
              <a:noFill/>
              <a:ln w="9525">
                <a:solidFill>
                  <a:srgbClr val="51118E"/>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253" name="Line 28">
                <a:extLst>
                  <a:ext uri="{FF2B5EF4-FFF2-40B4-BE49-F238E27FC236}">
                    <a16:creationId xmlns:a16="http://schemas.microsoft.com/office/drawing/2014/main" id="{DB4C6A8F-DEEB-482A-A0AD-304C2891259B}"/>
                  </a:ext>
                </a:extLst>
              </p:cNvPr>
              <p:cNvSpPr>
                <a:spLocks noChangeShapeType="1"/>
              </p:cNvSpPr>
              <p:nvPr/>
            </p:nvSpPr>
            <p:spPr bwMode="auto">
              <a:xfrm>
                <a:off x="2608515" y="4038553"/>
                <a:ext cx="0" cy="644525"/>
              </a:xfrm>
              <a:prstGeom prst="line">
                <a:avLst/>
              </a:prstGeom>
              <a:noFill/>
              <a:ln w="9525">
                <a:solidFill>
                  <a:srgbClr val="51118E"/>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254" name="Line 29">
                <a:extLst>
                  <a:ext uri="{FF2B5EF4-FFF2-40B4-BE49-F238E27FC236}">
                    <a16:creationId xmlns:a16="http://schemas.microsoft.com/office/drawing/2014/main" id="{C43CB3B9-7EB0-4DAE-B4D9-449C239036EF}"/>
                  </a:ext>
                </a:extLst>
              </p:cNvPr>
              <p:cNvSpPr>
                <a:spLocks noChangeShapeType="1"/>
              </p:cNvSpPr>
              <p:nvPr/>
            </p:nvSpPr>
            <p:spPr bwMode="auto">
              <a:xfrm>
                <a:off x="2649790" y="2940003"/>
                <a:ext cx="0" cy="2606675"/>
              </a:xfrm>
              <a:prstGeom prst="line">
                <a:avLst/>
              </a:prstGeom>
              <a:noFill/>
              <a:ln w="9525">
                <a:solidFill>
                  <a:srgbClr val="51118E"/>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255" name="Line 30">
                <a:extLst>
                  <a:ext uri="{FF2B5EF4-FFF2-40B4-BE49-F238E27FC236}">
                    <a16:creationId xmlns:a16="http://schemas.microsoft.com/office/drawing/2014/main" id="{A75A91EA-D8C5-40C0-9AC1-3EDF7B95F29B}"/>
                  </a:ext>
                </a:extLst>
              </p:cNvPr>
              <p:cNvSpPr>
                <a:spLocks noChangeShapeType="1"/>
              </p:cNvSpPr>
              <p:nvPr/>
            </p:nvSpPr>
            <p:spPr bwMode="auto">
              <a:xfrm>
                <a:off x="2725990" y="2847928"/>
                <a:ext cx="0" cy="1419225"/>
              </a:xfrm>
              <a:prstGeom prst="line">
                <a:avLst/>
              </a:prstGeom>
              <a:noFill/>
              <a:ln w="9525">
                <a:solidFill>
                  <a:srgbClr val="51118E"/>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256" name="Line 31">
                <a:extLst>
                  <a:ext uri="{FF2B5EF4-FFF2-40B4-BE49-F238E27FC236}">
                    <a16:creationId xmlns:a16="http://schemas.microsoft.com/office/drawing/2014/main" id="{6810288F-3909-4273-B55A-17D41000B797}"/>
                  </a:ext>
                </a:extLst>
              </p:cNvPr>
              <p:cNvSpPr>
                <a:spLocks noChangeShapeType="1"/>
              </p:cNvSpPr>
              <p:nvPr/>
            </p:nvSpPr>
            <p:spPr bwMode="auto">
              <a:xfrm>
                <a:off x="2921252" y="3613103"/>
                <a:ext cx="0" cy="374650"/>
              </a:xfrm>
              <a:prstGeom prst="line">
                <a:avLst/>
              </a:prstGeom>
              <a:noFill/>
              <a:ln w="9525">
                <a:solidFill>
                  <a:srgbClr val="51118E"/>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257" name="Line 32">
                <a:extLst>
                  <a:ext uri="{FF2B5EF4-FFF2-40B4-BE49-F238E27FC236}">
                    <a16:creationId xmlns:a16="http://schemas.microsoft.com/office/drawing/2014/main" id="{1A98B1B4-2E70-4147-9773-BA8E34190394}"/>
                  </a:ext>
                </a:extLst>
              </p:cNvPr>
              <p:cNvSpPr>
                <a:spLocks noChangeShapeType="1"/>
              </p:cNvSpPr>
              <p:nvPr/>
            </p:nvSpPr>
            <p:spPr bwMode="auto">
              <a:xfrm>
                <a:off x="3499102" y="3140028"/>
                <a:ext cx="0" cy="377825"/>
              </a:xfrm>
              <a:prstGeom prst="line">
                <a:avLst/>
              </a:prstGeom>
              <a:noFill/>
              <a:ln w="9525">
                <a:solidFill>
                  <a:srgbClr val="51118E"/>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258" name="Text Box 39">
                <a:extLst>
                  <a:ext uri="{FF2B5EF4-FFF2-40B4-BE49-F238E27FC236}">
                    <a16:creationId xmlns:a16="http://schemas.microsoft.com/office/drawing/2014/main" id="{0C6387AA-0FEA-40FE-98AA-CF5A5D230E30}"/>
                  </a:ext>
                </a:extLst>
              </p:cNvPr>
              <p:cNvSpPr txBox="1">
                <a:spLocks noChangeArrowheads="1"/>
              </p:cNvSpPr>
              <p:nvPr/>
            </p:nvSpPr>
            <p:spPr bwMode="auto">
              <a:xfrm>
                <a:off x="1662358" y="5367686"/>
                <a:ext cx="550689" cy="5552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53619" tIns="76810" rIns="153619" bIns="76810">
                <a:spAutoFit/>
              </a:bodyPr>
              <a:lstStyle>
                <a:lvl1pPr defTabSz="1536700" eaLnBrk="0" hangingPunct="0">
                  <a:defRPr sz="1100">
                    <a:solidFill>
                      <a:schemeClr val="tx1"/>
                    </a:solidFill>
                    <a:latin typeface="Arial" charset="0"/>
                    <a:ea typeface="ＭＳ Ｐゴシック" charset="0"/>
                    <a:cs typeface="ＭＳ Ｐゴシック" charset="0"/>
                  </a:defRPr>
                </a:lvl1pPr>
                <a:lvl2pPr marL="742950" indent="-285750" defTabSz="1536700" eaLnBrk="0" hangingPunct="0">
                  <a:defRPr sz="1100">
                    <a:solidFill>
                      <a:schemeClr val="tx1"/>
                    </a:solidFill>
                    <a:latin typeface="Arial" charset="0"/>
                    <a:ea typeface="ＭＳ Ｐゴシック" charset="0"/>
                  </a:defRPr>
                </a:lvl2pPr>
                <a:lvl3pPr marL="1143000" indent="-228600" defTabSz="1536700" eaLnBrk="0" hangingPunct="0">
                  <a:defRPr sz="1100">
                    <a:solidFill>
                      <a:schemeClr val="tx1"/>
                    </a:solidFill>
                    <a:latin typeface="Arial" charset="0"/>
                    <a:ea typeface="ＭＳ Ｐゴシック" charset="0"/>
                  </a:defRPr>
                </a:lvl3pPr>
                <a:lvl4pPr marL="1600200" indent="-228600" defTabSz="1536700" eaLnBrk="0" hangingPunct="0">
                  <a:defRPr sz="1100">
                    <a:solidFill>
                      <a:schemeClr val="tx1"/>
                    </a:solidFill>
                    <a:latin typeface="Arial" charset="0"/>
                    <a:ea typeface="ＭＳ Ｐゴシック" charset="0"/>
                  </a:defRPr>
                </a:lvl4pPr>
                <a:lvl5pPr marL="2057400" indent="-228600" defTabSz="1536700" eaLnBrk="0" hangingPunct="0">
                  <a:defRPr sz="1100">
                    <a:solidFill>
                      <a:schemeClr val="tx1"/>
                    </a:solidFill>
                    <a:latin typeface="Arial" charset="0"/>
                    <a:ea typeface="ＭＳ Ｐゴシック" charset="0"/>
                  </a:defRPr>
                </a:lvl5pPr>
                <a:lvl6pPr marL="2514600" indent="-228600" algn="ctr" defTabSz="1536700" eaLnBrk="0" fontAlgn="base" hangingPunct="0">
                  <a:spcBef>
                    <a:spcPct val="30000"/>
                  </a:spcBef>
                  <a:spcAft>
                    <a:spcPct val="0"/>
                  </a:spcAft>
                  <a:defRPr sz="1100">
                    <a:solidFill>
                      <a:schemeClr val="tx1"/>
                    </a:solidFill>
                    <a:latin typeface="Arial" charset="0"/>
                    <a:ea typeface="ＭＳ Ｐゴシック" charset="0"/>
                  </a:defRPr>
                </a:lvl6pPr>
                <a:lvl7pPr marL="2971800" indent="-228600" algn="ctr" defTabSz="1536700" eaLnBrk="0" fontAlgn="base" hangingPunct="0">
                  <a:spcBef>
                    <a:spcPct val="30000"/>
                  </a:spcBef>
                  <a:spcAft>
                    <a:spcPct val="0"/>
                  </a:spcAft>
                  <a:defRPr sz="1100">
                    <a:solidFill>
                      <a:schemeClr val="tx1"/>
                    </a:solidFill>
                    <a:latin typeface="Arial" charset="0"/>
                    <a:ea typeface="ＭＳ Ｐゴシック" charset="0"/>
                  </a:defRPr>
                </a:lvl7pPr>
                <a:lvl8pPr marL="3429000" indent="-228600" algn="ctr" defTabSz="1536700" eaLnBrk="0" fontAlgn="base" hangingPunct="0">
                  <a:spcBef>
                    <a:spcPct val="30000"/>
                  </a:spcBef>
                  <a:spcAft>
                    <a:spcPct val="0"/>
                  </a:spcAft>
                  <a:defRPr sz="1100">
                    <a:solidFill>
                      <a:schemeClr val="tx1"/>
                    </a:solidFill>
                    <a:latin typeface="Arial" charset="0"/>
                    <a:ea typeface="ＭＳ Ｐゴシック" charset="0"/>
                  </a:defRPr>
                </a:lvl8pPr>
                <a:lvl9pPr marL="3886200" indent="-228600" algn="ctr" defTabSz="1536700" eaLnBrk="0" fontAlgn="base" hangingPunct="0">
                  <a:spcBef>
                    <a:spcPct val="30000"/>
                  </a:spcBef>
                  <a:spcAft>
                    <a:spcPct val="0"/>
                  </a:spcAft>
                  <a:defRPr sz="1100">
                    <a:solidFill>
                      <a:schemeClr val="tx1"/>
                    </a:solidFill>
                    <a:latin typeface="Arial" charset="0"/>
                    <a:ea typeface="ＭＳ Ｐゴシック" charset="0"/>
                  </a:defRPr>
                </a:lvl9pPr>
              </a:lstStyle>
              <a:p>
                <a:pPr marL="0" marR="0" lvl="0" indent="0" algn="ctr" defTabSz="1536700" eaLnBrk="0" fontAlgn="base" latinLnBrk="0" hangingPunct="0">
                  <a:lnSpc>
                    <a:spcPct val="100000"/>
                  </a:lnSpc>
                  <a:spcBef>
                    <a:spcPct val="0"/>
                  </a:spcBef>
                  <a:spcAft>
                    <a:spcPct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0.5</a:t>
                </a:r>
                <a:b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br>
                <a: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(19)</a:t>
                </a:r>
                <a:endParaRPr kumimoji="0" lang="en-GB"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259" name="Text Box 40">
                <a:extLst>
                  <a:ext uri="{FF2B5EF4-FFF2-40B4-BE49-F238E27FC236}">
                    <a16:creationId xmlns:a16="http://schemas.microsoft.com/office/drawing/2014/main" id="{D6E0DBC4-04D1-4E5B-AFFE-2A2315E8256D}"/>
                  </a:ext>
                </a:extLst>
              </p:cNvPr>
              <p:cNvSpPr txBox="1">
                <a:spLocks noChangeArrowheads="1"/>
              </p:cNvSpPr>
              <p:nvPr/>
            </p:nvSpPr>
            <p:spPr bwMode="auto">
              <a:xfrm>
                <a:off x="2238621" y="5367686"/>
                <a:ext cx="550689" cy="5552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53619" tIns="76810" rIns="153619" bIns="76810">
                <a:spAutoFit/>
              </a:bodyPr>
              <a:lstStyle>
                <a:lvl1pPr defTabSz="1536700" eaLnBrk="0" hangingPunct="0">
                  <a:defRPr sz="1100">
                    <a:solidFill>
                      <a:schemeClr val="tx1"/>
                    </a:solidFill>
                    <a:latin typeface="Arial" charset="0"/>
                    <a:ea typeface="ＭＳ Ｐゴシック" charset="0"/>
                    <a:cs typeface="ＭＳ Ｐゴシック" charset="0"/>
                  </a:defRPr>
                </a:lvl1pPr>
                <a:lvl2pPr marL="742950" indent="-285750" defTabSz="1536700" eaLnBrk="0" hangingPunct="0">
                  <a:defRPr sz="1100">
                    <a:solidFill>
                      <a:schemeClr val="tx1"/>
                    </a:solidFill>
                    <a:latin typeface="Arial" charset="0"/>
                    <a:ea typeface="ＭＳ Ｐゴシック" charset="0"/>
                  </a:defRPr>
                </a:lvl2pPr>
                <a:lvl3pPr marL="1143000" indent="-228600" defTabSz="1536700" eaLnBrk="0" hangingPunct="0">
                  <a:defRPr sz="1100">
                    <a:solidFill>
                      <a:schemeClr val="tx1"/>
                    </a:solidFill>
                    <a:latin typeface="Arial" charset="0"/>
                    <a:ea typeface="ＭＳ Ｐゴシック" charset="0"/>
                  </a:defRPr>
                </a:lvl3pPr>
                <a:lvl4pPr marL="1600200" indent="-228600" defTabSz="1536700" eaLnBrk="0" hangingPunct="0">
                  <a:defRPr sz="1100">
                    <a:solidFill>
                      <a:schemeClr val="tx1"/>
                    </a:solidFill>
                    <a:latin typeface="Arial" charset="0"/>
                    <a:ea typeface="ＭＳ Ｐゴシック" charset="0"/>
                  </a:defRPr>
                </a:lvl4pPr>
                <a:lvl5pPr marL="2057400" indent="-228600" defTabSz="1536700" eaLnBrk="0" hangingPunct="0">
                  <a:defRPr sz="1100">
                    <a:solidFill>
                      <a:schemeClr val="tx1"/>
                    </a:solidFill>
                    <a:latin typeface="Arial" charset="0"/>
                    <a:ea typeface="ＭＳ Ｐゴシック" charset="0"/>
                  </a:defRPr>
                </a:lvl5pPr>
                <a:lvl6pPr marL="2514600" indent="-228600" algn="ctr" defTabSz="1536700" eaLnBrk="0" fontAlgn="base" hangingPunct="0">
                  <a:spcBef>
                    <a:spcPct val="30000"/>
                  </a:spcBef>
                  <a:spcAft>
                    <a:spcPct val="0"/>
                  </a:spcAft>
                  <a:defRPr sz="1100">
                    <a:solidFill>
                      <a:schemeClr val="tx1"/>
                    </a:solidFill>
                    <a:latin typeface="Arial" charset="0"/>
                    <a:ea typeface="ＭＳ Ｐゴシック" charset="0"/>
                  </a:defRPr>
                </a:lvl6pPr>
                <a:lvl7pPr marL="2971800" indent="-228600" algn="ctr" defTabSz="1536700" eaLnBrk="0" fontAlgn="base" hangingPunct="0">
                  <a:spcBef>
                    <a:spcPct val="30000"/>
                  </a:spcBef>
                  <a:spcAft>
                    <a:spcPct val="0"/>
                  </a:spcAft>
                  <a:defRPr sz="1100">
                    <a:solidFill>
                      <a:schemeClr val="tx1"/>
                    </a:solidFill>
                    <a:latin typeface="Arial" charset="0"/>
                    <a:ea typeface="ＭＳ Ｐゴシック" charset="0"/>
                  </a:defRPr>
                </a:lvl7pPr>
                <a:lvl8pPr marL="3429000" indent="-228600" algn="ctr" defTabSz="1536700" eaLnBrk="0" fontAlgn="base" hangingPunct="0">
                  <a:spcBef>
                    <a:spcPct val="30000"/>
                  </a:spcBef>
                  <a:spcAft>
                    <a:spcPct val="0"/>
                  </a:spcAft>
                  <a:defRPr sz="1100">
                    <a:solidFill>
                      <a:schemeClr val="tx1"/>
                    </a:solidFill>
                    <a:latin typeface="Arial" charset="0"/>
                    <a:ea typeface="ＭＳ Ｐゴシック" charset="0"/>
                  </a:defRPr>
                </a:lvl8pPr>
                <a:lvl9pPr marL="3886200" indent="-228600" algn="ctr" defTabSz="1536700" eaLnBrk="0" fontAlgn="base" hangingPunct="0">
                  <a:spcBef>
                    <a:spcPct val="30000"/>
                  </a:spcBef>
                  <a:spcAft>
                    <a:spcPct val="0"/>
                  </a:spcAft>
                  <a:defRPr sz="1100">
                    <a:solidFill>
                      <a:schemeClr val="tx1"/>
                    </a:solidFill>
                    <a:latin typeface="Arial" charset="0"/>
                    <a:ea typeface="ＭＳ Ｐゴシック" charset="0"/>
                  </a:defRPr>
                </a:lvl9pPr>
              </a:lstStyle>
              <a:p>
                <a:pPr marL="0" marR="0" lvl="0" indent="0" algn="ctr" defTabSz="1536700" eaLnBrk="0" fontAlgn="base" latinLnBrk="0" hangingPunct="0">
                  <a:lnSpc>
                    <a:spcPct val="100000"/>
                  </a:lnSpc>
                  <a:spcBef>
                    <a:spcPct val="0"/>
                  </a:spcBef>
                  <a:spcAft>
                    <a:spcPct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1.0</a:t>
                </a:r>
                <a:b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br>
                <a: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(38)</a:t>
                </a:r>
                <a:endParaRPr kumimoji="0" lang="en-GB"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260" name="Text Box 41">
                <a:extLst>
                  <a:ext uri="{FF2B5EF4-FFF2-40B4-BE49-F238E27FC236}">
                    <a16:creationId xmlns:a16="http://schemas.microsoft.com/office/drawing/2014/main" id="{4EF0005A-6B16-4932-BD3B-237AAC1201E5}"/>
                  </a:ext>
                </a:extLst>
              </p:cNvPr>
              <p:cNvSpPr txBox="1">
                <a:spLocks noChangeArrowheads="1"/>
              </p:cNvSpPr>
              <p:nvPr/>
            </p:nvSpPr>
            <p:spPr bwMode="auto">
              <a:xfrm>
                <a:off x="2902196" y="5367686"/>
                <a:ext cx="550689" cy="5552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53619" tIns="76810" rIns="153619" bIns="76810">
                <a:spAutoFit/>
              </a:bodyPr>
              <a:lstStyle>
                <a:lvl1pPr defTabSz="1536700" eaLnBrk="0" hangingPunct="0">
                  <a:defRPr sz="1100">
                    <a:solidFill>
                      <a:schemeClr val="tx1"/>
                    </a:solidFill>
                    <a:latin typeface="Arial" charset="0"/>
                    <a:ea typeface="ＭＳ Ｐゴシック" charset="0"/>
                    <a:cs typeface="ＭＳ Ｐゴシック" charset="0"/>
                  </a:defRPr>
                </a:lvl1pPr>
                <a:lvl2pPr marL="742950" indent="-285750" defTabSz="1536700" eaLnBrk="0" hangingPunct="0">
                  <a:defRPr sz="1100">
                    <a:solidFill>
                      <a:schemeClr val="tx1"/>
                    </a:solidFill>
                    <a:latin typeface="Arial" charset="0"/>
                    <a:ea typeface="ＭＳ Ｐゴシック" charset="0"/>
                  </a:defRPr>
                </a:lvl2pPr>
                <a:lvl3pPr marL="1143000" indent="-228600" defTabSz="1536700" eaLnBrk="0" hangingPunct="0">
                  <a:defRPr sz="1100">
                    <a:solidFill>
                      <a:schemeClr val="tx1"/>
                    </a:solidFill>
                    <a:latin typeface="Arial" charset="0"/>
                    <a:ea typeface="ＭＳ Ｐゴシック" charset="0"/>
                  </a:defRPr>
                </a:lvl3pPr>
                <a:lvl4pPr marL="1600200" indent="-228600" defTabSz="1536700" eaLnBrk="0" hangingPunct="0">
                  <a:defRPr sz="1100">
                    <a:solidFill>
                      <a:schemeClr val="tx1"/>
                    </a:solidFill>
                    <a:latin typeface="Arial" charset="0"/>
                    <a:ea typeface="ＭＳ Ｐゴシック" charset="0"/>
                  </a:defRPr>
                </a:lvl4pPr>
                <a:lvl5pPr marL="2057400" indent="-228600" defTabSz="1536700" eaLnBrk="0" hangingPunct="0">
                  <a:defRPr sz="1100">
                    <a:solidFill>
                      <a:schemeClr val="tx1"/>
                    </a:solidFill>
                    <a:latin typeface="Arial" charset="0"/>
                    <a:ea typeface="ＭＳ Ｐゴシック" charset="0"/>
                  </a:defRPr>
                </a:lvl5pPr>
                <a:lvl6pPr marL="2514600" indent="-228600" algn="ctr" defTabSz="1536700" eaLnBrk="0" fontAlgn="base" hangingPunct="0">
                  <a:spcBef>
                    <a:spcPct val="30000"/>
                  </a:spcBef>
                  <a:spcAft>
                    <a:spcPct val="0"/>
                  </a:spcAft>
                  <a:defRPr sz="1100">
                    <a:solidFill>
                      <a:schemeClr val="tx1"/>
                    </a:solidFill>
                    <a:latin typeface="Arial" charset="0"/>
                    <a:ea typeface="ＭＳ Ｐゴシック" charset="0"/>
                  </a:defRPr>
                </a:lvl6pPr>
                <a:lvl7pPr marL="2971800" indent="-228600" algn="ctr" defTabSz="1536700" eaLnBrk="0" fontAlgn="base" hangingPunct="0">
                  <a:spcBef>
                    <a:spcPct val="30000"/>
                  </a:spcBef>
                  <a:spcAft>
                    <a:spcPct val="0"/>
                  </a:spcAft>
                  <a:defRPr sz="1100">
                    <a:solidFill>
                      <a:schemeClr val="tx1"/>
                    </a:solidFill>
                    <a:latin typeface="Arial" charset="0"/>
                    <a:ea typeface="ＭＳ Ｐゴシック" charset="0"/>
                  </a:defRPr>
                </a:lvl7pPr>
                <a:lvl8pPr marL="3429000" indent="-228600" algn="ctr" defTabSz="1536700" eaLnBrk="0" fontAlgn="base" hangingPunct="0">
                  <a:spcBef>
                    <a:spcPct val="30000"/>
                  </a:spcBef>
                  <a:spcAft>
                    <a:spcPct val="0"/>
                  </a:spcAft>
                  <a:defRPr sz="1100">
                    <a:solidFill>
                      <a:schemeClr val="tx1"/>
                    </a:solidFill>
                    <a:latin typeface="Arial" charset="0"/>
                    <a:ea typeface="ＭＳ Ｐゴシック" charset="0"/>
                  </a:defRPr>
                </a:lvl8pPr>
                <a:lvl9pPr marL="3886200" indent="-228600" algn="ctr" defTabSz="1536700" eaLnBrk="0" fontAlgn="base" hangingPunct="0">
                  <a:spcBef>
                    <a:spcPct val="30000"/>
                  </a:spcBef>
                  <a:spcAft>
                    <a:spcPct val="0"/>
                  </a:spcAft>
                  <a:defRPr sz="1100">
                    <a:solidFill>
                      <a:schemeClr val="tx1"/>
                    </a:solidFill>
                    <a:latin typeface="Arial" charset="0"/>
                    <a:ea typeface="ＭＳ Ｐゴシック" charset="0"/>
                  </a:defRPr>
                </a:lvl9pPr>
              </a:lstStyle>
              <a:p>
                <a:pPr marL="0" marR="0" lvl="0" indent="0" algn="ctr" defTabSz="1536700" eaLnBrk="0" fontAlgn="base" latinLnBrk="0" hangingPunct="0">
                  <a:lnSpc>
                    <a:spcPct val="100000"/>
                  </a:lnSpc>
                  <a:spcBef>
                    <a:spcPct val="0"/>
                  </a:spcBef>
                  <a:spcAft>
                    <a:spcPct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1.5</a:t>
                </a:r>
                <a:b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br>
                <a: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(58)</a:t>
                </a:r>
                <a:endParaRPr kumimoji="0" lang="en-GB"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261" name="Text Box 42">
                <a:extLst>
                  <a:ext uri="{FF2B5EF4-FFF2-40B4-BE49-F238E27FC236}">
                    <a16:creationId xmlns:a16="http://schemas.microsoft.com/office/drawing/2014/main" id="{AA753F2A-6ACA-4313-938E-C290F804E315}"/>
                  </a:ext>
                </a:extLst>
              </p:cNvPr>
              <p:cNvSpPr txBox="1">
                <a:spLocks noChangeArrowheads="1"/>
              </p:cNvSpPr>
              <p:nvPr/>
            </p:nvSpPr>
            <p:spPr bwMode="auto">
              <a:xfrm>
                <a:off x="3507033" y="5367686"/>
                <a:ext cx="550689" cy="5552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53619" tIns="76810" rIns="153619" bIns="76810">
                <a:spAutoFit/>
              </a:bodyPr>
              <a:lstStyle>
                <a:lvl1pPr defTabSz="1536700" eaLnBrk="0" hangingPunct="0">
                  <a:defRPr sz="1100">
                    <a:solidFill>
                      <a:schemeClr val="tx1"/>
                    </a:solidFill>
                    <a:latin typeface="Arial" charset="0"/>
                    <a:ea typeface="ＭＳ Ｐゴシック" charset="0"/>
                    <a:cs typeface="ＭＳ Ｐゴシック" charset="0"/>
                  </a:defRPr>
                </a:lvl1pPr>
                <a:lvl2pPr marL="742950" indent="-285750" defTabSz="1536700" eaLnBrk="0" hangingPunct="0">
                  <a:defRPr sz="1100">
                    <a:solidFill>
                      <a:schemeClr val="tx1"/>
                    </a:solidFill>
                    <a:latin typeface="Arial" charset="0"/>
                    <a:ea typeface="ＭＳ Ｐゴシック" charset="0"/>
                  </a:defRPr>
                </a:lvl2pPr>
                <a:lvl3pPr marL="1143000" indent="-228600" defTabSz="1536700" eaLnBrk="0" hangingPunct="0">
                  <a:defRPr sz="1100">
                    <a:solidFill>
                      <a:schemeClr val="tx1"/>
                    </a:solidFill>
                    <a:latin typeface="Arial" charset="0"/>
                    <a:ea typeface="ＭＳ Ｐゴシック" charset="0"/>
                  </a:defRPr>
                </a:lvl3pPr>
                <a:lvl4pPr marL="1600200" indent="-228600" defTabSz="1536700" eaLnBrk="0" hangingPunct="0">
                  <a:defRPr sz="1100">
                    <a:solidFill>
                      <a:schemeClr val="tx1"/>
                    </a:solidFill>
                    <a:latin typeface="Arial" charset="0"/>
                    <a:ea typeface="ＭＳ Ｐゴシック" charset="0"/>
                  </a:defRPr>
                </a:lvl4pPr>
                <a:lvl5pPr marL="2057400" indent="-228600" defTabSz="1536700" eaLnBrk="0" hangingPunct="0">
                  <a:defRPr sz="1100">
                    <a:solidFill>
                      <a:schemeClr val="tx1"/>
                    </a:solidFill>
                    <a:latin typeface="Arial" charset="0"/>
                    <a:ea typeface="ＭＳ Ｐゴシック" charset="0"/>
                  </a:defRPr>
                </a:lvl5pPr>
                <a:lvl6pPr marL="2514600" indent="-228600" algn="ctr" defTabSz="1536700" eaLnBrk="0" fontAlgn="base" hangingPunct="0">
                  <a:spcBef>
                    <a:spcPct val="30000"/>
                  </a:spcBef>
                  <a:spcAft>
                    <a:spcPct val="0"/>
                  </a:spcAft>
                  <a:defRPr sz="1100">
                    <a:solidFill>
                      <a:schemeClr val="tx1"/>
                    </a:solidFill>
                    <a:latin typeface="Arial" charset="0"/>
                    <a:ea typeface="ＭＳ Ｐゴシック" charset="0"/>
                  </a:defRPr>
                </a:lvl6pPr>
                <a:lvl7pPr marL="2971800" indent="-228600" algn="ctr" defTabSz="1536700" eaLnBrk="0" fontAlgn="base" hangingPunct="0">
                  <a:spcBef>
                    <a:spcPct val="30000"/>
                  </a:spcBef>
                  <a:spcAft>
                    <a:spcPct val="0"/>
                  </a:spcAft>
                  <a:defRPr sz="1100">
                    <a:solidFill>
                      <a:schemeClr val="tx1"/>
                    </a:solidFill>
                    <a:latin typeface="Arial" charset="0"/>
                    <a:ea typeface="ＭＳ Ｐゴシック" charset="0"/>
                  </a:defRPr>
                </a:lvl7pPr>
                <a:lvl8pPr marL="3429000" indent="-228600" algn="ctr" defTabSz="1536700" eaLnBrk="0" fontAlgn="base" hangingPunct="0">
                  <a:spcBef>
                    <a:spcPct val="30000"/>
                  </a:spcBef>
                  <a:spcAft>
                    <a:spcPct val="0"/>
                  </a:spcAft>
                  <a:defRPr sz="1100">
                    <a:solidFill>
                      <a:schemeClr val="tx1"/>
                    </a:solidFill>
                    <a:latin typeface="Arial" charset="0"/>
                    <a:ea typeface="ＭＳ Ｐゴシック" charset="0"/>
                  </a:defRPr>
                </a:lvl8pPr>
                <a:lvl9pPr marL="3886200" indent="-228600" algn="ctr" defTabSz="1536700" eaLnBrk="0" fontAlgn="base" hangingPunct="0">
                  <a:spcBef>
                    <a:spcPct val="30000"/>
                  </a:spcBef>
                  <a:spcAft>
                    <a:spcPct val="0"/>
                  </a:spcAft>
                  <a:defRPr sz="1100">
                    <a:solidFill>
                      <a:schemeClr val="tx1"/>
                    </a:solidFill>
                    <a:latin typeface="Arial" charset="0"/>
                    <a:ea typeface="ＭＳ Ｐゴシック" charset="0"/>
                  </a:defRPr>
                </a:lvl9pPr>
              </a:lstStyle>
              <a:p>
                <a:pPr marL="0" marR="0" lvl="0" indent="0" algn="ctr" defTabSz="1536700" eaLnBrk="0" fontAlgn="base" latinLnBrk="0" hangingPunct="0">
                  <a:lnSpc>
                    <a:spcPct val="100000"/>
                  </a:lnSpc>
                  <a:spcBef>
                    <a:spcPct val="0"/>
                  </a:spcBef>
                  <a:spcAft>
                    <a:spcPct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2.0</a:t>
                </a:r>
                <a:b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br>
                <a: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(77)</a:t>
                </a:r>
                <a:endParaRPr kumimoji="0" lang="en-GB"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262" name="Rectangle 43">
                <a:extLst>
                  <a:ext uri="{FF2B5EF4-FFF2-40B4-BE49-F238E27FC236}">
                    <a16:creationId xmlns:a16="http://schemas.microsoft.com/office/drawing/2014/main" id="{19731524-E162-4290-B20A-9FF0FF049D97}"/>
                  </a:ext>
                </a:extLst>
              </p:cNvPr>
              <p:cNvSpPr>
                <a:spLocks noChangeArrowheads="1"/>
              </p:cNvSpPr>
              <p:nvPr/>
            </p:nvSpPr>
            <p:spPr bwMode="auto">
              <a:xfrm>
                <a:off x="3449890" y="3225753"/>
                <a:ext cx="96837" cy="127000"/>
              </a:xfrm>
              <a:prstGeom prst="rect">
                <a:avLst/>
              </a:prstGeom>
              <a:solidFill>
                <a:srgbClr val="6B4487"/>
              </a:solidFill>
              <a:ln>
                <a:solidFill>
                  <a:srgbClr val="51118E"/>
                </a:solidFill>
              </a:ln>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263" name="Rectangle 44">
                <a:extLst>
                  <a:ext uri="{FF2B5EF4-FFF2-40B4-BE49-F238E27FC236}">
                    <a16:creationId xmlns:a16="http://schemas.microsoft.com/office/drawing/2014/main" id="{842C5E97-5ECC-424D-86DC-9C5388FA0CEE}"/>
                  </a:ext>
                </a:extLst>
              </p:cNvPr>
              <p:cNvSpPr>
                <a:spLocks noChangeArrowheads="1"/>
              </p:cNvSpPr>
              <p:nvPr/>
            </p:nvSpPr>
            <p:spPr bwMode="auto">
              <a:xfrm>
                <a:off x="2851402" y="3746453"/>
                <a:ext cx="146050" cy="190500"/>
              </a:xfrm>
              <a:prstGeom prst="rect">
                <a:avLst/>
              </a:prstGeom>
              <a:solidFill>
                <a:srgbClr val="6B4487"/>
              </a:solidFill>
              <a:ln>
                <a:solidFill>
                  <a:srgbClr val="51118E"/>
                </a:solidFill>
              </a:ln>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264" name="Rectangle 45">
                <a:extLst>
                  <a:ext uri="{FF2B5EF4-FFF2-40B4-BE49-F238E27FC236}">
                    <a16:creationId xmlns:a16="http://schemas.microsoft.com/office/drawing/2014/main" id="{909CD62A-2C4E-42E0-A694-B31B78B9FC9C}"/>
                  </a:ext>
                </a:extLst>
              </p:cNvPr>
              <p:cNvSpPr>
                <a:spLocks noChangeArrowheads="1"/>
              </p:cNvSpPr>
              <p:nvPr/>
            </p:nvSpPr>
            <p:spPr bwMode="auto">
              <a:xfrm>
                <a:off x="2432302" y="3228928"/>
                <a:ext cx="98425" cy="130175"/>
              </a:xfrm>
              <a:prstGeom prst="rect">
                <a:avLst/>
              </a:prstGeom>
              <a:solidFill>
                <a:srgbClr val="6B4487"/>
              </a:solidFill>
              <a:ln>
                <a:solidFill>
                  <a:srgbClr val="51118E"/>
                </a:solidFill>
              </a:ln>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265" name="Rectangle 46">
                <a:extLst>
                  <a:ext uri="{FF2B5EF4-FFF2-40B4-BE49-F238E27FC236}">
                    <a16:creationId xmlns:a16="http://schemas.microsoft.com/office/drawing/2014/main" id="{CCA237CD-1E5E-40C0-A92D-6DFD8867B33C}"/>
                  </a:ext>
                </a:extLst>
              </p:cNvPr>
              <p:cNvSpPr>
                <a:spLocks noChangeArrowheads="1"/>
              </p:cNvSpPr>
              <p:nvPr/>
            </p:nvSpPr>
            <p:spPr bwMode="auto">
              <a:xfrm>
                <a:off x="2598990" y="3333703"/>
                <a:ext cx="98425" cy="127000"/>
              </a:xfrm>
              <a:prstGeom prst="rect">
                <a:avLst/>
              </a:prstGeom>
              <a:solidFill>
                <a:srgbClr val="6B4487"/>
              </a:solidFill>
              <a:ln>
                <a:solidFill>
                  <a:srgbClr val="51118E"/>
                </a:solidFill>
              </a:ln>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266" name="Rectangle 47">
                <a:extLst>
                  <a:ext uri="{FF2B5EF4-FFF2-40B4-BE49-F238E27FC236}">
                    <a16:creationId xmlns:a16="http://schemas.microsoft.com/office/drawing/2014/main" id="{8B8F78BA-F39E-4841-9B1B-8F37246201BA}"/>
                  </a:ext>
                </a:extLst>
              </p:cNvPr>
              <p:cNvSpPr>
                <a:spLocks noChangeArrowheads="1"/>
              </p:cNvSpPr>
              <p:nvPr/>
            </p:nvSpPr>
            <p:spPr bwMode="auto">
              <a:xfrm>
                <a:off x="2598990" y="3498803"/>
                <a:ext cx="76200" cy="101600"/>
              </a:xfrm>
              <a:prstGeom prst="rect">
                <a:avLst/>
              </a:prstGeom>
              <a:solidFill>
                <a:srgbClr val="6B4487"/>
              </a:solidFill>
              <a:ln>
                <a:solidFill>
                  <a:srgbClr val="51118E"/>
                </a:solidFill>
              </a:ln>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267" name="Rectangle 48">
                <a:extLst>
                  <a:ext uri="{FF2B5EF4-FFF2-40B4-BE49-F238E27FC236}">
                    <a16:creationId xmlns:a16="http://schemas.microsoft.com/office/drawing/2014/main" id="{9DA1B37D-875D-4A83-A724-FC4643E2DFDF}"/>
                  </a:ext>
                </a:extLst>
              </p:cNvPr>
              <p:cNvSpPr>
                <a:spLocks noChangeArrowheads="1"/>
              </p:cNvSpPr>
              <p:nvPr/>
            </p:nvSpPr>
            <p:spPr bwMode="auto">
              <a:xfrm>
                <a:off x="2708527" y="3489278"/>
                <a:ext cx="74613" cy="101600"/>
              </a:xfrm>
              <a:prstGeom prst="rect">
                <a:avLst/>
              </a:prstGeom>
              <a:solidFill>
                <a:srgbClr val="6B4487"/>
              </a:solidFill>
              <a:ln>
                <a:solidFill>
                  <a:srgbClr val="51118E"/>
                </a:solidFill>
              </a:ln>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268" name="Rectangle 49">
                <a:extLst>
                  <a:ext uri="{FF2B5EF4-FFF2-40B4-BE49-F238E27FC236}">
                    <a16:creationId xmlns:a16="http://schemas.microsoft.com/office/drawing/2014/main" id="{758A1883-AA10-4742-B0E6-FE3F45B40FF1}"/>
                  </a:ext>
                </a:extLst>
              </p:cNvPr>
              <p:cNvSpPr>
                <a:spLocks noChangeArrowheads="1"/>
              </p:cNvSpPr>
              <p:nvPr/>
            </p:nvSpPr>
            <p:spPr bwMode="auto">
              <a:xfrm>
                <a:off x="2541840" y="3949653"/>
                <a:ext cx="95250" cy="127000"/>
              </a:xfrm>
              <a:prstGeom prst="rect">
                <a:avLst/>
              </a:prstGeom>
              <a:solidFill>
                <a:srgbClr val="6B4487"/>
              </a:solidFill>
              <a:ln>
                <a:solidFill>
                  <a:srgbClr val="51118E"/>
                </a:solidFill>
              </a:ln>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269" name="Rectangle 50">
                <a:extLst>
                  <a:ext uri="{FF2B5EF4-FFF2-40B4-BE49-F238E27FC236}">
                    <a16:creationId xmlns:a16="http://schemas.microsoft.com/office/drawing/2014/main" id="{92598395-17F7-4355-808F-1DAAC8D1D20F}"/>
                  </a:ext>
                </a:extLst>
              </p:cNvPr>
              <p:cNvSpPr>
                <a:spLocks noChangeArrowheads="1"/>
              </p:cNvSpPr>
              <p:nvPr/>
            </p:nvSpPr>
            <p:spPr bwMode="auto">
              <a:xfrm>
                <a:off x="2565652" y="4286203"/>
                <a:ext cx="74613" cy="98425"/>
              </a:xfrm>
              <a:prstGeom prst="rect">
                <a:avLst/>
              </a:prstGeom>
              <a:solidFill>
                <a:srgbClr val="6B4487"/>
              </a:solidFill>
              <a:ln>
                <a:solidFill>
                  <a:srgbClr val="51118E"/>
                </a:solidFill>
              </a:ln>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270" name="Rectangle 51">
                <a:extLst>
                  <a:ext uri="{FF2B5EF4-FFF2-40B4-BE49-F238E27FC236}">
                    <a16:creationId xmlns:a16="http://schemas.microsoft.com/office/drawing/2014/main" id="{19A189F6-2EB5-4472-82C5-833386107160}"/>
                  </a:ext>
                </a:extLst>
              </p:cNvPr>
              <p:cNvSpPr>
                <a:spLocks noChangeArrowheads="1"/>
              </p:cNvSpPr>
              <p:nvPr/>
            </p:nvSpPr>
            <p:spPr bwMode="auto">
              <a:xfrm>
                <a:off x="1954465" y="4752928"/>
                <a:ext cx="73025" cy="104775"/>
              </a:xfrm>
              <a:prstGeom prst="rect">
                <a:avLst/>
              </a:prstGeom>
              <a:solidFill>
                <a:srgbClr val="6B4487"/>
              </a:solidFill>
              <a:ln>
                <a:solidFill>
                  <a:srgbClr val="51118E"/>
                </a:solidFill>
              </a:ln>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271" name="Rectangle 52">
                <a:extLst>
                  <a:ext uri="{FF2B5EF4-FFF2-40B4-BE49-F238E27FC236}">
                    <a16:creationId xmlns:a16="http://schemas.microsoft.com/office/drawing/2014/main" id="{85CAF2F6-CC68-4714-B49B-14E3B0A356C2}"/>
                  </a:ext>
                </a:extLst>
              </p:cNvPr>
              <p:cNvSpPr>
                <a:spLocks noChangeArrowheads="1"/>
              </p:cNvSpPr>
              <p:nvPr/>
            </p:nvSpPr>
            <p:spPr bwMode="auto">
              <a:xfrm>
                <a:off x="1717927" y="4375103"/>
                <a:ext cx="57150" cy="76200"/>
              </a:xfrm>
              <a:prstGeom prst="rect">
                <a:avLst/>
              </a:prstGeom>
              <a:solidFill>
                <a:srgbClr val="6B4487"/>
              </a:solidFill>
              <a:ln>
                <a:solidFill>
                  <a:srgbClr val="51118E"/>
                </a:solidFill>
              </a:ln>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272" name="Rectangle 53">
                <a:extLst>
                  <a:ext uri="{FF2B5EF4-FFF2-40B4-BE49-F238E27FC236}">
                    <a16:creationId xmlns:a16="http://schemas.microsoft.com/office/drawing/2014/main" id="{4551B953-69AD-4416-86AC-9565A64BA848}"/>
                  </a:ext>
                </a:extLst>
              </p:cNvPr>
              <p:cNvSpPr>
                <a:spLocks noChangeArrowheads="1"/>
              </p:cNvSpPr>
              <p:nvPr/>
            </p:nvSpPr>
            <p:spPr bwMode="auto">
              <a:xfrm>
                <a:off x="2335465" y="3924253"/>
                <a:ext cx="58737" cy="79375"/>
              </a:xfrm>
              <a:prstGeom prst="rect">
                <a:avLst/>
              </a:prstGeom>
              <a:solidFill>
                <a:srgbClr val="6B4487"/>
              </a:solidFill>
              <a:ln>
                <a:solidFill>
                  <a:srgbClr val="51118E"/>
                </a:solidFill>
              </a:ln>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grpSp>
        <p:sp>
          <p:nvSpPr>
            <p:cNvPr id="233" name="Text Box 54">
              <a:extLst>
                <a:ext uri="{FF2B5EF4-FFF2-40B4-BE49-F238E27FC236}">
                  <a16:creationId xmlns:a16="http://schemas.microsoft.com/office/drawing/2014/main" id="{54221313-B258-40C6-948F-943FD7326D93}"/>
                </a:ext>
              </a:extLst>
            </p:cNvPr>
            <p:cNvSpPr txBox="1">
              <a:spLocks noChangeArrowheads="1"/>
            </p:cNvSpPr>
            <p:nvPr/>
          </p:nvSpPr>
          <p:spPr bwMode="auto">
            <a:xfrm>
              <a:off x="774952" y="5720141"/>
              <a:ext cx="505805" cy="355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53619" tIns="76810" rIns="153619" bIns="76810">
              <a:spAutoFit/>
            </a:bodyPr>
            <a:lstStyle>
              <a:lvl1pPr defTabSz="1536700" eaLnBrk="0" hangingPunct="0">
                <a:defRPr sz="1100">
                  <a:solidFill>
                    <a:schemeClr val="tx1"/>
                  </a:solidFill>
                  <a:latin typeface="Arial" charset="0"/>
                  <a:ea typeface="ＭＳ Ｐゴシック" charset="0"/>
                  <a:cs typeface="ＭＳ Ｐゴシック" charset="0"/>
                </a:defRPr>
              </a:lvl1pPr>
              <a:lvl2pPr marL="742950" indent="-285750" defTabSz="1536700" eaLnBrk="0" hangingPunct="0">
                <a:defRPr sz="1100">
                  <a:solidFill>
                    <a:schemeClr val="tx1"/>
                  </a:solidFill>
                  <a:latin typeface="Arial" charset="0"/>
                  <a:ea typeface="ＭＳ Ｐゴシック" charset="0"/>
                </a:defRPr>
              </a:lvl2pPr>
              <a:lvl3pPr marL="1143000" indent="-228600" defTabSz="1536700" eaLnBrk="0" hangingPunct="0">
                <a:defRPr sz="1100">
                  <a:solidFill>
                    <a:schemeClr val="tx1"/>
                  </a:solidFill>
                  <a:latin typeface="Arial" charset="0"/>
                  <a:ea typeface="ＭＳ Ｐゴシック" charset="0"/>
                </a:defRPr>
              </a:lvl3pPr>
              <a:lvl4pPr marL="1600200" indent="-228600" defTabSz="1536700" eaLnBrk="0" hangingPunct="0">
                <a:defRPr sz="1100">
                  <a:solidFill>
                    <a:schemeClr val="tx1"/>
                  </a:solidFill>
                  <a:latin typeface="Arial" charset="0"/>
                  <a:ea typeface="ＭＳ Ｐゴシック" charset="0"/>
                </a:defRPr>
              </a:lvl4pPr>
              <a:lvl5pPr marL="2057400" indent="-228600" defTabSz="1536700" eaLnBrk="0" hangingPunct="0">
                <a:defRPr sz="1100">
                  <a:solidFill>
                    <a:schemeClr val="tx1"/>
                  </a:solidFill>
                  <a:latin typeface="Arial" charset="0"/>
                  <a:ea typeface="ＭＳ Ｐゴシック" charset="0"/>
                </a:defRPr>
              </a:lvl5pPr>
              <a:lvl6pPr marL="2514600" indent="-228600" algn="ctr" defTabSz="1536700" eaLnBrk="0" fontAlgn="base" hangingPunct="0">
                <a:spcBef>
                  <a:spcPct val="30000"/>
                </a:spcBef>
                <a:spcAft>
                  <a:spcPct val="0"/>
                </a:spcAft>
                <a:defRPr sz="1100">
                  <a:solidFill>
                    <a:schemeClr val="tx1"/>
                  </a:solidFill>
                  <a:latin typeface="Arial" charset="0"/>
                  <a:ea typeface="ＭＳ Ｐゴシック" charset="0"/>
                </a:defRPr>
              </a:lvl6pPr>
              <a:lvl7pPr marL="2971800" indent="-228600" algn="ctr" defTabSz="1536700" eaLnBrk="0" fontAlgn="base" hangingPunct="0">
                <a:spcBef>
                  <a:spcPct val="30000"/>
                </a:spcBef>
                <a:spcAft>
                  <a:spcPct val="0"/>
                </a:spcAft>
                <a:defRPr sz="1100">
                  <a:solidFill>
                    <a:schemeClr val="tx1"/>
                  </a:solidFill>
                  <a:latin typeface="Arial" charset="0"/>
                  <a:ea typeface="ＭＳ Ｐゴシック" charset="0"/>
                </a:defRPr>
              </a:lvl7pPr>
              <a:lvl8pPr marL="3429000" indent="-228600" algn="ctr" defTabSz="1536700" eaLnBrk="0" fontAlgn="base" hangingPunct="0">
                <a:spcBef>
                  <a:spcPct val="30000"/>
                </a:spcBef>
                <a:spcAft>
                  <a:spcPct val="0"/>
                </a:spcAft>
                <a:defRPr sz="1100">
                  <a:solidFill>
                    <a:schemeClr val="tx1"/>
                  </a:solidFill>
                  <a:latin typeface="Arial" charset="0"/>
                  <a:ea typeface="ＭＳ Ｐゴシック" charset="0"/>
                </a:defRPr>
              </a:lvl8pPr>
              <a:lvl9pPr marL="3886200" indent="-228600" algn="ctr" defTabSz="1536700" eaLnBrk="0" fontAlgn="base" hangingPunct="0">
                <a:spcBef>
                  <a:spcPct val="30000"/>
                </a:spcBef>
                <a:spcAft>
                  <a:spcPct val="0"/>
                </a:spcAft>
                <a:defRPr sz="1100">
                  <a:solidFill>
                    <a:schemeClr val="tx1"/>
                  </a:solidFill>
                  <a:latin typeface="Arial" charset="0"/>
                  <a:ea typeface="ＭＳ Ｐゴシック" charset="0"/>
                </a:defRPr>
              </a:lvl9pPr>
            </a:lstStyle>
            <a:p>
              <a:pPr marL="0" marR="0" lvl="0" indent="0" algn="r" defTabSz="1536700" eaLnBrk="0" fontAlgn="base" latinLnBrk="0" hangingPunct="0">
                <a:lnSpc>
                  <a:spcPct val="100000"/>
                </a:lnSpc>
                <a:spcBef>
                  <a:spcPct val="0"/>
                </a:spcBef>
                <a:spcAft>
                  <a:spcPct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-10</a:t>
              </a:r>
            </a:p>
          </p:txBody>
        </p:sp>
      </p:grpSp>
      <p:sp>
        <p:nvSpPr>
          <p:cNvPr id="273" name="Text Box 55">
            <a:extLst>
              <a:ext uri="{FF2B5EF4-FFF2-40B4-BE49-F238E27FC236}">
                <a16:creationId xmlns:a16="http://schemas.microsoft.com/office/drawing/2014/main" id="{9898484A-94D7-4F51-900C-BF2386CE8088}"/>
              </a:ext>
            </a:extLst>
          </p:cNvPr>
          <p:cNvSpPr txBox="1">
            <a:spLocks noChangeArrowheads="1"/>
          </p:cNvSpPr>
          <p:nvPr/>
        </p:nvSpPr>
        <p:spPr bwMode="auto">
          <a:xfrm>
            <a:off x="1299387" y="5867353"/>
            <a:ext cx="2519362"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a:spAutoFit/>
          </a:bodyPr>
          <a:lstStyle>
            <a:lvl1pPr eaLnBrk="0" hangingPunct="0">
              <a:defRPr sz="1100">
                <a:solidFill>
                  <a:schemeClr val="tx1"/>
                </a:solidFill>
                <a:latin typeface="Arial" charset="0"/>
                <a:ea typeface="ＭＳ Ｐゴシック" charset="0"/>
                <a:cs typeface="ＭＳ Ｐゴシック" charset="0"/>
              </a:defRPr>
            </a:lvl1pPr>
            <a:lvl2pPr marL="742950" indent="-285750" eaLnBrk="0" hangingPunct="0">
              <a:defRPr sz="1100">
                <a:solidFill>
                  <a:schemeClr val="tx1"/>
                </a:solidFill>
                <a:latin typeface="Arial" charset="0"/>
                <a:ea typeface="ＭＳ Ｐゴシック" charset="0"/>
              </a:defRPr>
            </a:lvl2pPr>
            <a:lvl3pPr marL="1143000" indent="-228600" eaLnBrk="0" hangingPunct="0">
              <a:defRPr sz="1100">
                <a:solidFill>
                  <a:schemeClr val="tx1"/>
                </a:solidFill>
                <a:latin typeface="Arial" charset="0"/>
                <a:ea typeface="ＭＳ Ｐゴシック" charset="0"/>
              </a:defRPr>
            </a:lvl3pPr>
            <a:lvl4pPr marL="1600200" indent="-228600" eaLnBrk="0" hangingPunct="0">
              <a:defRPr sz="1100">
                <a:solidFill>
                  <a:schemeClr val="tx1"/>
                </a:solidFill>
                <a:latin typeface="Arial" charset="0"/>
                <a:ea typeface="ＭＳ Ｐゴシック" charset="0"/>
              </a:defRPr>
            </a:lvl4pPr>
            <a:lvl5pPr marL="2057400" indent="-228600" eaLnBrk="0" hangingPunct="0">
              <a:defRPr sz="1100">
                <a:solidFill>
                  <a:schemeClr val="tx1"/>
                </a:solidFill>
                <a:latin typeface="Arial" charset="0"/>
                <a:ea typeface="ＭＳ Ｐゴシック" charset="0"/>
              </a:defRPr>
            </a:lvl5pPr>
            <a:lvl6pPr marL="2514600" indent="-228600" algn="ctr" eaLnBrk="0" fontAlgn="base" hangingPunct="0">
              <a:spcBef>
                <a:spcPct val="30000"/>
              </a:spcBef>
              <a:spcAft>
                <a:spcPct val="0"/>
              </a:spcAft>
              <a:defRPr sz="1100">
                <a:solidFill>
                  <a:schemeClr val="tx1"/>
                </a:solidFill>
                <a:latin typeface="Arial" charset="0"/>
                <a:ea typeface="ＭＳ Ｐゴシック" charset="0"/>
              </a:defRPr>
            </a:lvl6pPr>
            <a:lvl7pPr marL="2971800" indent="-228600" algn="ctr" eaLnBrk="0" fontAlgn="base" hangingPunct="0">
              <a:spcBef>
                <a:spcPct val="30000"/>
              </a:spcBef>
              <a:spcAft>
                <a:spcPct val="0"/>
              </a:spcAft>
              <a:defRPr sz="1100">
                <a:solidFill>
                  <a:schemeClr val="tx1"/>
                </a:solidFill>
                <a:latin typeface="Arial" charset="0"/>
                <a:ea typeface="ＭＳ Ｐゴシック" charset="0"/>
              </a:defRPr>
            </a:lvl7pPr>
            <a:lvl8pPr marL="3429000" indent="-228600" algn="ctr" eaLnBrk="0" fontAlgn="base" hangingPunct="0">
              <a:spcBef>
                <a:spcPct val="30000"/>
              </a:spcBef>
              <a:spcAft>
                <a:spcPct val="0"/>
              </a:spcAft>
              <a:defRPr sz="1100">
                <a:solidFill>
                  <a:schemeClr val="tx1"/>
                </a:solidFill>
                <a:latin typeface="Arial" charset="0"/>
                <a:ea typeface="ＭＳ Ｐゴシック" charset="0"/>
              </a:defRPr>
            </a:lvl8pPr>
            <a:lvl9pPr marL="3886200" indent="-228600" algn="ctr" eaLnBrk="0" fontAlgn="base" hangingPunct="0">
              <a:spcBef>
                <a:spcPct val="30000"/>
              </a:spcBef>
              <a:spcAft>
                <a:spcPct val="0"/>
              </a:spcAft>
              <a:defRPr sz="11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Reduction in  LDL-C mmol/L (mg/dL)</a:t>
            </a:r>
            <a:endParaRPr kumimoji="0" lang="en-GB"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274" name="Rectangle 106">
            <a:extLst>
              <a:ext uri="{FF2B5EF4-FFF2-40B4-BE49-F238E27FC236}">
                <a16:creationId xmlns:a16="http://schemas.microsoft.com/office/drawing/2014/main" id="{5D026C2B-A80B-43C9-9709-C00935B19E03}"/>
              </a:ext>
            </a:extLst>
          </p:cNvPr>
          <p:cNvSpPr>
            <a:spLocks noChangeArrowheads="1"/>
          </p:cNvSpPr>
          <p:nvPr/>
        </p:nvSpPr>
        <p:spPr bwMode="auto">
          <a:xfrm>
            <a:off x="1611195" y="2030771"/>
            <a:ext cx="2220063" cy="591521"/>
          </a:xfrm>
          <a:prstGeom prst="rect">
            <a:avLst/>
          </a:prstGeom>
          <a:solidFill>
            <a:srgbClr val="451C6A"/>
          </a:solidFill>
          <a:ln w="9525">
            <a:noFill/>
            <a:miter lim="800000"/>
            <a:headEnd/>
            <a:tailEnd/>
          </a:ln>
          <a:effectLst>
            <a:outerShdw blurRad="101600" dist="50800" dir="5400000" algn="ctr" rotWithShape="0">
              <a:srgbClr val="000000">
                <a:alpha val="43137"/>
              </a:srgbClr>
            </a:outerShdw>
          </a:effectLst>
          <a:extLst/>
        </p:spPr>
        <p:txBody>
          <a:bodyPr wrap="none" lIns="92027" tIns="46012" rIns="92027" bIns="46012">
            <a:spAutoFit/>
          </a:bodyPr>
          <a:lstStyle/>
          <a:p>
            <a:pPr marL="0" marR="0" lvl="0" indent="0" algn="ctr" defTabSz="914400" eaLnBrk="0" fontAlgn="base" latinLnBrk="0" hangingPunct="0">
              <a:lnSpc>
                <a:spcPct val="90000"/>
              </a:lnSpc>
              <a:spcBef>
                <a:spcPct val="0"/>
              </a:spcBef>
              <a:spcAft>
                <a:spcPct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Arial Narrow" pitchFamily="34" charset="0"/>
                <a:ea typeface="ＭＳ Ｐゴシック" charset="0"/>
                <a:cs typeface="Arial" charset="0"/>
              </a:rPr>
              <a:t>23% reduction in </a:t>
            </a:r>
            <a:br>
              <a:rPr kumimoji="0" lang="en-US" sz="1800" b="1" i="0" u="none" strike="noStrike" kern="0" cap="none" spc="0" normalizeH="0" baseline="0" noProof="0" dirty="0">
                <a:ln>
                  <a:noFill/>
                </a:ln>
                <a:solidFill>
                  <a:prstClr val="white"/>
                </a:solidFill>
                <a:effectLst/>
                <a:uLnTx/>
                <a:uFillTx/>
                <a:latin typeface="Arial Narrow" pitchFamily="34" charset="0"/>
                <a:ea typeface="ＭＳ Ｐゴシック" charset="0"/>
                <a:cs typeface="Arial" charset="0"/>
              </a:rPr>
            </a:br>
            <a:r>
              <a:rPr kumimoji="0" lang="en-US" sz="1800" b="1" i="0" u="none" strike="noStrike" kern="0" cap="none" spc="0" normalizeH="0" baseline="0" noProof="0" dirty="0">
                <a:ln>
                  <a:noFill/>
                </a:ln>
                <a:solidFill>
                  <a:prstClr val="white"/>
                </a:solidFill>
                <a:effectLst/>
                <a:uLnTx/>
                <a:uFillTx/>
                <a:latin typeface="Arial Narrow" pitchFamily="34" charset="0"/>
                <a:ea typeface="ＭＳ Ｐゴシック" charset="0"/>
                <a:cs typeface="Arial" charset="0"/>
              </a:rPr>
              <a:t>major coronary events</a:t>
            </a:r>
            <a:endParaRPr kumimoji="0" lang="en-GB" sz="1800" b="1" i="0" u="none" strike="noStrike" kern="0" cap="none" spc="0" normalizeH="0" baseline="0" noProof="0" dirty="0">
              <a:ln>
                <a:noFill/>
              </a:ln>
              <a:solidFill>
                <a:prstClr val="white"/>
              </a:solidFill>
              <a:effectLst/>
              <a:uLnTx/>
              <a:uFillTx/>
              <a:latin typeface="Arial Narrow" pitchFamily="34" charset="0"/>
              <a:ea typeface="ＭＳ Ｐゴシック" charset="0"/>
              <a:cs typeface="Arial" charset="0"/>
            </a:endParaRPr>
          </a:p>
        </p:txBody>
      </p:sp>
      <p:sp>
        <p:nvSpPr>
          <p:cNvPr id="275" name="Text Box 6">
            <a:extLst>
              <a:ext uri="{FF2B5EF4-FFF2-40B4-BE49-F238E27FC236}">
                <a16:creationId xmlns:a16="http://schemas.microsoft.com/office/drawing/2014/main" id="{04268D84-AC2F-410C-885B-902EFD955E84}"/>
              </a:ext>
            </a:extLst>
          </p:cNvPr>
          <p:cNvSpPr txBox="1">
            <a:spLocks noChangeArrowheads="1"/>
          </p:cNvSpPr>
          <p:nvPr/>
        </p:nvSpPr>
        <p:spPr bwMode="auto">
          <a:xfrm rot="16200000">
            <a:off x="3277011" y="3847895"/>
            <a:ext cx="3530600"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eaLnBrk="0" hangingPunct="0">
              <a:defRPr sz="1100">
                <a:solidFill>
                  <a:schemeClr val="tx1"/>
                </a:solidFill>
                <a:latin typeface="Arial" charset="0"/>
                <a:ea typeface="ＭＳ Ｐゴシック" charset="0"/>
                <a:cs typeface="ＭＳ Ｐゴシック" charset="0"/>
              </a:defRPr>
            </a:lvl1pPr>
            <a:lvl2pPr marL="742950" indent="-285750" eaLnBrk="0" hangingPunct="0">
              <a:defRPr sz="1100">
                <a:solidFill>
                  <a:schemeClr val="tx1"/>
                </a:solidFill>
                <a:latin typeface="Arial" charset="0"/>
                <a:ea typeface="ＭＳ Ｐゴシック" charset="0"/>
              </a:defRPr>
            </a:lvl2pPr>
            <a:lvl3pPr marL="1143000" indent="-228600" eaLnBrk="0" hangingPunct="0">
              <a:defRPr sz="1100">
                <a:solidFill>
                  <a:schemeClr val="tx1"/>
                </a:solidFill>
                <a:latin typeface="Arial" charset="0"/>
                <a:ea typeface="ＭＳ Ｐゴシック" charset="0"/>
              </a:defRPr>
            </a:lvl3pPr>
            <a:lvl4pPr marL="1600200" indent="-228600" eaLnBrk="0" hangingPunct="0">
              <a:defRPr sz="1100">
                <a:solidFill>
                  <a:schemeClr val="tx1"/>
                </a:solidFill>
                <a:latin typeface="Arial" charset="0"/>
                <a:ea typeface="ＭＳ Ｐゴシック" charset="0"/>
              </a:defRPr>
            </a:lvl4pPr>
            <a:lvl5pPr marL="2057400" indent="-228600" eaLnBrk="0" hangingPunct="0">
              <a:defRPr sz="1100">
                <a:solidFill>
                  <a:schemeClr val="tx1"/>
                </a:solidFill>
                <a:latin typeface="Arial" charset="0"/>
                <a:ea typeface="ＭＳ Ｐゴシック" charset="0"/>
              </a:defRPr>
            </a:lvl5pPr>
            <a:lvl6pPr marL="2514600" indent="-228600" algn="ctr" eaLnBrk="0" fontAlgn="base" hangingPunct="0">
              <a:spcBef>
                <a:spcPct val="30000"/>
              </a:spcBef>
              <a:spcAft>
                <a:spcPct val="0"/>
              </a:spcAft>
              <a:defRPr sz="1100">
                <a:solidFill>
                  <a:schemeClr val="tx1"/>
                </a:solidFill>
                <a:latin typeface="Arial" charset="0"/>
                <a:ea typeface="ＭＳ Ｐゴシック" charset="0"/>
              </a:defRPr>
            </a:lvl6pPr>
            <a:lvl7pPr marL="2971800" indent="-228600" algn="ctr" eaLnBrk="0" fontAlgn="base" hangingPunct="0">
              <a:spcBef>
                <a:spcPct val="30000"/>
              </a:spcBef>
              <a:spcAft>
                <a:spcPct val="0"/>
              </a:spcAft>
              <a:defRPr sz="1100">
                <a:solidFill>
                  <a:schemeClr val="tx1"/>
                </a:solidFill>
                <a:latin typeface="Arial" charset="0"/>
                <a:ea typeface="ＭＳ Ｐゴシック" charset="0"/>
              </a:defRPr>
            </a:lvl7pPr>
            <a:lvl8pPr marL="3429000" indent="-228600" algn="ctr" eaLnBrk="0" fontAlgn="base" hangingPunct="0">
              <a:spcBef>
                <a:spcPct val="30000"/>
              </a:spcBef>
              <a:spcAft>
                <a:spcPct val="0"/>
              </a:spcAft>
              <a:defRPr sz="1100">
                <a:solidFill>
                  <a:schemeClr val="tx1"/>
                </a:solidFill>
                <a:latin typeface="Arial" charset="0"/>
                <a:ea typeface="ＭＳ Ｐゴシック" charset="0"/>
              </a:defRPr>
            </a:lvl8pPr>
            <a:lvl9pPr marL="3886200" indent="-228600" algn="ctr" eaLnBrk="0" fontAlgn="base" hangingPunct="0">
              <a:spcBef>
                <a:spcPct val="30000"/>
              </a:spcBef>
              <a:spcAft>
                <a:spcPct val="0"/>
              </a:spcAft>
              <a:defRPr sz="11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GB"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Proportional reduction in </a:t>
            </a:r>
            <a:br>
              <a:rPr kumimoji="0" lang="en-GB"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br>
            <a:r>
              <a:rPr kumimoji="0" lang="en-GB"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event rate (%</a:t>
            </a:r>
            <a:r>
              <a:rPr kumimoji="0" lang="en-GB"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sym typeface="Symbol" charset="0"/>
              </a:rPr>
              <a:t>SE)</a:t>
            </a:r>
            <a:endParaRPr kumimoji="0" lang="en-GB"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276" name="Text Box 56">
            <a:extLst>
              <a:ext uri="{FF2B5EF4-FFF2-40B4-BE49-F238E27FC236}">
                <a16:creationId xmlns:a16="http://schemas.microsoft.com/office/drawing/2014/main" id="{88CBEADC-865E-4536-B24F-AF9A3F1EDC3F}"/>
              </a:ext>
            </a:extLst>
          </p:cNvPr>
          <p:cNvSpPr txBox="1">
            <a:spLocks noChangeArrowheads="1"/>
          </p:cNvSpPr>
          <p:nvPr/>
        </p:nvSpPr>
        <p:spPr bwMode="auto">
          <a:xfrm>
            <a:off x="5303702" y="2421316"/>
            <a:ext cx="460921" cy="355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53619" tIns="76810" rIns="153619" bIns="76810">
            <a:spAutoFit/>
          </a:bodyPr>
          <a:lstStyle>
            <a:lvl1pPr defTabSz="1536700" eaLnBrk="0" hangingPunct="0">
              <a:defRPr sz="1100">
                <a:solidFill>
                  <a:schemeClr val="tx1"/>
                </a:solidFill>
                <a:latin typeface="Arial" charset="0"/>
                <a:ea typeface="ＭＳ Ｐゴシック" charset="0"/>
                <a:cs typeface="ＭＳ Ｐゴシック" charset="0"/>
              </a:defRPr>
            </a:lvl1pPr>
            <a:lvl2pPr marL="742950" indent="-285750" defTabSz="1536700" eaLnBrk="0" hangingPunct="0">
              <a:defRPr sz="1100">
                <a:solidFill>
                  <a:schemeClr val="tx1"/>
                </a:solidFill>
                <a:latin typeface="Arial" charset="0"/>
                <a:ea typeface="ＭＳ Ｐゴシック" charset="0"/>
              </a:defRPr>
            </a:lvl2pPr>
            <a:lvl3pPr marL="1143000" indent="-228600" defTabSz="1536700" eaLnBrk="0" hangingPunct="0">
              <a:defRPr sz="1100">
                <a:solidFill>
                  <a:schemeClr val="tx1"/>
                </a:solidFill>
                <a:latin typeface="Arial" charset="0"/>
                <a:ea typeface="ＭＳ Ｐゴシック" charset="0"/>
              </a:defRPr>
            </a:lvl3pPr>
            <a:lvl4pPr marL="1600200" indent="-228600" defTabSz="1536700" eaLnBrk="0" hangingPunct="0">
              <a:defRPr sz="1100">
                <a:solidFill>
                  <a:schemeClr val="tx1"/>
                </a:solidFill>
                <a:latin typeface="Arial" charset="0"/>
                <a:ea typeface="ＭＳ Ｐゴシック" charset="0"/>
              </a:defRPr>
            </a:lvl4pPr>
            <a:lvl5pPr marL="2057400" indent="-228600" defTabSz="1536700" eaLnBrk="0" hangingPunct="0">
              <a:defRPr sz="1100">
                <a:solidFill>
                  <a:schemeClr val="tx1"/>
                </a:solidFill>
                <a:latin typeface="Arial" charset="0"/>
                <a:ea typeface="ＭＳ Ｐゴシック" charset="0"/>
              </a:defRPr>
            </a:lvl5pPr>
            <a:lvl6pPr marL="2514600" indent="-228600" algn="ctr" defTabSz="1536700" eaLnBrk="0" fontAlgn="base" hangingPunct="0">
              <a:spcBef>
                <a:spcPct val="30000"/>
              </a:spcBef>
              <a:spcAft>
                <a:spcPct val="0"/>
              </a:spcAft>
              <a:defRPr sz="1100">
                <a:solidFill>
                  <a:schemeClr val="tx1"/>
                </a:solidFill>
                <a:latin typeface="Arial" charset="0"/>
                <a:ea typeface="ＭＳ Ｐゴシック" charset="0"/>
              </a:defRPr>
            </a:lvl6pPr>
            <a:lvl7pPr marL="2971800" indent="-228600" algn="ctr" defTabSz="1536700" eaLnBrk="0" fontAlgn="base" hangingPunct="0">
              <a:spcBef>
                <a:spcPct val="30000"/>
              </a:spcBef>
              <a:spcAft>
                <a:spcPct val="0"/>
              </a:spcAft>
              <a:defRPr sz="1100">
                <a:solidFill>
                  <a:schemeClr val="tx1"/>
                </a:solidFill>
                <a:latin typeface="Arial" charset="0"/>
                <a:ea typeface="ＭＳ Ｐゴシック" charset="0"/>
              </a:defRPr>
            </a:lvl7pPr>
            <a:lvl8pPr marL="3429000" indent="-228600" algn="ctr" defTabSz="1536700" eaLnBrk="0" fontAlgn="base" hangingPunct="0">
              <a:spcBef>
                <a:spcPct val="30000"/>
              </a:spcBef>
              <a:spcAft>
                <a:spcPct val="0"/>
              </a:spcAft>
              <a:defRPr sz="1100">
                <a:solidFill>
                  <a:schemeClr val="tx1"/>
                </a:solidFill>
                <a:latin typeface="Arial" charset="0"/>
                <a:ea typeface="ＭＳ Ｐゴシック" charset="0"/>
              </a:defRPr>
            </a:lvl8pPr>
            <a:lvl9pPr marL="3886200" indent="-228600" algn="ctr" defTabSz="1536700" eaLnBrk="0" fontAlgn="base" hangingPunct="0">
              <a:spcBef>
                <a:spcPct val="30000"/>
              </a:spcBef>
              <a:spcAft>
                <a:spcPct val="0"/>
              </a:spcAft>
              <a:defRPr sz="1100">
                <a:solidFill>
                  <a:schemeClr val="tx1"/>
                </a:solidFill>
                <a:latin typeface="Arial" charset="0"/>
                <a:ea typeface="ＭＳ Ｐゴシック" charset="0"/>
              </a:defRPr>
            </a:lvl9pPr>
          </a:lstStyle>
          <a:p>
            <a:pPr marL="0" marR="0" lvl="0" indent="0" algn="r" defTabSz="1536700" eaLnBrk="0" fontAlgn="base" latinLnBrk="0" hangingPunct="0">
              <a:lnSpc>
                <a:spcPct val="100000"/>
              </a:lnSpc>
              <a:spcBef>
                <a:spcPct val="0"/>
              </a:spcBef>
              <a:spcAft>
                <a:spcPct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50</a:t>
            </a:r>
          </a:p>
        </p:txBody>
      </p:sp>
      <p:sp>
        <p:nvSpPr>
          <p:cNvPr id="277" name="Text Box 57">
            <a:extLst>
              <a:ext uri="{FF2B5EF4-FFF2-40B4-BE49-F238E27FC236}">
                <a16:creationId xmlns:a16="http://schemas.microsoft.com/office/drawing/2014/main" id="{2D849C92-4C15-4219-88DF-72ADD2FD6726}"/>
              </a:ext>
            </a:extLst>
          </p:cNvPr>
          <p:cNvSpPr txBox="1">
            <a:spLocks noChangeArrowheads="1"/>
          </p:cNvSpPr>
          <p:nvPr/>
        </p:nvSpPr>
        <p:spPr bwMode="auto">
          <a:xfrm>
            <a:off x="5303702" y="2929316"/>
            <a:ext cx="460921" cy="355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53619" tIns="76810" rIns="153619" bIns="76810">
            <a:spAutoFit/>
          </a:bodyPr>
          <a:lstStyle>
            <a:lvl1pPr defTabSz="1536700" eaLnBrk="0" hangingPunct="0">
              <a:defRPr sz="1100">
                <a:solidFill>
                  <a:schemeClr val="tx1"/>
                </a:solidFill>
                <a:latin typeface="Arial" charset="0"/>
                <a:ea typeface="ＭＳ Ｐゴシック" charset="0"/>
                <a:cs typeface="ＭＳ Ｐゴシック" charset="0"/>
              </a:defRPr>
            </a:lvl1pPr>
            <a:lvl2pPr marL="742950" indent="-285750" defTabSz="1536700" eaLnBrk="0" hangingPunct="0">
              <a:defRPr sz="1100">
                <a:solidFill>
                  <a:schemeClr val="tx1"/>
                </a:solidFill>
                <a:latin typeface="Arial" charset="0"/>
                <a:ea typeface="ＭＳ Ｐゴシック" charset="0"/>
              </a:defRPr>
            </a:lvl2pPr>
            <a:lvl3pPr marL="1143000" indent="-228600" defTabSz="1536700" eaLnBrk="0" hangingPunct="0">
              <a:defRPr sz="1100">
                <a:solidFill>
                  <a:schemeClr val="tx1"/>
                </a:solidFill>
                <a:latin typeface="Arial" charset="0"/>
                <a:ea typeface="ＭＳ Ｐゴシック" charset="0"/>
              </a:defRPr>
            </a:lvl3pPr>
            <a:lvl4pPr marL="1600200" indent="-228600" defTabSz="1536700" eaLnBrk="0" hangingPunct="0">
              <a:defRPr sz="1100">
                <a:solidFill>
                  <a:schemeClr val="tx1"/>
                </a:solidFill>
                <a:latin typeface="Arial" charset="0"/>
                <a:ea typeface="ＭＳ Ｐゴシック" charset="0"/>
              </a:defRPr>
            </a:lvl4pPr>
            <a:lvl5pPr marL="2057400" indent="-228600" defTabSz="1536700" eaLnBrk="0" hangingPunct="0">
              <a:defRPr sz="1100">
                <a:solidFill>
                  <a:schemeClr val="tx1"/>
                </a:solidFill>
                <a:latin typeface="Arial" charset="0"/>
                <a:ea typeface="ＭＳ Ｐゴシック" charset="0"/>
              </a:defRPr>
            </a:lvl5pPr>
            <a:lvl6pPr marL="2514600" indent="-228600" algn="ctr" defTabSz="1536700" eaLnBrk="0" fontAlgn="base" hangingPunct="0">
              <a:spcBef>
                <a:spcPct val="30000"/>
              </a:spcBef>
              <a:spcAft>
                <a:spcPct val="0"/>
              </a:spcAft>
              <a:defRPr sz="1100">
                <a:solidFill>
                  <a:schemeClr val="tx1"/>
                </a:solidFill>
                <a:latin typeface="Arial" charset="0"/>
                <a:ea typeface="ＭＳ Ｐゴシック" charset="0"/>
              </a:defRPr>
            </a:lvl6pPr>
            <a:lvl7pPr marL="2971800" indent="-228600" algn="ctr" defTabSz="1536700" eaLnBrk="0" fontAlgn="base" hangingPunct="0">
              <a:spcBef>
                <a:spcPct val="30000"/>
              </a:spcBef>
              <a:spcAft>
                <a:spcPct val="0"/>
              </a:spcAft>
              <a:defRPr sz="1100">
                <a:solidFill>
                  <a:schemeClr val="tx1"/>
                </a:solidFill>
                <a:latin typeface="Arial" charset="0"/>
                <a:ea typeface="ＭＳ Ｐゴシック" charset="0"/>
              </a:defRPr>
            </a:lvl7pPr>
            <a:lvl8pPr marL="3429000" indent="-228600" algn="ctr" defTabSz="1536700" eaLnBrk="0" fontAlgn="base" hangingPunct="0">
              <a:spcBef>
                <a:spcPct val="30000"/>
              </a:spcBef>
              <a:spcAft>
                <a:spcPct val="0"/>
              </a:spcAft>
              <a:defRPr sz="1100">
                <a:solidFill>
                  <a:schemeClr val="tx1"/>
                </a:solidFill>
                <a:latin typeface="Arial" charset="0"/>
                <a:ea typeface="ＭＳ Ｐゴシック" charset="0"/>
              </a:defRPr>
            </a:lvl8pPr>
            <a:lvl9pPr marL="3886200" indent="-228600" algn="ctr" defTabSz="1536700" eaLnBrk="0" fontAlgn="base" hangingPunct="0">
              <a:spcBef>
                <a:spcPct val="30000"/>
              </a:spcBef>
              <a:spcAft>
                <a:spcPct val="0"/>
              </a:spcAft>
              <a:defRPr sz="1100">
                <a:solidFill>
                  <a:schemeClr val="tx1"/>
                </a:solidFill>
                <a:latin typeface="Arial" charset="0"/>
                <a:ea typeface="ＭＳ Ｐゴシック" charset="0"/>
              </a:defRPr>
            </a:lvl9pPr>
          </a:lstStyle>
          <a:p>
            <a:pPr marL="0" marR="0" lvl="0" indent="0" algn="r" defTabSz="1536700" eaLnBrk="0" fontAlgn="base" latinLnBrk="0" hangingPunct="0">
              <a:lnSpc>
                <a:spcPct val="100000"/>
              </a:lnSpc>
              <a:spcBef>
                <a:spcPct val="0"/>
              </a:spcBef>
              <a:spcAft>
                <a:spcPct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40</a:t>
            </a:r>
          </a:p>
        </p:txBody>
      </p:sp>
      <p:sp>
        <p:nvSpPr>
          <p:cNvPr id="278" name="Text Box 58">
            <a:extLst>
              <a:ext uri="{FF2B5EF4-FFF2-40B4-BE49-F238E27FC236}">
                <a16:creationId xmlns:a16="http://schemas.microsoft.com/office/drawing/2014/main" id="{DF6B08B6-A5D4-4DD3-8995-A63B307C407D}"/>
              </a:ext>
            </a:extLst>
          </p:cNvPr>
          <p:cNvSpPr txBox="1">
            <a:spLocks noChangeArrowheads="1"/>
          </p:cNvSpPr>
          <p:nvPr/>
        </p:nvSpPr>
        <p:spPr bwMode="auto">
          <a:xfrm>
            <a:off x="5303702" y="3465891"/>
            <a:ext cx="460921" cy="355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53619" tIns="76810" rIns="153619" bIns="76810">
            <a:spAutoFit/>
          </a:bodyPr>
          <a:lstStyle>
            <a:lvl1pPr defTabSz="1536700" eaLnBrk="0" hangingPunct="0">
              <a:defRPr sz="1100">
                <a:solidFill>
                  <a:schemeClr val="tx1"/>
                </a:solidFill>
                <a:latin typeface="Arial" charset="0"/>
                <a:ea typeface="ＭＳ Ｐゴシック" charset="0"/>
                <a:cs typeface="ＭＳ Ｐゴシック" charset="0"/>
              </a:defRPr>
            </a:lvl1pPr>
            <a:lvl2pPr marL="742950" indent="-285750" defTabSz="1536700" eaLnBrk="0" hangingPunct="0">
              <a:defRPr sz="1100">
                <a:solidFill>
                  <a:schemeClr val="tx1"/>
                </a:solidFill>
                <a:latin typeface="Arial" charset="0"/>
                <a:ea typeface="ＭＳ Ｐゴシック" charset="0"/>
              </a:defRPr>
            </a:lvl2pPr>
            <a:lvl3pPr marL="1143000" indent="-228600" defTabSz="1536700" eaLnBrk="0" hangingPunct="0">
              <a:defRPr sz="1100">
                <a:solidFill>
                  <a:schemeClr val="tx1"/>
                </a:solidFill>
                <a:latin typeface="Arial" charset="0"/>
                <a:ea typeface="ＭＳ Ｐゴシック" charset="0"/>
              </a:defRPr>
            </a:lvl3pPr>
            <a:lvl4pPr marL="1600200" indent="-228600" defTabSz="1536700" eaLnBrk="0" hangingPunct="0">
              <a:defRPr sz="1100">
                <a:solidFill>
                  <a:schemeClr val="tx1"/>
                </a:solidFill>
                <a:latin typeface="Arial" charset="0"/>
                <a:ea typeface="ＭＳ Ｐゴシック" charset="0"/>
              </a:defRPr>
            </a:lvl4pPr>
            <a:lvl5pPr marL="2057400" indent="-228600" defTabSz="1536700" eaLnBrk="0" hangingPunct="0">
              <a:defRPr sz="1100">
                <a:solidFill>
                  <a:schemeClr val="tx1"/>
                </a:solidFill>
                <a:latin typeface="Arial" charset="0"/>
                <a:ea typeface="ＭＳ Ｐゴシック" charset="0"/>
              </a:defRPr>
            </a:lvl5pPr>
            <a:lvl6pPr marL="2514600" indent="-228600" algn="ctr" defTabSz="1536700" eaLnBrk="0" fontAlgn="base" hangingPunct="0">
              <a:spcBef>
                <a:spcPct val="30000"/>
              </a:spcBef>
              <a:spcAft>
                <a:spcPct val="0"/>
              </a:spcAft>
              <a:defRPr sz="1100">
                <a:solidFill>
                  <a:schemeClr val="tx1"/>
                </a:solidFill>
                <a:latin typeface="Arial" charset="0"/>
                <a:ea typeface="ＭＳ Ｐゴシック" charset="0"/>
              </a:defRPr>
            </a:lvl6pPr>
            <a:lvl7pPr marL="2971800" indent="-228600" algn="ctr" defTabSz="1536700" eaLnBrk="0" fontAlgn="base" hangingPunct="0">
              <a:spcBef>
                <a:spcPct val="30000"/>
              </a:spcBef>
              <a:spcAft>
                <a:spcPct val="0"/>
              </a:spcAft>
              <a:defRPr sz="1100">
                <a:solidFill>
                  <a:schemeClr val="tx1"/>
                </a:solidFill>
                <a:latin typeface="Arial" charset="0"/>
                <a:ea typeface="ＭＳ Ｐゴシック" charset="0"/>
              </a:defRPr>
            </a:lvl7pPr>
            <a:lvl8pPr marL="3429000" indent="-228600" algn="ctr" defTabSz="1536700" eaLnBrk="0" fontAlgn="base" hangingPunct="0">
              <a:spcBef>
                <a:spcPct val="30000"/>
              </a:spcBef>
              <a:spcAft>
                <a:spcPct val="0"/>
              </a:spcAft>
              <a:defRPr sz="1100">
                <a:solidFill>
                  <a:schemeClr val="tx1"/>
                </a:solidFill>
                <a:latin typeface="Arial" charset="0"/>
                <a:ea typeface="ＭＳ Ｐゴシック" charset="0"/>
              </a:defRPr>
            </a:lvl8pPr>
            <a:lvl9pPr marL="3886200" indent="-228600" algn="ctr" defTabSz="1536700" eaLnBrk="0" fontAlgn="base" hangingPunct="0">
              <a:spcBef>
                <a:spcPct val="30000"/>
              </a:spcBef>
              <a:spcAft>
                <a:spcPct val="0"/>
              </a:spcAft>
              <a:defRPr sz="1100">
                <a:solidFill>
                  <a:schemeClr val="tx1"/>
                </a:solidFill>
                <a:latin typeface="Arial" charset="0"/>
                <a:ea typeface="ＭＳ Ｐゴシック" charset="0"/>
              </a:defRPr>
            </a:lvl9pPr>
          </a:lstStyle>
          <a:p>
            <a:pPr marL="0" marR="0" lvl="0" indent="0" algn="r" defTabSz="1536700" eaLnBrk="0" fontAlgn="base" latinLnBrk="0" hangingPunct="0">
              <a:lnSpc>
                <a:spcPct val="100000"/>
              </a:lnSpc>
              <a:spcBef>
                <a:spcPct val="0"/>
              </a:spcBef>
              <a:spcAft>
                <a:spcPct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30</a:t>
            </a:r>
          </a:p>
        </p:txBody>
      </p:sp>
      <p:sp>
        <p:nvSpPr>
          <p:cNvPr id="279" name="Text Box 59">
            <a:extLst>
              <a:ext uri="{FF2B5EF4-FFF2-40B4-BE49-F238E27FC236}">
                <a16:creationId xmlns:a16="http://schemas.microsoft.com/office/drawing/2014/main" id="{DCE8DC85-5162-4C41-B72D-0EB73D83D57E}"/>
              </a:ext>
            </a:extLst>
          </p:cNvPr>
          <p:cNvSpPr txBox="1">
            <a:spLocks noChangeArrowheads="1"/>
          </p:cNvSpPr>
          <p:nvPr/>
        </p:nvSpPr>
        <p:spPr bwMode="auto">
          <a:xfrm>
            <a:off x="5303702" y="4043741"/>
            <a:ext cx="460921" cy="355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53619" tIns="76810" rIns="153619" bIns="76810">
            <a:spAutoFit/>
          </a:bodyPr>
          <a:lstStyle>
            <a:lvl1pPr defTabSz="1536700" eaLnBrk="0" hangingPunct="0">
              <a:defRPr sz="1100">
                <a:solidFill>
                  <a:schemeClr val="tx1"/>
                </a:solidFill>
                <a:latin typeface="Arial" charset="0"/>
                <a:ea typeface="ＭＳ Ｐゴシック" charset="0"/>
                <a:cs typeface="ＭＳ Ｐゴシック" charset="0"/>
              </a:defRPr>
            </a:lvl1pPr>
            <a:lvl2pPr marL="742950" indent="-285750" defTabSz="1536700" eaLnBrk="0" hangingPunct="0">
              <a:defRPr sz="1100">
                <a:solidFill>
                  <a:schemeClr val="tx1"/>
                </a:solidFill>
                <a:latin typeface="Arial" charset="0"/>
                <a:ea typeface="ＭＳ Ｐゴシック" charset="0"/>
              </a:defRPr>
            </a:lvl2pPr>
            <a:lvl3pPr marL="1143000" indent="-228600" defTabSz="1536700" eaLnBrk="0" hangingPunct="0">
              <a:defRPr sz="1100">
                <a:solidFill>
                  <a:schemeClr val="tx1"/>
                </a:solidFill>
                <a:latin typeface="Arial" charset="0"/>
                <a:ea typeface="ＭＳ Ｐゴシック" charset="0"/>
              </a:defRPr>
            </a:lvl3pPr>
            <a:lvl4pPr marL="1600200" indent="-228600" defTabSz="1536700" eaLnBrk="0" hangingPunct="0">
              <a:defRPr sz="1100">
                <a:solidFill>
                  <a:schemeClr val="tx1"/>
                </a:solidFill>
                <a:latin typeface="Arial" charset="0"/>
                <a:ea typeface="ＭＳ Ｐゴシック" charset="0"/>
              </a:defRPr>
            </a:lvl4pPr>
            <a:lvl5pPr marL="2057400" indent="-228600" defTabSz="1536700" eaLnBrk="0" hangingPunct="0">
              <a:defRPr sz="1100">
                <a:solidFill>
                  <a:schemeClr val="tx1"/>
                </a:solidFill>
                <a:latin typeface="Arial" charset="0"/>
                <a:ea typeface="ＭＳ Ｐゴシック" charset="0"/>
              </a:defRPr>
            </a:lvl5pPr>
            <a:lvl6pPr marL="2514600" indent="-228600" algn="ctr" defTabSz="1536700" eaLnBrk="0" fontAlgn="base" hangingPunct="0">
              <a:spcBef>
                <a:spcPct val="30000"/>
              </a:spcBef>
              <a:spcAft>
                <a:spcPct val="0"/>
              </a:spcAft>
              <a:defRPr sz="1100">
                <a:solidFill>
                  <a:schemeClr val="tx1"/>
                </a:solidFill>
                <a:latin typeface="Arial" charset="0"/>
                <a:ea typeface="ＭＳ Ｐゴシック" charset="0"/>
              </a:defRPr>
            </a:lvl6pPr>
            <a:lvl7pPr marL="2971800" indent="-228600" algn="ctr" defTabSz="1536700" eaLnBrk="0" fontAlgn="base" hangingPunct="0">
              <a:spcBef>
                <a:spcPct val="30000"/>
              </a:spcBef>
              <a:spcAft>
                <a:spcPct val="0"/>
              </a:spcAft>
              <a:defRPr sz="1100">
                <a:solidFill>
                  <a:schemeClr val="tx1"/>
                </a:solidFill>
                <a:latin typeface="Arial" charset="0"/>
                <a:ea typeface="ＭＳ Ｐゴシック" charset="0"/>
              </a:defRPr>
            </a:lvl7pPr>
            <a:lvl8pPr marL="3429000" indent="-228600" algn="ctr" defTabSz="1536700" eaLnBrk="0" fontAlgn="base" hangingPunct="0">
              <a:spcBef>
                <a:spcPct val="30000"/>
              </a:spcBef>
              <a:spcAft>
                <a:spcPct val="0"/>
              </a:spcAft>
              <a:defRPr sz="1100">
                <a:solidFill>
                  <a:schemeClr val="tx1"/>
                </a:solidFill>
                <a:latin typeface="Arial" charset="0"/>
                <a:ea typeface="ＭＳ Ｐゴシック" charset="0"/>
              </a:defRPr>
            </a:lvl8pPr>
            <a:lvl9pPr marL="3886200" indent="-228600" algn="ctr" defTabSz="1536700" eaLnBrk="0" fontAlgn="base" hangingPunct="0">
              <a:spcBef>
                <a:spcPct val="30000"/>
              </a:spcBef>
              <a:spcAft>
                <a:spcPct val="0"/>
              </a:spcAft>
              <a:defRPr sz="1100">
                <a:solidFill>
                  <a:schemeClr val="tx1"/>
                </a:solidFill>
                <a:latin typeface="Arial" charset="0"/>
                <a:ea typeface="ＭＳ Ｐゴシック" charset="0"/>
              </a:defRPr>
            </a:lvl9pPr>
          </a:lstStyle>
          <a:p>
            <a:pPr marL="0" marR="0" lvl="0" indent="0" algn="r" defTabSz="1536700" eaLnBrk="0" fontAlgn="base" latinLnBrk="0" hangingPunct="0">
              <a:lnSpc>
                <a:spcPct val="100000"/>
              </a:lnSpc>
              <a:spcBef>
                <a:spcPct val="0"/>
              </a:spcBef>
              <a:spcAft>
                <a:spcPct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20</a:t>
            </a:r>
          </a:p>
        </p:txBody>
      </p:sp>
      <p:sp>
        <p:nvSpPr>
          <p:cNvPr id="280" name="Text Box 60">
            <a:extLst>
              <a:ext uri="{FF2B5EF4-FFF2-40B4-BE49-F238E27FC236}">
                <a16:creationId xmlns:a16="http://schemas.microsoft.com/office/drawing/2014/main" id="{39CEDA45-F9A1-43BD-8A2B-733D2F0FDEA4}"/>
              </a:ext>
            </a:extLst>
          </p:cNvPr>
          <p:cNvSpPr txBox="1">
            <a:spLocks noChangeArrowheads="1"/>
          </p:cNvSpPr>
          <p:nvPr/>
        </p:nvSpPr>
        <p:spPr bwMode="auto">
          <a:xfrm>
            <a:off x="5303702" y="4586666"/>
            <a:ext cx="460921" cy="355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53619" tIns="76810" rIns="153619" bIns="76810">
            <a:spAutoFit/>
          </a:bodyPr>
          <a:lstStyle>
            <a:lvl1pPr defTabSz="1536700" eaLnBrk="0" hangingPunct="0">
              <a:defRPr sz="1100">
                <a:solidFill>
                  <a:schemeClr val="tx1"/>
                </a:solidFill>
                <a:latin typeface="Arial" charset="0"/>
                <a:ea typeface="ＭＳ Ｐゴシック" charset="0"/>
                <a:cs typeface="ＭＳ Ｐゴシック" charset="0"/>
              </a:defRPr>
            </a:lvl1pPr>
            <a:lvl2pPr marL="742950" indent="-285750" defTabSz="1536700" eaLnBrk="0" hangingPunct="0">
              <a:defRPr sz="1100">
                <a:solidFill>
                  <a:schemeClr val="tx1"/>
                </a:solidFill>
                <a:latin typeface="Arial" charset="0"/>
                <a:ea typeface="ＭＳ Ｐゴシック" charset="0"/>
              </a:defRPr>
            </a:lvl2pPr>
            <a:lvl3pPr marL="1143000" indent="-228600" defTabSz="1536700" eaLnBrk="0" hangingPunct="0">
              <a:defRPr sz="1100">
                <a:solidFill>
                  <a:schemeClr val="tx1"/>
                </a:solidFill>
                <a:latin typeface="Arial" charset="0"/>
                <a:ea typeface="ＭＳ Ｐゴシック" charset="0"/>
              </a:defRPr>
            </a:lvl3pPr>
            <a:lvl4pPr marL="1600200" indent="-228600" defTabSz="1536700" eaLnBrk="0" hangingPunct="0">
              <a:defRPr sz="1100">
                <a:solidFill>
                  <a:schemeClr val="tx1"/>
                </a:solidFill>
                <a:latin typeface="Arial" charset="0"/>
                <a:ea typeface="ＭＳ Ｐゴシック" charset="0"/>
              </a:defRPr>
            </a:lvl4pPr>
            <a:lvl5pPr marL="2057400" indent="-228600" defTabSz="1536700" eaLnBrk="0" hangingPunct="0">
              <a:defRPr sz="1100">
                <a:solidFill>
                  <a:schemeClr val="tx1"/>
                </a:solidFill>
                <a:latin typeface="Arial" charset="0"/>
                <a:ea typeface="ＭＳ Ｐゴシック" charset="0"/>
              </a:defRPr>
            </a:lvl5pPr>
            <a:lvl6pPr marL="2514600" indent="-228600" algn="ctr" defTabSz="1536700" eaLnBrk="0" fontAlgn="base" hangingPunct="0">
              <a:spcBef>
                <a:spcPct val="30000"/>
              </a:spcBef>
              <a:spcAft>
                <a:spcPct val="0"/>
              </a:spcAft>
              <a:defRPr sz="1100">
                <a:solidFill>
                  <a:schemeClr val="tx1"/>
                </a:solidFill>
                <a:latin typeface="Arial" charset="0"/>
                <a:ea typeface="ＭＳ Ｐゴシック" charset="0"/>
              </a:defRPr>
            </a:lvl6pPr>
            <a:lvl7pPr marL="2971800" indent="-228600" algn="ctr" defTabSz="1536700" eaLnBrk="0" fontAlgn="base" hangingPunct="0">
              <a:spcBef>
                <a:spcPct val="30000"/>
              </a:spcBef>
              <a:spcAft>
                <a:spcPct val="0"/>
              </a:spcAft>
              <a:defRPr sz="1100">
                <a:solidFill>
                  <a:schemeClr val="tx1"/>
                </a:solidFill>
                <a:latin typeface="Arial" charset="0"/>
                <a:ea typeface="ＭＳ Ｐゴシック" charset="0"/>
              </a:defRPr>
            </a:lvl7pPr>
            <a:lvl8pPr marL="3429000" indent="-228600" algn="ctr" defTabSz="1536700" eaLnBrk="0" fontAlgn="base" hangingPunct="0">
              <a:spcBef>
                <a:spcPct val="30000"/>
              </a:spcBef>
              <a:spcAft>
                <a:spcPct val="0"/>
              </a:spcAft>
              <a:defRPr sz="1100">
                <a:solidFill>
                  <a:schemeClr val="tx1"/>
                </a:solidFill>
                <a:latin typeface="Arial" charset="0"/>
                <a:ea typeface="ＭＳ Ｐゴシック" charset="0"/>
              </a:defRPr>
            </a:lvl8pPr>
            <a:lvl9pPr marL="3886200" indent="-228600" algn="ctr" defTabSz="1536700" eaLnBrk="0" fontAlgn="base" hangingPunct="0">
              <a:spcBef>
                <a:spcPct val="30000"/>
              </a:spcBef>
              <a:spcAft>
                <a:spcPct val="0"/>
              </a:spcAft>
              <a:defRPr sz="1100">
                <a:solidFill>
                  <a:schemeClr val="tx1"/>
                </a:solidFill>
                <a:latin typeface="Arial" charset="0"/>
                <a:ea typeface="ＭＳ Ｐゴシック" charset="0"/>
              </a:defRPr>
            </a:lvl9pPr>
          </a:lstStyle>
          <a:p>
            <a:pPr marL="0" marR="0" lvl="0" indent="0" algn="r" defTabSz="1536700" eaLnBrk="0" fontAlgn="base" latinLnBrk="0" hangingPunct="0">
              <a:lnSpc>
                <a:spcPct val="100000"/>
              </a:lnSpc>
              <a:spcBef>
                <a:spcPct val="0"/>
              </a:spcBef>
              <a:spcAft>
                <a:spcPct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10</a:t>
            </a:r>
          </a:p>
        </p:txBody>
      </p:sp>
      <p:sp>
        <p:nvSpPr>
          <p:cNvPr id="281" name="Text Box 61">
            <a:extLst>
              <a:ext uri="{FF2B5EF4-FFF2-40B4-BE49-F238E27FC236}">
                <a16:creationId xmlns:a16="http://schemas.microsoft.com/office/drawing/2014/main" id="{E01CAB75-EA51-4BB2-A68C-5430F3B0DB39}"/>
              </a:ext>
            </a:extLst>
          </p:cNvPr>
          <p:cNvSpPr txBox="1">
            <a:spLocks noChangeArrowheads="1"/>
          </p:cNvSpPr>
          <p:nvPr/>
        </p:nvSpPr>
        <p:spPr bwMode="auto">
          <a:xfrm>
            <a:off x="5258818" y="5720141"/>
            <a:ext cx="505805" cy="355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53619" tIns="76810" rIns="153619" bIns="76810">
            <a:spAutoFit/>
          </a:bodyPr>
          <a:lstStyle>
            <a:lvl1pPr defTabSz="1536700" eaLnBrk="0" hangingPunct="0">
              <a:defRPr sz="1100">
                <a:solidFill>
                  <a:schemeClr val="tx1"/>
                </a:solidFill>
                <a:latin typeface="Arial" charset="0"/>
                <a:ea typeface="ＭＳ Ｐゴシック" charset="0"/>
                <a:cs typeface="ＭＳ Ｐゴシック" charset="0"/>
              </a:defRPr>
            </a:lvl1pPr>
            <a:lvl2pPr marL="742950" indent="-285750" defTabSz="1536700" eaLnBrk="0" hangingPunct="0">
              <a:defRPr sz="1100">
                <a:solidFill>
                  <a:schemeClr val="tx1"/>
                </a:solidFill>
                <a:latin typeface="Arial" charset="0"/>
                <a:ea typeface="ＭＳ Ｐゴシック" charset="0"/>
              </a:defRPr>
            </a:lvl2pPr>
            <a:lvl3pPr marL="1143000" indent="-228600" defTabSz="1536700" eaLnBrk="0" hangingPunct="0">
              <a:defRPr sz="1100">
                <a:solidFill>
                  <a:schemeClr val="tx1"/>
                </a:solidFill>
                <a:latin typeface="Arial" charset="0"/>
                <a:ea typeface="ＭＳ Ｐゴシック" charset="0"/>
              </a:defRPr>
            </a:lvl3pPr>
            <a:lvl4pPr marL="1600200" indent="-228600" defTabSz="1536700" eaLnBrk="0" hangingPunct="0">
              <a:defRPr sz="1100">
                <a:solidFill>
                  <a:schemeClr val="tx1"/>
                </a:solidFill>
                <a:latin typeface="Arial" charset="0"/>
                <a:ea typeface="ＭＳ Ｐゴシック" charset="0"/>
              </a:defRPr>
            </a:lvl4pPr>
            <a:lvl5pPr marL="2057400" indent="-228600" defTabSz="1536700" eaLnBrk="0" hangingPunct="0">
              <a:defRPr sz="1100">
                <a:solidFill>
                  <a:schemeClr val="tx1"/>
                </a:solidFill>
                <a:latin typeface="Arial" charset="0"/>
                <a:ea typeface="ＭＳ Ｐゴシック" charset="0"/>
              </a:defRPr>
            </a:lvl5pPr>
            <a:lvl6pPr marL="2514600" indent="-228600" algn="ctr" defTabSz="1536700" eaLnBrk="0" fontAlgn="base" hangingPunct="0">
              <a:spcBef>
                <a:spcPct val="30000"/>
              </a:spcBef>
              <a:spcAft>
                <a:spcPct val="0"/>
              </a:spcAft>
              <a:defRPr sz="1100">
                <a:solidFill>
                  <a:schemeClr val="tx1"/>
                </a:solidFill>
                <a:latin typeface="Arial" charset="0"/>
                <a:ea typeface="ＭＳ Ｐゴシック" charset="0"/>
              </a:defRPr>
            </a:lvl6pPr>
            <a:lvl7pPr marL="2971800" indent="-228600" algn="ctr" defTabSz="1536700" eaLnBrk="0" fontAlgn="base" hangingPunct="0">
              <a:spcBef>
                <a:spcPct val="30000"/>
              </a:spcBef>
              <a:spcAft>
                <a:spcPct val="0"/>
              </a:spcAft>
              <a:defRPr sz="1100">
                <a:solidFill>
                  <a:schemeClr val="tx1"/>
                </a:solidFill>
                <a:latin typeface="Arial" charset="0"/>
                <a:ea typeface="ＭＳ Ｐゴシック" charset="0"/>
              </a:defRPr>
            </a:lvl7pPr>
            <a:lvl8pPr marL="3429000" indent="-228600" algn="ctr" defTabSz="1536700" eaLnBrk="0" fontAlgn="base" hangingPunct="0">
              <a:spcBef>
                <a:spcPct val="30000"/>
              </a:spcBef>
              <a:spcAft>
                <a:spcPct val="0"/>
              </a:spcAft>
              <a:defRPr sz="1100">
                <a:solidFill>
                  <a:schemeClr val="tx1"/>
                </a:solidFill>
                <a:latin typeface="Arial" charset="0"/>
                <a:ea typeface="ＭＳ Ｐゴシック" charset="0"/>
              </a:defRPr>
            </a:lvl8pPr>
            <a:lvl9pPr marL="3886200" indent="-228600" algn="ctr" defTabSz="1536700" eaLnBrk="0" fontAlgn="base" hangingPunct="0">
              <a:spcBef>
                <a:spcPct val="30000"/>
              </a:spcBef>
              <a:spcAft>
                <a:spcPct val="0"/>
              </a:spcAft>
              <a:defRPr sz="1100">
                <a:solidFill>
                  <a:schemeClr val="tx1"/>
                </a:solidFill>
                <a:latin typeface="Arial" charset="0"/>
                <a:ea typeface="ＭＳ Ｐゴシック" charset="0"/>
              </a:defRPr>
            </a:lvl9pPr>
          </a:lstStyle>
          <a:p>
            <a:pPr marL="0" marR="0" lvl="0" indent="0" algn="r" defTabSz="1536700" eaLnBrk="0" fontAlgn="base" latinLnBrk="0" hangingPunct="0">
              <a:lnSpc>
                <a:spcPct val="100000"/>
              </a:lnSpc>
              <a:spcBef>
                <a:spcPct val="0"/>
              </a:spcBef>
              <a:spcAft>
                <a:spcPct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-10</a:t>
            </a:r>
          </a:p>
        </p:txBody>
      </p:sp>
      <p:grpSp>
        <p:nvGrpSpPr>
          <p:cNvPr id="282" name="Group 281"/>
          <p:cNvGrpSpPr/>
          <p:nvPr/>
        </p:nvGrpSpPr>
        <p:grpSpPr>
          <a:xfrm>
            <a:off x="5379044" y="2581228"/>
            <a:ext cx="3363729" cy="3341688"/>
            <a:chOff x="5379044" y="2581228"/>
            <a:chExt cx="3363729" cy="3341688"/>
          </a:xfrm>
        </p:grpSpPr>
        <p:sp>
          <p:nvSpPr>
            <p:cNvPr id="283" name="Rectangle 2">
              <a:extLst>
                <a:ext uri="{FF2B5EF4-FFF2-40B4-BE49-F238E27FC236}">
                  <a16:creationId xmlns:a16="http://schemas.microsoft.com/office/drawing/2014/main" id="{5125A687-75DC-4B95-A001-1BE4BB50F590}"/>
                </a:ext>
              </a:extLst>
            </p:cNvPr>
            <p:cNvSpPr>
              <a:spLocks noChangeArrowheads="1"/>
            </p:cNvSpPr>
            <p:nvPr/>
          </p:nvSpPr>
          <p:spPr bwMode="auto">
            <a:xfrm>
              <a:off x="5743986" y="4056124"/>
              <a:ext cx="2998787" cy="3077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45711" tIns="45711" rIns="45711" bIns="45711" anchor="ctr">
              <a:spAutoFit/>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284" name="Text Box 62">
              <a:extLst>
                <a:ext uri="{FF2B5EF4-FFF2-40B4-BE49-F238E27FC236}">
                  <a16:creationId xmlns:a16="http://schemas.microsoft.com/office/drawing/2014/main" id="{D2C4D54E-5411-42DA-980E-54E7C734D950}"/>
                </a:ext>
              </a:extLst>
            </p:cNvPr>
            <p:cNvSpPr txBox="1">
              <a:spLocks noChangeArrowheads="1"/>
            </p:cNvSpPr>
            <p:nvPr/>
          </p:nvSpPr>
          <p:spPr bwMode="auto">
            <a:xfrm>
              <a:off x="5379044" y="5129591"/>
              <a:ext cx="385579" cy="355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53619" tIns="76810" rIns="153619" bIns="76810">
              <a:spAutoFit/>
            </a:bodyPr>
            <a:lstStyle>
              <a:lvl1pPr defTabSz="1536700" eaLnBrk="0" hangingPunct="0">
                <a:defRPr sz="1100">
                  <a:solidFill>
                    <a:schemeClr val="tx1"/>
                  </a:solidFill>
                  <a:latin typeface="Arial" charset="0"/>
                  <a:ea typeface="ＭＳ Ｐゴシック" charset="0"/>
                  <a:cs typeface="ＭＳ Ｐゴシック" charset="0"/>
                </a:defRPr>
              </a:lvl1pPr>
              <a:lvl2pPr marL="742950" indent="-285750" defTabSz="1536700" eaLnBrk="0" hangingPunct="0">
                <a:defRPr sz="1100">
                  <a:solidFill>
                    <a:schemeClr val="tx1"/>
                  </a:solidFill>
                  <a:latin typeface="Arial" charset="0"/>
                  <a:ea typeface="ＭＳ Ｐゴシック" charset="0"/>
                </a:defRPr>
              </a:lvl2pPr>
              <a:lvl3pPr marL="1143000" indent="-228600" defTabSz="1536700" eaLnBrk="0" hangingPunct="0">
                <a:defRPr sz="1100">
                  <a:solidFill>
                    <a:schemeClr val="tx1"/>
                  </a:solidFill>
                  <a:latin typeface="Arial" charset="0"/>
                  <a:ea typeface="ＭＳ Ｐゴシック" charset="0"/>
                </a:defRPr>
              </a:lvl3pPr>
              <a:lvl4pPr marL="1600200" indent="-228600" defTabSz="1536700" eaLnBrk="0" hangingPunct="0">
                <a:defRPr sz="1100">
                  <a:solidFill>
                    <a:schemeClr val="tx1"/>
                  </a:solidFill>
                  <a:latin typeface="Arial" charset="0"/>
                  <a:ea typeface="ＭＳ Ｐゴシック" charset="0"/>
                </a:defRPr>
              </a:lvl4pPr>
              <a:lvl5pPr marL="2057400" indent="-228600" defTabSz="1536700" eaLnBrk="0" hangingPunct="0">
                <a:defRPr sz="1100">
                  <a:solidFill>
                    <a:schemeClr val="tx1"/>
                  </a:solidFill>
                  <a:latin typeface="Arial" charset="0"/>
                  <a:ea typeface="ＭＳ Ｐゴシック" charset="0"/>
                </a:defRPr>
              </a:lvl5pPr>
              <a:lvl6pPr marL="2514600" indent="-228600" algn="ctr" defTabSz="1536700" eaLnBrk="0" fontAlgn="base" hangingPunct="0">
                <a:spcBef>
                  <a:spcPct val="30000"/>
                </a:spcBef>
                <a:spcAft>
                  <a:spcPct val="0"/>
                </a:spcAft>
                <a:defRPr sz="1100">
                  <a:solidFill>
                    <a:schemeClr val="tx1"/>
                  </a:solidFill>
                  <a:latin typeface="Arial" charset="0"/>
                  <a:ea typeface="ＭＳ Ｐゴシック" charset="0"/>
                </a:defRPr>
              </a:lvl6pPr>
              <a:lvl7pPr marL="2971800" indent="-228600" algn="ctr" defTabSz="1536700" eaLnBrk="0" fontAlgn="base" hangingPunct="0">
                <a:spcBef>
                  <a:spcPct val="30000"/>
                </a:spcBef>
                <a:spcAft>
                  <a:spcPct val="0"/>
                </a:spcAft>
                <a:defRPr sz="1100">
                  <a:solidFill>
                    <a:schemeClr val="tx1"/>
                  </a:solidFill>
                  <a:latin typeface="Arial" charset="0"/>
                  <a:ea typeface="ＭＳ Ｐゴシック" charset="0"/>
                </a:defRPr>
              </a:lvl7pPr>
              <a:lvl8pPr marL="3429000" indent="-228600" algn="ctr" defTabSz="1536700" eaLnBrk="0" fontAlgn="base" hangingPunct="0">
                <a:spcBef>
                  <a:spcPct val="30000"/>
                </a:spcBef>
                <a:spcAft>
                  <a:spcPct val="0"/>
                </a:spcAft>
                <a:defRPr sz="1100">
                  <a:solidFill>
                    <a:schemeClr val="tx1"/>
                  </a:solidFill>
                  <a:latin typeface="Arial" charset="0"/>
                  <a:ea typeface="ＭＳ Ｐゴシック" charset="0"/>
                </a:defRPr>
              </a:lvl8pPr>
              <a:lvl9pPr marL="3886200" indent="-228600" algn="ctr" defTabSz="1536700" eaLnBrk="0" fontAlgn="base" hangingPunct="0">
                <a:spcBef>
                  <a:spcPct val="30000"/>
                </a:spcBef>
                <a:spcAft>
                  <a:spcPct val="0"/>
                </a:spcAft>
                <a:defRPr sz="1100">
                  <a:solidFill>
                    <a:schemeClr val="tx1"/>
                  </a:solidFill>
                  <a:latin typeface="Arial" charset="0"/>
                  <a:ea typeface="ＭＳ Ｐゴシック" charset="0"/>
                </a:defRPr>
              </a:lvl9pPr>
            </a:lstStyle>
            <a:p>
              <a:pPr marL="0" marR="0" lvl="0" indent="0" algn="r" defTabSz="1536700" eaLnBrk="0" fontAlgn="base" latinLnBrk="0" hangingPunct="0">
                <a:lnSpc>
                  <a:spcPct val="100000"/>
                </a:lnSpc>
                <a:spcBef>
                  <a:spcPct val="0"/>
                </a:spcBef>
                <a:spcAft>
                  <a:spcPct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0</a:t>
              </a:r>
            </a:p>
          </p:txBody>
        </p:sp>
        <p:sp>
          <p:nvSpPr>
            <p:cNvPr id="285" name="Freeform 63">
              <a:extLst>
                <a:ext uri="{FF2B5EF4-FFF2-40B4-BE49-F238E27FC236}">
                  <a16:creationId xmlns:a16="http://schemas.microsoft.com/office/drawing/2014/main" id="{D20CD15B-734B-4C9E-A0A3-32511C8B67F9}"/>
                </a:ext>
              </a:extLst>
            </p:cNvPr>
            <p:cNvSpPr>
              <a:spLocks/>
            </p:cNvSpPr>
            <p:nvPr/>
          </p:nvSpPr>
          <p:spPr bwMode="auto">
            <a:xfrm>
              <a:off x="5788436" y="4165553"/>
              <a:ext cx="1252537" cy="1244600"/>
            </a:xfrm>
            <a:custGeom>
              <a:avLst/>
              <a:gdLst>
                <a:gd name="T0" fmla="*/ 0 w 288"/>
                <a:gd name="T1" fmla="*/ 0 h 240"/>
                <a:gd name="T2" fmla="*/ 2147483647 w 288"/>
                <a:gd name="T3" fmla="*/ 0 h 240"/>
                <a:gd name="T4" fmla="*/ 2147483647 w 288"/>
                <a:gd name="T5" fmla="*/ 2147483647 h 240"/>
                <a:gd name="T6" fmla="*/ 0 60000 65536"/>
                <a:gd name="T7" fmla="*/ 0 60000 65536"/>
                <a:gd name="T8" fmla="*/ 0 60000 65536"/>
                <a:gd name="T9" fmla="*/ 0 w 288"/>
                <a:gd name="T10" fmla="*/ 0 h 240"/>
                <a:gd name="T11" fmla="*/ 288 w 288"/>
                <a:gd name="T12" fmla="*/ 240 h 240"/>
              </a:gdLst>
              <a:ahLst/>
              <a:cxnLst>
                <a:cxn ang="T6">
                  <a:pos x="T0" y="T1"/>
                </a:cxn>
                <a:cxn ang="T7">
                  <a:pos x="T2" y="T3"/>
                </a:cxn>
                <a:cxn ang="T8">
                  <a:pos x="T4" y="T5"/>
                </a:cxn>
              </a:cxnLst>
              <a:rect l="T9" t="T10" r="T11" b="T12"/>
              <a:pathLst>
                <a:path w="288" h="240">
                  <a:moveTo>
                    <a:pt x="0" y="0"/>
                  </a:moveTo>
                  <a:lnTo>
                    <a:pt x="288" y="0"/>
                  </a:lnTo>
                  <a:lnTo>
                    <a:pt x="288" y="240"/>
                  </a:lnTo>
                </a:path>
              </a:pathLst>
            </a:custGeom>
            <a:noFill/>
            <a:ln w="19050">
              <a:solidFill>
                <a:sysClr val="windowText" lastClr="000000"/>
              </a:solidFill>
              <a:prstDash val="dash"/>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286" name="Line 64">
              <a:extLst>
                <a:ext uri="{FF2B5EF4-FFF2-40B4-BE49-F238E27FC236}">
                  <a16:creationId xmlns:a16="http://schemas.microsoft.com/office/drawing/2014/main" id="{56F6317B-5BFF-47C7-8456-C8C598F3B51E}"/>
                </a:ext>
              </a:extLst>
            </p:cNvPr>
            <p:cNvSpPr>
              <a:spLocks noChangeShapeType="1"/>
            </p:cNvSpPr>
            <p:nvPr/>
          </p:nvSpPr>
          <p:spPr bwMode="auto">
            <a:xfrm flipV="1">
              <a:off x="5705886" y="5360941"/>
              <a:ext cx="2630487" cy="0"/>
            </a:xfrm>
            <a:prstGeom prst="line">
              <a:avLst/>
            </a:prstGeom>
            <a:noFill/>
            <a:ln w="19050">
              <a:solidFill>
                <a:sysClr val="windowText" lastClr="000000"/>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287" name="Line 65">
              <a:extLst>
                <a:ext uri="{FF2B5EF4-FFF2-40B4-BE49-F238E27FC236}">
                  <a16:creationId xmlns:a16="http://schemas.microsoft.com/office/drawing/2014/main" id="{96D76667-7DEC-4912-92CE-C262C12590B8}"/>
                </a:ext>
              </a:extLst>
            </p:cNvPr>
            <p:cNvSpPr>
              <a:spLocks noChangeShapeType="1"/>
            </p:cNvSpPr>
            <p:nvPr/>
          </p:nvSpPr>
          <p:spPr bwMode="auto">
            <a:xfrm>
              <a:off x="6410736" y="5353003"/>
              <a:ext cx="0" cy="76200"/>
            </a:xfrm>
            <a:prstGeom prst="line">
              <a:avLst/>
            </a:prstGeom>
            <a:noFill/>
            <a:ln w="19050">
              <a:solidFill>
                <a:sysClr val="windowText" lastClr="000000"/>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288" name="Line 66">
              <a:extLst>
                <a:ext uri="{FF2B5EF4-FFF2-40B4-BE49-F238E27FC236}">
                  <a16:creationId xmlns:a16="http://schemas.microsoft.com/office/drawing/2014/main" id="{AA670683-E2B8-47F9-BA5D-7DF49A3FBDE3}"/>
                </a:ext>
              </a:extLst>
            </p:cNvPr>
            <p:cNvSpPr>
              <a:spLocks noChangeShapeType="1"/>
            </p:cNvSpPr>
            <p:nvPr/>
          </p:nvSpPr>
          <p:spPr bwMode="auto">
            <a:xfrm>
              <a:off x="7674386" y="5353003"/>
              <a:ext cx="0" cy="76200"/>
            </a:xfrm>
            <a:prstGeom prst="line">
              <a:avLst/>
            </a:prstGeom>
            <a:noFill/>
            <a:ln w="19050">
              <a:solidFill>
                <a:sysClr val="windowText" lastClr="000000"/>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289" name="Line 67">
              <a:extLst>
                <a:ext uri="{FF2B5EF4-FFF2-40B4-BE49-F238E27FC236}">
                  <a16:creationId xmlns:a16="http://schemas.microsoft.com/office/drawing/2014/main" id="{536DBD33-20E8-4BF4-AE07-E963D7C9CDDA}"/>
                </a:ext>
              </a:extLst>
            </p:cNvPr>
            <p:cNvSpPr>
              <a:spLocks noChangeShapeType="1"/>
            </p:cNvSpPr>
            <p:nvPr/>
          </p:nvSpPr>
          <p:spPr bwMode="auto">
            <a:xfrm>
              <a:off x="8307798" y="5353003"/>
              <a:ext cx="0" cy="76200"/>
            </a:xfrm>
            <a:prstGeom prst="line">
              <a:avLst/>
            </a:prstGeom>
            <a:noFill/>
            <a:ln w="19050">
              <a:solidFill>
                <a:sysClr val="windowText" lastClr="000000"/>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290" name="Line 68">
              <a:extLst>
                <a:ext uri="{FF2B5EF4-FFF2-40B4-BE49-F238E27FC236}">
                  <a16:creationId xmlns:a16="http://schemas.microsoft.com/office/drawing/2014/main" id="{D176EE04-0C9A-4CDC-ADF0-4C08C9DDB6B6}"/>
                </a:ext>
              </a:extLst>
            </p:cNvPr>
            <p:cNvSpPr>
              <a:spLocks noChangeShapeType="1"/>
            </p:cNvSpPr>
            <p:nvPr/>
          </p:nvSpPr>
          <p:spPr bwMode="auto">
            <a:xfrm>
              <a:off x="5750336" y="2581228"/>
              <a:ext cx="0" cy="3321050"/>
            </a:xfrm>
            <a:prstGeom prst="line">
              <a:avLst/>
            </a:prstGeom>
            <a:noFill/>
            <a:ln w="19050">
              <a:solidFill>
                <a:sysClr val="windowText" lastClr="000000"/>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291" name="Line 69">
              <a:extLst>
                <a:ext uri="{FF2B5EF4-FFF2-40B4-BE49-F238E27FC236}">
                  <a16:creationId xmlns:a16="http://schemas.microsoft.com/office/drawing/2014/main" id="{9CB8489A-F4FA-41A9-8057-DD6B41E1878F}"/>
                </a:ext>
              </a:extLst>
            </p:cNvPr>
            <p:cNvSpPr>
              <a:spLocks noChangeShapeType="1"/>
            </p:cNvSpPr>
            <p:nvPr/>
          </p:nvSpPr>
          <p:spPr bwMode="auto">
            <a:xfrm flipH="1">
              <a:off x="5667786" y="5895928"/>
              <a:ext cx="85725" cy="0"/>
            </a:xfrm>
            <a:prstGeom prst="line">
              <a:avLst/>
            </a:prstGeom>
            <a:noFill/>
            <a:ln w="19050">
              <a:solidFill>
                <a:sysClr val="windowText" lastClr="000000"/>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292" name="Line 70">
              <a:extLst>
                <a:ext uri="{FF2B5EF4-FFF2-40B4-BE49-F238E27FC236}">
                  <a16:creationId xmlns:a16="http://schemas.microsoft.com/office/drawing/2014/main" id="{DD4809E1-6EE2-4762-B673-3E568A4DBC3E}"/>
                </a:ext>
              </a:extLst>
            </p:cNvPr>
            <p:cNvSpPr>
              <a:spLocks noChangeShapeType="1"/>
            </p:cNvSpPr>
            <p:nvPr/>
          </p:nvSpPr>
          <p:spPr bwMode="auto">
            <a:xfrm flipH="1">
              <a:off x="5667786" y="4775153"/>
              <a:ext cx="85725" cy="0"/>
            </a:xfrm>
            <a:prstGeom prst="line">
              <a:avLst/>
            </a:prstGeom>
            <a:noFill/>
            <a:ln w="19050">
              <a:solidFill>
                <a:sysClr val="windowText" lastClr="000000"/>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293" name="Line 71">
              <a:extLst>
                <a:ext uri="{FF2B5EF4-FFF2-40B4-BE49-F238E27FC236}">
                  <a16:creationId xmlns:a16="http://schemas.microsoft.com/office/drawing/2014/main" id="{1D16665C-D14C-4F82-9F5A-D505BB49C3F3}"/>
                </a:ext>
              </a:extLst>
            </p:cNvPr>
            <p:cNvSpPr>
              <a:spLocks noChangeShapeType="1"/>
            </p:cNvSpPr>
            <p:nvPr/>
          </p:nvSpPr>
          <p:spPr bwMode="auto">
            <a:xfrm flipH="1">
              <a:off x="5667786" y="4222703"/>
              <a:ext cx="85725" cy="0"/>
            </a:xfrm>
            <a:prstGeom prst="line">
              <a:avLst/>
            </a:prstGeom>
            <a:noFill/>
            <a:ln w="19050">
              <a:solidFill>
                <a:sysClr val="windowText" lastClr="000000"/>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294" name="Line 72">
              <a:extLst>
                <a:ext uri="{FF2B5EF4-FFF2-40B4-BE49-F238E27FC236}">
                  <a16:creationId xmlns:a16="http://schemas.microsoft.com/office/drawing/2014/main" id="{1FBFE1E0-F1CE-4414-BF74-0453F9312882}"/>
                </a:ext>
              </a:extLst>
            </p:cNvPr>
            <p:cNvSpPr>
              <a:spLocks noChangeShapeType="1"/>
            </p:cNvSpPr>
            <p:nvPr/>
          </p:nvSpPr>
          <p:spPr bwMode="auto">
            <a:xfrm flipH="1">
              <a:off x="5667786" y="3676603"/>
              <a:ext cx="85725" cy="0"/>
            </a:xfrm>
            <a:prstGeom prst="line">
              <a:avLst/>
            </a:prstGeom>
            <a:noFill/>
            <a:ln w="19050">
              <a:solidFill>
                <a:sysClr val="windowText" lastClr="000000"/>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295" name="Line 73">
              <a:extLst>
                <a:ext uri="{FF2B5EF4-FFF2-40B4-BE49-F238E27FC236}">
                  <a16:creationId xmlns:a16="http://schemas.microsoft.com/office/drawing/2014/main" id="{4DFA1571-95F4-476E-B161-A06761CDE538}"/>
                </a:ext>
              </a:extLst>
            </p:cNvPr>
            <p:cNvSpPr>
              <a:spLocks noChangeShapeType="1"/>
            </p:cNvSpPr>
            <p:nvPr/>
          </p:nvSpPr>
          <p:spPr bwMode="auto">
            <a:xfrm flipH="1">
              <a:off x="5667786" y="3124153"/>
              <a:ext cx="85725" cy="0"/>
            </a:xfrm>
            <a:prstGeom prst="line">
              <a:avLst/>
            </a:prstGeom>
            <a:noFill/>
            <a:ln w="19050">
              <a:solidFill>
                <a:sysClr val="windowText" lastClr="000000"/>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296" name="Line 74">
              <a:extLst>
                <a:ext uri="{FF2B5EF4-FFF2-40B4-BE49-F238E27FC236}">
                  <a16:creationId xmlns:a16="http://schemas.microsoft.com/office/drawing/2014/main" id="{D0954114-FB7C-4785-AB1C-A89236F942CC}"/>
                </a:ext>
              </a:extLst>
            </p:cNvPr>
            <p:cNvSpPr>
              <a:spLocks noChangeShapeType="1"/>
            </p:cNvSpPr>
            <p:nvPr/>
          </p:nvSpPr>
          <p:spPr bwMode="auto">
            <a:xfrm flipH="1">
              <a:off x="5667786" y="2581228"/>
              <a:ext cx="85725" cy="0"/>
            </a:xfrm>
            <a:prstGeom prst="line">
              <a:avLst/>
            </a:prstGeom>
            <a:noFill/>
            <a:ln w="19050">
              <a:solidFill>
                <a:sysClr val="windowText" lastClr="000000"/>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297" name="Line 75">
              <a:extLst>
                <a:ext uri="{FF2B5EF4-FFF2-40B4-BE49-F238E27FC236}">
                  <a16:creationId xmlns:a16="http://schemas.microsoft.com/office/drawing/2014/main" id="{ECC496FF-049E-4222-8A6B-AC948B9532B6}"/>
                </a:ext>
              </a:extLst>
            </p:cNvPr>
            <p:cNvSpPr>
              <a:spLocks noChangeShapeType="1"/>
            </p:cNvSpPr>
            <p:nvPr/>
          </p:nvSpPr>
          <p:spPr bwMode="auto">
            <a:xfrm flipH="1">
              <a:off x="5763036" y="3019378"/>
              <a:ext cx="2543175" cy="2295525"/>
            </a:xfrm>
            <a:prstGeom prst="line">
              <a:avLst/>
            </a:prstGeom>
            <a:noFill/>
            <a:ln w="38100">
              <a:solidFill>
                <a:schemeClr val="accent5">
                  <a:lumMod val="75000"/>
                </a:schemeClr>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298" name="Line 76">
              <a:extLst>
                <a:ext uri="{FF2B5EF4-FFF2-40B4-BE49-F238E27FC236}">
                  <a16:creationId xmlns:a16="http://schemas.microsoft.com/office/drawing/2014/main" id="{D9E9050F-7334-4D3D-BDF8-524B5D20A578}"/>
                </a:ext>
              </a:extLst>
            </p:cNvPr>
            <p:cNvSpPr>
              <a:spLocks noChangeShapeType="1"/>
            </p:cNvSpPr>
            <p:nvPr/>
          </p:nvSpPr>
          <p:spPr bwMode="auto">
            <a:xfrm>
              <a:off x="6215473" y="4317953"/>
              <a:ext cx="0" cy="911225"/>
            </a:xfrm>
            <a:prstGeom prst="line">
              <a:avLst/>
            </a:prstGeom>
            <a:noFill/>
            <a:ln w="9525">
              <a:solidFill>
                <a:srgbClr val="51118E"/>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299" name="Line 77">
              <a:extLst>
                <a:ext uri="{FF2B5EF4-FFF2-40B4-BE49-F238E27FC236}">
                  <a16:creationId xmlns:a16="http://schemas.microsoft.com/office/drawing/2014/main" id="{A5920448-D9A6-4613-830E-E84B485C269C}"/>
                </a:ext>
              </a:extLst>
            </p:cNvPr>
            <p:cNvSpPr>
              <a:spLocks noChangeShapeType="1"/>
            </p:cNvSpPr>
            <p:nvPr/>
          </p:nvSpPr>
          <p:spPr bwMode="auto">
            <a:xfrm>
              <a:off x="6448836" y="4721178"/>
              <a:ext cx="0" cy="508000"/>
            </a:xfrm>
            <a:prstGeom prst="line">
              <a:avLst/>
            </a:prstGeom>
            <a:noFill/>
            <a:ln w="9525">
              <a:solidFill>
                <a:srgbClr val="51118E"/>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300" name="Line 78">
              <a:extLst>
                <a:ext uri="{FF2B5EF4-FFF2-40B4-BE49-F238E27FC236}">
                  <a16:creationId xmlns:a16="http://schemas.microsoft.com/office/drawing/2014/main" id="{D4D76E59-13C5-4FEA-A700-9F5658188F67}"/>
                </a:ext>
              </a:extLst>
            </p:cNvPr>
            <p:cNvSpPr>
              <a:spLocks noChangeShapeType="1"/>
            </p:cNvSpPr>
            <p:nvPr/>
          </p:nvSpPr>
          <p:spPr bwMode="auto">
            <a:xfrm>
              <a:off x="6821898" y="4232228"/>
              <a:ext cx="0" cy="1136650"/>
            </a:xfrm>
            <a:prstGeom prst="line">
              <a:avLst/>
            </a:prstGeom>
            <a:noFill/>
            <a:ln w="9525">
              <a:solidFill>
                <a:srgbClr val="51118E"/>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301" name="Line 79">
              <a:extLst>
                <a:ext uri="{FF2B5EF4-FFF2-40B4-BE49-F238E27FC236}">
                  <a16:creationId xmlns:a16="http://schemas.microsoft.com/office/drawing/2014/main" id="{EA991949-64B5-42CB-B1EC-2706796F36EE}"/>
                </a:ext>
              </a:extLst>
            </p:cNvPr>
            <p:cNvSpPr>
              <a:spLocks noChangeShapeType="1"/>
            </p:cNvSpPr>
            <p:nvPr/>
          </p:nvSpPr>
          <p:spPr bwMode="auto">
            <a:xfrm>
              <a:off x="6945723" y="3644853"/>
              <a:ext cx="0" cy="933450"/>
            </a:xfrm>
            <a:prstGeom prst="line">
              <a:avLst/>
            </a:prstGeom>
            <a:noFill/>
            <a:ln w="9525">
              <a:solidFill>
                <a:srgbClr val="51118E"/>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302" name="Line 80">
              <a:extLst>
                <a:ext uri="{FF2B5EF4-FFF2-40B4-BE49-F238E27FC236}">
                  <a16:creationId xmlns:a16="http://schemas.microsoft.com/office/drawing/2014/main" id="{DC804700-A21C-4BEF-8EA7-8DCB1556C5EB}"/>
                </a:ext>
              </a:extLst>
            </p:cNvPr>
            <p:cNvSpPr>
              <a:spLocks noChangeShapeType="1"/>
            </p:cNvSpPr>
            <p:nvPr/>
          </p:nvSpPr>
          <p:spPr bwMode="auto">
            <a:xfrm>
              <a:off x="6972711" y="3228928"/>
              <a:ext cx="0" cy="930275"/>
            </a:xfrm>
            <a:prstGeom prst="line">
              <a:avLst/>
            </a:prstGeom>
            <a:noFill/>
            <a:ln w="9525">
              <a:solidFill>
                <a:srgbClr val="51118E"/>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303" name="Line 81">
              <a:extLst>
                <a:ext uri="{FF2B5EF4-FFF2-40B4-BE49-F238E27FC236}">
                  <a16:creationId xmlns:a16="http://schemas.microsoft.com/office/drawing/2014/main" id="{98D92430-4B32-4704-8FC0-1B692FF5B862}"/>
                </a:ext>
              </a:extLst>
            </p:cNvPr>
            <p:cNvSpPr>
              <a:spLocks noChangeShapeType="1"/>
            </p:cNvSpPr>
            <p:nvPr/>
          </p:nvSpPr>
          <p:spPr bwMode="auto">
            <a:xfrm>
              <a:off x="7067961" y="3784553"/>
              <a:ext cx="0" cy="555625"/>
            </a:xfrm>
            <a:prstGeom prst="line">
              <a:avLst/>
            </a:prstGeom>
            <a:noFill/>
            <a:ln w="9525">
              <a:solidFill>
                <a:srgbClr val="51118E"/>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304" name="Line 82">
              <a:extLst>
                <a:ext uri="{FF2B5EF4-FFF2-40B4-BE49-F238E27FC236}">
                  <a16:creationId xmlns:a16="http://schemas.microsoft.com/office/drawing/2014/main" id="{26BD7297-0BE7-46E1-A024-2F1A6F008C22}"/>
                </a:ext>
              </a:extLst>
            </p:cNvPr>
            <p:cNvSpPr>
              <a:spLocks noChangeShapeType="1"/>
            </p:cNvSpPr>
            <p:nvPr/>
          </p:nvSpPr>
          <p:spPr bwMode="auto">
            <a:xfrm>
              <a:off x="7074311" y="4311603"/>
              <a:ext cx="0" cy="555625"/>
            </a:xfrm>
            <a:prstGeom prst="line">
              <a:avLst/>
            </a:prstGeom>
            <a:noFill/>
            <a:ln w="9525">
              <a:solidFill>
                <a:srgbClr val="51118E"/>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305" name="Line 83">
              <a:extLst>
                <a:ext uri="{FF2B5EF4-FFF2-40B4-BE49-F238E27FC236}">
                  <a16:creationId xmlns:a16="http://schemas.microsoft.com/office/drawing/2014/main" id="{65BA1F3D-B82F-49C5-A5CA-87CF681AF525}"/>
                </a:ext>
              </a:extLst>
            </p:cNvPr>
            <p:cNvSpPr>
              <a:spLocks noChangeShapeType="1"/>
            </p:cNvSpPr>
            <p:nvPr/>
          </p:nvSpPr>
          <p:spPr bwMode="auto">
            <a:xfrm>
              <a:off x="7117173" y="3343228"/>
              <a:ext cx="0" cy="1330325"/>
            </a:xfrm>
            <a:prstGeom prst="line">
              <a:avLst/>
            </a:prstGeom>
            <a:noFill/>
            <a:ln w="9525">
              <a:solidFill>
                <a:srgbClr val="51118E"/>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306" name="Line 84">
              <a:extLst>
                <a:ext uri="{FF2B5EF4-FFF2-40B4-BE49-F238E27FC236}">
                  <a16:creationId xmlns:a16="http://schemas.microsoft.com/office/drawing/2014/main" id="{87C64691-EF85-4A05-80E3-BBCD2575D7F9}"/>
                </a:ext>
              </a:extLst>
            </p:cNvPr>
            <p:cNvSpPr>
              <a:spLocks noChangeShapeType="1"/>
            </p:cNvSpPr>
            <p:nvPr/>
          </p:nvSpPr>
          <p:spPr bwMode="auto">
            <a:xfrm>
              <a:off x="7212423" y="2854278"/>
              <a:ext cx="0" cy="987425"/>
            </a:xfrm>
            <a:prstGeom prst="line">
              <a:avLst/>
            </a:prstGeom>
            <a:noFill/>
            <a:ln w="9525">
              <a:solidFill>
                <a:srgbClr val="51118E"/>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307" name="Line 85">
              <a:extLst>
                <a:ext uri="{FF2B5EF4-FFF2-40B4-BE49-F238E27FC236}">
                  <a16:creationId xmlns:a16="http://schemas.microsoft.com/office/drawing/2014/main" id="{D693CB5D-F7B5-412F-9E52-BE5A2DB4B2B4}"/>
                </a:ext>
              </a:extLst>
            </p:cNvPr>
            <p:cNvSpPr>
              <a:spLocks noChangeShapeType="1"/>
            </p:cNvSpPr>
            <p:nvPr/>
          </p:nvSpPr>
          <p:spPr bwMode="auto">
            <a:xfrm>
              <a:off x="7407686" y="3721053"/>
              <a:ext cx="0" cy="298450"/>
            </a:xfrm>
            <a:prstGeom prst="line">
              <a:avLst/>
            </a:prstGeom>
            <a:noFill/>
            <a:ln w="9525">
              <a:solidFill>
                <a:srgbClr val="51118E"/>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308" name="Line 86">
              <a:extLst>
                <a:ext uri="{FF2B5EF4-FFF2-40B4-BE49-F238E27FC236}">
                  <a16:creationId xmlns:a16="http://schemas.microsoft.com/office/drawing/2014/main" id="{B924FC37-A121-43FF-AB0F-67D3A11DF417}"/>
                </a:ext>
              </a:extLst>
            </p:cNvPr>
            <p:cNvSpPr>
              <a:spLocks noChangeShapeType="1"/>
            </p:cNvSpPr>
            <p:nvPr/>
          </p:nvSpPr>
          <p:spPr bwMode="auto">
            <a:xfrm>
              <a:off x="8022048" y="3238453"/>
              <a:ext cx="0" cy="387350"/>
            </a:xfrm>
            <a:prstGeom prst="line">
              <a:avLst/>
            </a:prstGeom>
            <a:noFill/>
            <a:ln w="9525">
              <a:solidFill>
                <a:srgbClr val="51118E"/>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sp>
          <p:nvSpPr>
            <p:cNvPr id="309" name="Rectangle 87">
              <a:extLst>
                <a:ext uri="{FF2B5EF4-FFF2-40B4-BE49-F238E27FC236}">
                  <a16:creationId xmlns:a16="http://schemas.microsoft.com/office/drawing/2014/main" id="{93FEF911-A9FD-40DE-B07C-A75FD725FDD8}"/>
                </a:ext>
              </a:extLst>
            </p:cNvPr>
            <p:cNvSpPr>
              <a:spLocks noChangeArrowheads="1"/>
            </p:cNvSpPr>
            <p:nvPr/>
          </p:nvSpPr>
          <p:spPr bwMode="auto">
            <a:xfrm>
              <a:off x="6183723" y="4721178"/>
              <a:ext cx="60325" cy="76200"/>
            </a:xfrm>
            <a:prstGeom prst="rect">
              <a:avLst/>
            </a:prstGeom>
            <a:solidFill>
              <a:srgbClr val="6B4487"/>
            </a:solidFill>
            <a:ln>
              <a:solidFill>
                <a:srgbClr val="51118E"/>
              </a:solidFill>
            </a:ln>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310" name="Rectangle 88">
              <a:extLst>
                <a:ext uri="{FF2B5EF4-FFF2-40B4-BE49-F238E27FC236}">
                  <a16:creationId xmlns:a16="http://schemas.microsoft.com/office/drawing/2014/main" id="{957F74DA-4360-4EC3-9E63-39CA45CA5203}"/>
                </a:ext>
              </a:extLst>
            </p:cNvPr>
            <p:cNvSpPr>
              <a:spLocks noChangeArrowheads="1"/>
            </p:cNvSpPr>
            <p:nvPr/>
          </p:nvSpPr>
          <p:spPr bwMode="auto">
            <a:xfrm>
              <a:off x="6415498" y="4908503"/>
              <a:ext cx="76200" cy="101600"/>
            </a:xfrm>
            <a:prstGeom prst="rect">
              <a:avLst/>
            </a:prstGeom>
            <a:solidFill>
              <a:srgbClr val="6B4487"/>
            </a:solidFill>
            <a:ln>
              <a:solidFill>
                <a:srgbClr val="51118E"/>
              </a:solidFill>
            </a:ln>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311" name="Rectangle 89">
              <a:extLst>
                <a:ext uri="{FF2B5EF4-FFF2-40B4-BE49-F238E27FC236}">
                  <a16:creationId xmlns:a16="http://schemas.microsoft.com/office/drawing/2014/main" id="{13D635C5-C7F8-4FAB-8BE5-38533A6E5C07}"/>
                </a:ext>
              </a:extLst>
            </p:cNvPr>
            <p:cNvSpPr>
              <a:spLocks noChangeArrowheads="1"/>
            </p:cNvSpPr>
            <p:nvPr/>
          </p:nvSpPr>
          <p:spPr bwMode="auto">
            <a:xfrm>
              <a:off x="6801261" y="4771978"/>
              <a:ext cx="58737" cy="79375"/>
            </a:xfrm>
            <a:prstGeom prst="rect">
              <a:avLst/>
            </a:prstGeom>
            <a:solidFill>
              <a:srgbClr val="6B4487"/>
            </a:solidFill>
            <a:ln>
              <a:solidFill>
                <a:srgbClr val="51118E"/>
              </a:solidFill>
            </a:ln>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312" name="Rectangle 90">
              <a:extLst>
                <a:ext uri="{FF2B5EF4-FFF2-40B4-BE49-F238E27FC236}">
                  <a16:creationId xmlns:a16="http://schemas.microsoft.com/office/drawing/2014/main" id="{BE03A683-7002-489C-857E-A675ED3597E9}"/>
                </a:ext>
              </a:extLst>
            </p:cNvPr>
            <p:cNvSpPr>
              <a:spLocks noChangeArrowheads="1"/>
            </p:cNvSpPr>
            <p:nvPr/>
          </p:nvSpPr>
          <p:spPr bwMode="auto">
            <a:xfrm>
              <a:off x="6915561" y="4035378"/>
              <a:ext cx="61912" cy="82550"/>
            </a:xfrm>
            <a:prstGeom prst="rect">
              <a:avLst/>
            </a:prstGeom>
            <a:solidFill>
              <a:srgbClr val="6B4487"/>
            </a:solidFill>
            <a:ln>
              <a:solidFill>
                <a:srgbClr val="51118E"/>
              </a:solidFill>
            </a:ln>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313" name="Rectangle 91">
              <a:extLst>
                <a:ext uri="{FF2B5EF4-FFF2-40B4-BE49-F238E27FC236}">
                  <a16:creationId xmlns:a16="http://schemas.microsoft.com/office/drawing/2014/main" id="{07F30452-81BD-47DC-9DC8-59C6E523E7F0}"/>
                </a:ext>
              </a:extLst>
            </p:cNvPr>
            <p:cNvSpPr>
              <a:spLocks noChangeArrowheads="1"/>
            </p:cNvSpPr>
            <p:nvPr/>
          </p:nvSpPr>
          <p:spPr bwMode="auto">
            <a:xfrm>
              <a:off x="6950486" y="3686128"/>
              <a:ext cx="60325" cy="82550"/>
            </a:xfrm>
            <a:prstGeom prst="rect">
              <a:avLst/>
            </a:prstGeom>
            <a:solidFill>
              <a:srgbClr val="6B4487"/>
            </a:solidFill>
            <a:ln>
              <a:solidFill>
                <a:srgbClr val="51118E"/>
              </a:solidFill>
            </a:ln>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314" name="Rectangle 92">
              <a:extLst>
                <a:ext uri="{FF2B5EF4-FFF2-40B4-BE49-F238E27FC236}">
                  <a16:creationId xmlns:a16="http://schemas.microsoft.com/office/drawing/2014/main" id="{498A5EDD-5F05-4676-923D-0671BECDD394}"/>
                </a:ext>
              </a:extLst>
            </p:cNvPr>
            <p:cNvSpPr>
              <a:spLocks noChangeArrowheads="1"/>
            </p:cNvSpPr>
            <p:nvPr/>
          </p:nvSpPr>
          <p:spPr bwMode="auto">
            <a:xfrm>
              <a:off x="7183848" y="3301953"/>
              <a:ext cx="60325" cy="79375"/>
            </a:xfrm>
            <a:prstGeom prst="rect">
              <a:avLst/>
            </a:prstGeom>
            <a:solidFill>
              <a:srgbClr val="6B4487"/>
            </a:solidFill>
            <a:ln>
              <a:solidFill>
                <a:srgbClr val="51118E"/>
              </a:solidFill>
            </a:ln>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315" name="Rectangle 93">
              <a:extLst>
                <a:ext uri="{FF2B5EF4-FFF2-40B4-BE49-F238E27FC236}">
                  <a16:creationId xmlns:a16="http://schemas.microsoft.com/office/drawing/2014/main" id="{33104299-F957-49E6-9A7F-48767441B3C9}"/>
                </a:ext>
              </a:extLst>
            </p:cNvPr>
            <p:cNvSpPr>
              <a:spLocks noChangeArrowheads="1"/>
            </p:cNvSpPr>
            <p:nvPr/>
          </p:nvSpPr>
          <p:spPr bwMode="auto">
            <a:xfrm>
              <a:off x="7088598" y="3619453"/>
              <a:ext cx="79375" cy="203200"/>
            </a:xfrm>
            <a:prstGeom prst="rect">
              <a:avLst/>
            </a:prstGeom>
            <a:solidFill>
              <a:srgbClr val="6B4487"/>
            </a:solidFill>
            <a:ln>
              <a:solidFill>
                <a:srgbClr val="51118E"/>
              </a:solidFill>
            </a:ln>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316" name="Rectangle 94">
              <a:extLst>
                <a:ext uri="{FF2B5EF4-FFF2-40B4-BE49-F238E27FC236}">
                  <a16:creationId xmlns:a16="http://schemas.microsoft.com/office/drawing/2014/main" id="{E3A7DB65-B018-4A76-8DB3-7DAFC156A75A}"/>
                </a:ext>
              </a:extLst>
            </p:cNvPr>
            <p:cNvSpPr>
              <a:spLocks noChangeArrowheads="1"/>
            </p:cNvSpPr>
            <p:nvPr/>
          </p:nvSpPr>
          <p:spPr bwMode="auto">
            <a:xfrm>
              <a:off x="7331486" y="3768678"/>
              <a:ext cx="150812" cy="187325"/>
            </a:xfrm>
            <a:prstGeom prst="rect">
              <a:avLst/>
            </a:prstGeom>
            <a:solidFill>
              <a:srgbClr val="6B4487"/>
            </a:solidFill>
            <a:ln>
              <a:solidFill>
                <a:srgbClr val="51118E"/>
              </a:solidFill>
            </a:ln>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317" name="Rectangle 95">
              <a:extLst>
                <a:ext uri="{FF2B5EF4-FFF2-40B4-BE49-F238E27FC236}">
                  <a16:creationId xmlns:a16="http://schemas.microsoft.com/office/drawing/2014/main" id="{78F88BA8-EE17-4BC4-A76C-3641D552492B}"/>
                </a:ext>
              </a:extLst>
            </p:cNvPr>
            <p:cNvSpPr>
              <a:spLocks noChangeArrowheads="1"/>
            </p:cNvSpPr>
            <p:nvPr/>
          </p:nvSpPr>
          <p:spPr bwMode="auto">
            <a:xfrm>
              <a:off x="7972836" y="3403553"/>
              <a:ext cx="96837" cy="130175"/>
            </a:xfrm>
            <a:prstGeom prst="rect">
              <a:avLst/>
            </a:prstGeom>
            <a:solidFill>
              <a:srgbClr val="6B4487"/>
            </a:solidFill>
            <a:ln>
              <a:solidFill>
                <a:srgbClr val="51118E"/>
              </a:solidFill>
            </a:ln>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318" name="Rectangle 96">
              <a:extLst>
                <a:ext uri="{FF2B5EF4-FFF2-40B4-BE49-F238E27FC236}">
                  <a16:creationId xmlns:a16="http://schemas.microsoft.com/office/drawing/2014/main" id="{94C983A3-AA92-4858-BCA1-C68C0D2A66D1}"/>
                </a:ext>
              </a:extLst>
            </p:cNvPr>
            <p:cNvSpPr>
              <a:spLocks noChangeArrowheads="1"/>
            </p:cNvSpPr>
            <p:nvPr/>
          </p:nvSpPr>
          <p:spPr bwMode="auto">
            <a:xfrm>
              <a:off x="7036211" y="3981403"/>
              <a:ext cx="100012" cy="130175"/>
            </a:xfrm>
            <a:prstGeom prst="rect">
              <a:avLst/>
            </a:prstGeom>
            <a:solidFill>
              <a:srgbClr val="6B4487"/>
            </a:solidFill>
            <a:ln>
              <a:solidFill>
                <a:srgbClr val="51118E"/>
              </a:solidFill>
            </a:ln>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319" name="Rectangle 97">
              <a:extLst>
                <a:ext uri="{FF2B5EF4-FFF2-40B4-BE49-F238E27FC236}">
                  <a16:creationId xmlns:a16="http://schemas.microsoft.com/office/drawing/2014/main" id="{79BA34FB-148B-4890-90BB-2B993AC4C812}"/>
                </a:ext>
              </a:extLst>
            </p:cNvPr>
            <p:cNvSpPr>
              <a:spLocks noChangeArrowheads="1"/>
            </p:cNvSpPr>
            <p:nvPr/>
          </p:nvSpPr>
          <p:spPr bwMode="auto">
            <a:xfrm>
              <a:off x="7026686" y="4149678"/>
              <a:ext cx="103187" cy="130175"/>
            </a:xfrm>
            <a:prstGeom prst="rect">
              <a:avLst/>
            </a:prstGeom>
            <a:solidFill>
              <a:srgbClr val="6B4487"/>
            </a:solidFill>
            <a:ln>
              <a:solidFill>
                <a:srgbClr val="51118E"/>
              </a:solidFill>
            </a:ln>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320" name="Rectangle 98">
              <a:extLst>
                <a:ext uri="{FF2B5EF4-FFF2-40B4-BE49-F238E27FC236}">
                  <a16:creationId xmlns:a16="http://schemas.microsoft.com/office/drawing/2014/main" id="{F01A278A-2976-4E37-9642-C1E88E90B8A5}"/>
                </a:ext>
              </a:extLst>
            </p:cNvPr>
            <p:cNvSpPr>
              <a:spLocks noChangeArrowheads="1"/>
            </p:cNvSpPr>
            <p:nvPr/>
          </p:nvSpPr>
          <p:spPr bwMode="auto">
            <a:xfrm>
              <a:off x="7045736" y="4559253"/>
              <a:ext cx="88900" cy="111125"/>
            </a:xfrm>
            <a:prstGeom prst="rect">
              <a:avLst/>
            </a:prstGeom>
            <a:solidFill>
              <a:srgbClr val="6B4487"/>
            </a:solidFill>
            <a:ln>
              <a:solidFill>
                <a:srgbClr val="51118E"/>
              </a:solidFill>
            </a:ln>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321" name="Text Box 99">
              <a:extLst>
                <a:ext uri="{FF2B5EF4-FFF2-40B4-BE49-F238E27FC236}">
                  <a16:creationId xmlns:a16="http://schemas.microsoft.com/office/drawing/2014/main" id="{753DB1C3-F1E3-4845-8DB5-0A9E164C07BE}"/>
                </a:ext>
              </a:extLst>
            </p:cNvPr>
            <p:cNvSpPr txBox="1">
              <a:spLocks noChangeArrowheads="1"/>
            </p:cNvSpPr>
            <p:nvPr/>
          </p:nvSpPr>
          <p:spPr bwMode="auto">
            <a:xfrm>
              <a:off x="6116388" y="5353398"/>
              <a:ext cx="550689" cy="5552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53619" tIns="76810" rIns="153619" bIns="76810">
              <a:spAutoFit/>
            </a:bodyPr>
            <a:lstStyle>
              <a:lvl1pPr defTabSz="1536700" eaLnBrk="0" hangingPunct="0">
                <a:defRPr sz="1100">
                  <a:solidFill>
                    <a:schemeClr val="tx1"/>
                  </a:solidFill>
                  <a:latin typeface="Arial" charset="0"/>
                  <a:ea typeface="ＭＳ Ｐゴシック" charset="0"/>
                  <a:cs typeface="ＭＳ Ｐゴシック" charset="0"/>
                </a:defRPr>
              </a:lvl1pPr>
              <a:lvl2pPr marL="742950" indent="-285750" defTabSz="1536700" eaLnBrk="0" hangingPunct="0">
                <a:defRPr sz="1100">
                  <a:solidFill>
                    <a:schemeClr val="tx1"/>
                  </a:solidFill>
                  <a:latin typeface="Arial" charset="0"/>
                  <a:ea typeface="ＭＳ Ｐゴシック" charset="0"/>
                </a:defRPr>
              </a:lvl2pPr>
              <a:lvl3pPr marL="1143000" indent="-228600" defTabSz="1536700" eaLnBrk="0" hangingPunct="0">
                <a:defRPr sz="1100">
                  <a:solidFill>
                    <a:schemeClr val="tx1"/>
                  </a:solidFill>
                  <a:latin typeface="Arial" charset="0"/>
                  <a:ea typeface="ＭＳ Ｐゴシック" charset="0"/>
                </a:defRPr>
              </a:lvl3pPr>
              <a:lvl4pPr marL="1600200" indent="-228600" defTabSz="1536700" eaLnBrk="0" hangingPunct="0">
                <a:defRPr sz="1100">
                  <a:solidFill>
                    <a:schemeClr val="tx1"/>
                  </a:solidFill>
                  <a:latin typeface="Arial" charset="0"/>
                  <a:ea typeface="ＭＳ Ｐゴシック" charset="0"/>
                </a:defRPr>
              </a:lvl4pPr>
              <a:lvl5pPr marL="2057400" indent="-228600" defTabSz="1536700" eaLnBrk="0" hangingPunct="0">
                <a:defRPr sz="1100">
                  <a:solidFill>
                    <a:schemeClr val="tx1"/>
                  </a:solidFill>
                  <a:latin typeface="Arial" charset="0"/>
                  <a:ea typeface="ＭＳ Ｐゴシック" charset="0"/>
                </a:defRPr>
              </a:lvl5pPr>
              <a:lvl6pPr marL="2514600" indent="-228600" algn="ctr" defTabSz="1536700" eaLnBrk="0" fontAlgn="base" hangingPunct="0">
                <a:spcBef>
                  <a:spcPct val="30000"/>
                </a:spcBef>
                <a:spcAft>
                  <a:spcPct val="0"/>
                </a:spcAft>
                <a:defRPr sz="1100">
                  <a:solidFill>
                    <a:schemeClr val="tx1"/>
                  </a:solidFill>
                  <a:latin typeface="Arial" charset="0"/>
                  <a:ea typeface="ＭＳ Ｐゴシック" charset="0"/>
                </a:defRPr>
              </a:lvl6pPr>
              <a:lvl7pPr marL="2971800" indent="-228600" algn="ctr" defTabSz="1536700" eaLnBrk="0" fontAlgn="base" hangingPunct="0">
                <a:spcBef>
                  <a:spcPct val="30000"/>
                </a:spcBef>
                <a:spcAft>
                  <a:spcPct val="0"/>
                </a:spcAft>
                <a:defRPr sz="1100">
                  <a:solidFill>
                    <a:schemeClr val="tx1"/>
                  </a:solidFill>
                  <a:latin typeface="Arial" charset="0"/>
                  <a:ea typeface="ＭＳ Ｐゴシック" charset="0"/>
                </a:defRPr>
              </a:lvl7pPr>
              <a:lvl8pPr marL="3429000" indent="-228600" algn="ctr" defTabSz="1536700" eaLnBrk="0" fontAlgn="base" hangingPunct="0">
                <a:spcBef>
                  <a:spcPct val="30000"/>
                </a:spcBef>
                <a:spcAft>
                  <a:spcPct val="0"/>
                </a:spcAft>
                <a:defRPr sz="1100">
                  <a:solidFill>
                    <a:schemeClr val="tx1"/>
                  </a:solidFill>
                  <a:latin typeface="Arial" charset="0"/>
                  <a:ea typeface="ＭＳ Ｐゴシック" charset="0"/>
                </a:defRPr>
              </a:lvl8pPr>
              <a:lvl9pPr marL="3886200" indent="-228600" algn="ctr" defTabSz="1536700" eaLnBrk="0" fontAlgn="base" hangingPunct="0">
                <a:spcBef>
                  <a:spcPct val="30000"/>
                </a:spcBef>
                <a:spcAft>
                  <a:spcPct val="0"/>
                </a:spcAft>
                <a:defRPr sz="1100">
                  <a:solidFill>
                    <a:schemeClr val="tx1"/>
                  </a:solidFill>
                  <a:latin typeface="Arial" charset="0"/>
                  <a:ea typeface="ＭＳ Ｐゴシック" charset="0"/>
                </a:defRPr>
              </a:lvl9pPr>
            </a:lstStyle>
            <a:p>
              <a:pPr marL="0" marR="0" lvl="0" indent="0" algn="ctr" defTabSz="1536700" eaLnBrk="0" fontAlgn="base" latinLnBrk="0" hangingPunct="0">
                <a:lnSpc>
                  <a:spcPct val="100000"/>
                </a:lnSpc>
                <a:spcBef>
                  <a:spcPct val="0"/>
                </a:spcBef>
                <a:spcAft>
                  <a:spcPct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0.5</a:t>
              </a:r>
              <a:b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br>
              <a: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(19)</a:t>
              </a:r>
              <a:endParaRPr kumimoji="0" lang="en-GB"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322" name="Text Box 100">
              <a:extLst>
                <a:ext uri="{FF2B5EF4-FFF2-40B4-BE49-F238E27FC236}">
                  <a16:creationId xmlns:a16="http://schemas.microsoft.com/office/drawing/2014/main" id="{CE78AE35-CFA3-4CF5-9105-800E5048041B}"/>
                </a:ext>
              </a:extLst>
            </p:cNvPr>
            <p:cNvSpPr txBox="1">
              <a:spLocks noChangeArrowheads="1"/>
            </p:cNvSpPr>
            <p:nvPr/>
          </p:nvSpPr>
          <p:spPr bwMode="auto">
            <a:xfrm>
              <a:off x="6749801" y="5353398"/>
              <a:ext cx="550689" cy="5552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53619" tIns="76810" rIns="153619" bIns="76810">
              <a:spAutoFit/>
            </a:bodyPr>
            <a:lstStyle>
              <a:lvl1pPr defTabSz="1536700" eaLnBrk="0" hangingPunct="0">
                <a:defRPr sz="1100">
                  <a:solidFill>
                    <a:schemeClr val="tx1"/>
                  </a:solidFill>
                  <a:latin typeface="Arial" charset="0"/>
                  <a:ea typeface="ＭＳ Ｐゴシック" charset="0"/>
                  <a:cs typeface="ＭＳ Ｐゴシック" charset="0"/>
                </a:defRPr>
              </a:lvl1pPr>
              <a:lvl2pPr marL="742950" indent="-285750" defTabSz="1536700" eaLnBrk="0" hangingPunct="0">
                <a:defRPr sz="1100">
                  <a:solidFill>
                    <a:schemeClr val="tx1"/>
                  </a:solidFill>
                  <a:latin typeface="Arial" charset="0"/>
                  <a:ea typeface="ＭＳ Ｐゴシック" charset="0"/>
                </a:defRPr>
              </a:lvl2pPr>
              <a:lvl3pPr marL="1143000" indent="-228600" defTabSz="1536700" eaLnBrk="0" hangingPunct="0">
                <a:defRPr sz="1100">
                  <a:solidFill>
                    <a:schemeClr val="tx1"/>
                  </a:solidFill>
                  <a:latin typeface="Arial" charset="0"/>
                  <a:ea typeface="ＭＳ Ｐゴシック" charset="0"/>
                </a:defRPr>
              </a:lvl3pPr>
              <a:lvl4pPr marL="1600200" indent="-228600" defTabSz="1536700" eaLnBrk="0" hangingPunct="0">
                <a:defRPr sz="1100">
                  <a:solidFill>
                    <a:schemeClr val="tx1"/>
                  </a:solidFill>
                  <a:latin typeface="Arial" charset="0"/>
                  <a:ea typeface="ＭＳ Ｐゴシック" charset="0"/>
                </a:defRPr>
              </a:lvl4pPr>
              <a:lvl5pPr marL="2057400" indent="-228600" defTabSz="1536700" eaLnBrk="0" hangingPunct="0">
                <a:defRPr sz="1100">
                  <a:solidFill>
                    <a:schemeClr val="tx1"/>
                  </a:solidFill>
                  <a:latin typeface="Arial" charset="0"/>
                  <a:ea typeface="ＭＳ Ｐゴシック" charset="0"/>
                </a:defRPr>
              </a:lvl5pPr>
              <a:lvl6pPr marL="2514600" indent="-228600" algn="ctr" defTabSz="1536700" eaLnBrk="0" fontAlgn="base" hangingPunct="0">
                <a:spcBef>
                  <a:spcPct val="30000"/>
                </a:spcBef>
                <a:spcAft>
                  <a:spcPct val="0"/>
                </a:spcAft>
                <a:defRPr sz="1100">
                  <a:solidFill>
                    <a:schemeClr val="tx1"/>
                  </a:solidFill>
                  <a:latin typeface="Arial" charset="0"/>
                  <a:ea typeface="ＭＳ Ｐゴシック" charset="0"/>
                </a:defRPr>
              </a:lvl6pPr>
              <a:lvl7pPr marL="2971800" indent="-228600" algn="ctr" defTabSz="1536700" eaLnBrk="0" fontAlgn="base" hangingPunct="0">
                <a:spcBef>
                  <a:spcPct val="30000"/>
                </a:spcBef>
                <a:spcAft>
                  <a:spcPct val="0"/>
                </a:spcAft>
                <a:defRPr sz="1100">
                  <a:solidFill>
                    <a:schemeClr val="tx1"/>
                  </a:solidFill>
                  <a:latin typeface="Arial" charset="0"/>
                  <a:ea typeface="ＭＳ Ｐゴシック" charset="0"/>
                </a:defRPr>
              </a:lvl7pPr>
              <a:lvl8pPr marL="3429000" indent="-228600" algn="ctr" defTabSz="1536700" eaLnBrk="0" fontAlgn="base" hangingPunct="0">
                <a:spcBef>
                  <a:spcPct val="30000"/>
                </a:spcBef>
                <a:spcAft>
                  <a:spcPct val="0"/>
                </a:spcAft>
                <a:defRPr sz="1100">
                  <a:solidFill>
                    <a:schemeClr val="tx1"/>
                  </a:solidFill>
                  <a:latin typeface="Arial" charset="0"/>
                  <a:ea typeface="ＭＳ Ｐゴシック" charset="0"/>
                </a:defRPr>
              </a:lvl8pPr>
              <a:lvl9pPr marL="3886200" indent="-228600" algn="ctr" defTabSz="1536700" eaLnBrk="0" fontAlgn="base" hangingPunct="0">
                <a:spcBef>
                  <a:spcPct val="30000"/>
                </a:spcBef>
                <a:spcAft>
                  <a:spcPct val="0"/>
                </a:spcAft>
                <a:defRPr sz="1100">
                  <a:solidFill>
                    <a:schemeClr val="tx1"/>
                  </a:solidFill>
                  <a:latin typeface="Arial" charset="0"/>
                  <a:ea typeface="ＭＳ Ｐゴシック" charset="0"/>
                </a:defRPr>
              </a:lvl9pPr>
            </a:lstStyle>
            <a:p>
              <a:pPr marL="0" marR="0" lvl="0" indent="0" algn="ctr" defTabSz="1536700" eaLnBrk="0" fontAlgn="base" latinLnBrk="0" hangingPunct="0">
                <a:lnSpc>
                  <a:spcPct val="100000"/>
                </a:lnSpc>
                <a:spcBef>
                  <a:spcPct val="0"/>
                </a:spcBef>
                <a:spcAft>
                  <a:spcPct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1.0</a:t>
              </a:r>
              <a:b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br>
              <a: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(38)</a:t>
              </a:r>
              <a:endParaRPr kumimoji="0" lang="en-GB"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323" name="Text Box 101">
              <a:extLst>
                <a:ext uri="{FF2B5EF4-FFF2-40B4-BE49-F238E27FC236}">
                  <a16:creationId xmlns:a16="http://schemas.microsoft.com/office/drawing/2014/main" id="{48306628-B8E0-4976-A80D-237969D75E8B}"/>
                </a:ext>
              </a:extLst>
            </p:cNvPr>
            <p:cNvSpPr txBox="1">
              <a:spLocks noChangeArrowheads="1"/>
            </p:cNvSpPr>
            <p:nvPr/>
          </p:nvSpPr>
          <p:spPr bwMode="auto">
            <a:xfrm>
              <a:off x="7389563" y="5353398"/>
              <a:ext cx="550689" cy="5552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53619" tIns="76810" rIns="153619" bIns="76810">
              <a:spAutoFit/>
            </a:bodyPr>
            <a:lstStyle>
              <a:lvl1pPr defTabSz="1536700" eaLnBrk="0" hangingPunct="0">
                <a:defRPr sz="1100">
                  <a:solidFill>
                    <a:schemeClr val="tx1"/>
                  </a:solidFill>
                  <a:latin typeface="Arial" charset="0"/>
                  <a:ea typeface="ＭＳ Ｐゴシック" charset="0"/>
                  <a:cs typeface="ＭＳ Ｐゴシック" charset="0"/>
                </a:defRPr>
              </a:lvl1pPr>
              <a:lvl2pPr marL="742950" indent="-285750" defTabSz="1536700" eaLnBrk="0" hangingPunct="0">
                <a:defRPr sz="1100">
                  <a:solidFill>
                    <a:schemeClr val="tx1"/>
                  </a:solidFill>
                  <a:latin typeface="Arial" charset="0"/>
                  <a:ea typeface="ＭＳ Ｐゴシック" charset="0"/>
                </a:defRPr>
              </a:lvl2pPr>
              <a:lvl3pPr marL="1143000" indent="-228600" defTabSz="1536700" eaLnBrk="0" hangingPunct="0">
                <a:defRPr sz="1100">
                  <a:solidFill>
                    <a:schemeClr val="tx1"/>
                  </a:solidFill>
                  <a:latin typeface="Arial" charset="0"/>
                  <a:ea typeface="ＭＳ Ｐゴシック" charset="0"/>
                </a:defRPr>
              </a:lvl3pPr>
              <a:lvl4pPr marL="1600200" indent="-228600" defTabSz="1536700" eaLnBrk="0" hangingPunct="0">
                <a:defRPr sz="1100">
                  <a:solidFill>
                    <a:schemeClr val="tx1"/>
                  </a:solidFill>
                  <a:latin typeface="Arial" charset="0"/>
                  <a:ea typeface="ＭＳ Ｐゴシック" charset="0"/>
                </a:defRPr>
              </a:lvl4pPr>
              <a:lvl5pPr marL="2057400" indent="-228600" defTabSz="1536700" eaLnBrk="0" hangingPunct="0">
                <a:defRPr sz="1100">
                  <a:solidFill>
                    <a:schemeClr val="tx1"/>
                  </a:solidFill>
                  <a:latin typeface="Arial" charset="0"/>
                  <a:ea typeface="ＭＳ Ｐゴシック" charset="0"/>
                </a:defRPr>
              </a:lvl5pPr>
              <a:lvl6pPr marL="2514600" indent="-228600" algn="ctr" defTabSz="1536700" eaLnBrk="0" fontAlgn="base" hangingPunct="0">
                <a:spcBef>
                  <a:spcPct val="30000"/>
                </a:spcBef>
                <a:spcAft>
                  <a:spcPct val="0"/>
                </a:spcAft>
                <a:defRPr sz="1100">
                  <a:solidFill>
                    <a:schemeClr val="tx1"/>
                  </a:solidFill>
                  <a:latin typeface="Arial" charset="0"/>
                  <a:ea typeface="ＭＳ Ｐゴシック" charset="0"/>
                </a:defRPr>
              </a:lvl6pPr>
              <a:lvl7pPr marL="2971800" indent="-228600" algn="ctr" defTabSz="1536700" eaLnBrk="0" fontAlgn="base" hangingPunct="0">
                <a:spcBef>
                  <a:spcPct val="30000"/>
                </a:spcBef>
                <a:spcAft>
                  <a:spcPct val="0"/>
                </a:spcAft>
                <a:defRPr sz="1100">
                  <a:solidFill>
                    <a:schemeClr val="tx1"/>
                  </a:solidFill>
                  <a:latin typeface="Arial" charset="0"/>
                  <a:ea typeface="ＭＳ Ｐゴシック" charset="0"/>
                </a:defRPr>
              </a:lvl7pPr>
              <a:lvl8pPr marL="3429000" indent="-228600" algn="ctr" defTabSz="1536700" eaLnBrk="0" fontAlgn="base" hangingPunct="0">
                <a:spcBef>
                  <a:spcPct val="30000"/>
                </a:spcBef>
                <a:spcAft>
                  <a:spcPct val="0"/>
                </a:spcAft>
                <a:defRPr sz="1100">
                  <a:solidFill>
                    <a:schemeClr val="tx1"/>
                  </a:solidFill>
                  <a:latin typeface="Arial" charset="0"/>
                  <a:ea typeface="ＭＳ Ｐゴシック" charset="0"/>
                </a:defRPr>
              </a:lvl8pPr>
              <a:lvl9pPr marL="3886200" indent="-228600" algn="ctr" defTabSz="1536700" eaLnBrk="0" fontAlgn="base" hangingPunct="0">
                <a:spcBef>
                  <a:spcPct val="30000"/>
                </a:spcBef>
                <a:spcAft>
                  <a:spcPct val="0"/>
                </a:spcAft>
                <a:defRPr sz="1100">
                  <a:solidFill>
                    <a:schemeClr val="tx1"/>
                  </a:solidFill>
                  <a:latin typeface="Arial" charset="0"/>
                  <a:ea typeface="ＭＳ Ｐゴシック" charset="0"/>
                </a:defRPr>
              </a:lvl9pPr>
            </a:lstStyle>
            <a:p>
              <a:pPr marL="0" marR="0" lvl="0" indent="0" algn="ctr" defTabSz="1536700" eaLnBrk="0" fontAlgn="base" latinLnBrk="0" hangingPunct="0">
                <a:lnSpc>
                  <a:spcPct val="100000"/>
                </a:lnSpc>
                <a:spcBef>
                  <a:spcPct val="0"/>
                </a:spcBef>
                <a:spcAft>
                  <a:spcPct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1.5</a:t>
              </a:r>
              <a:b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br>
              <a: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(58)</a:t>
              </a:r>
              <a:endParaRPr kumimoji="0" lang="en-GB"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324" name="Text Box 102">
              <a:extLst>
                <a:ext uri="{FF2B5EF4-FFF2-40B4-BE49-F238E27FC236}">
                  <a16:creationId xmlns:a16="http://schemas.microsoft.com/office/drawing/2014/main" id="{C3E96DC2-898E-4B9B-B8C1-28DBC8F8096F}"/>
                </a:ext>
              </a:extLst>
            </p:cNvPr>
            <p:cNvSpPr txBox="1">
              <a:spLocks noChangeArrowheads="1"/>
            </p:cNvSpPr>
            <p:nvPr/>
          </p:nvSpPr>
          <p:spPr bwMode="auto">
            <a:xfrm>
              <a:off x="8061076" y="5367686"/>
              <a:ext cx="550689" cy="5552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53619" tIns="76810" rIns="153619" bIns="76810">
              <a:spAutoFit/>
            </a:bodyPr>
            <a:lstStyle>
              <a:lvl1pPr defTabSz="1536700" eaLnBrk="0" hangingPunct="0">
                <a:defRPr sz="1100">
                  <a:solidFill>
                    <a:schemeClr val="tx1"/>
                  </a:solidFill>
                  <a:latin typeface="Arial" charset="0"/>
                  <a:ea typeface="ＭＳ Ｐゴシック" charset="0"/>
                  <a:cs typeface="ＭＳ Ｐゴシック" charset="0"/>
                </a:defRPr>
              </a:lvl1pPr>
              <a:lvl2pPr marL="742950" indent="-285750" defTabSz="1536700" eaLnBrk="0" hangingPunct="0">
                <a:defRPr sz="1100">
                  <a:solidFill>
                    <a:schemeClr val="tx1"/>
                  </a:solidFill>
                  <a:latin typeface="Arial" charset="0"/>
                  <a:ea typeface="ＭＳ Ｐゴシック" charset="0"/>
                </a:defRPr>
              </a:lvl2pPr>
              <a:lvl3pPr marL="1143000" indent="-228600" defTabSz="1536700" eaLnBrk="0" hangingPunct="0">
                <a:defRPr sz="1100">
                  <a:solidFill>
                    <a:schemeClr val="tx1"/>
                  </a:solidFill>
                  <a:latin typeface="Arial" charset="0"/>
                  <a:ea typeface="ＭＳ Ｐゴシック" charset="0"/>
                </a:defRPr>
              </a:lvl3pPr>
              <a:lvl4pPr marL="1600200" indent="-228600" defTabSz="1536700" eaLnBrk="0" hangingPunct="0">
                <a:defRPr sz="1100">
                  <a:solidFill>
                    <a:schemeClr val="tx1"/>
                  </a:solidFill>
                  <a:latin typeface="Arial" charset="0"/>
                  <a:ea typeface="ＭＳ Ｐゴシック" charset="0"/>
                </a:defRPr>
              </a:lvl4pPr>
              <a:lvl5pPr marL="2057400" indent="-228600" defTabSz="1536700" eaLnBrk="0" hangingPunct="0">
                <a:defRPr sz="1100">
                  <a:solidFill>
                    <a:schemeClr val="tx1"/>
                  </a:solidFill>
                  <a:latin typeface="Arial" charset="0"/>
                  <a:ea typeface="ＭＳ Ｐゴシック" charset="0"/>
                </a:defRPr>
              </a:lvl5pPr>
              <a:lvl6pPr marL="2514600" indent="-228600" algn="ctr" defTabSz="1536700" eaLnBrk="0" fontAlgn="base" hangingPunct="0">
                <a:spcBef>
                  <a:spcPct val="30000"/>
                </a:spcBef>
                <a:spcAft>
                  <a:spcPct val="0"/>
                </a:spcAft>
                <a:defRPr sz="1100">
                  <a:solidFill>
                    <a:schemeClr val="tx1"/>
                  </a:solidFill>
                  <a:latin typeface="Arial" charset="0"/>
                  <a:ea typeface="ＭＳ Ｐゴシック" charset="0"/>
                </a:defRPr>
              </a:lvl6pPr>
              <a:lvl7pPr marL="2971800" indent="-228600" algn="ctr" defTabSz="1536700" eaLnBrk="0" fontAlgn="base" hangingPunct="0">
                <a:spcBef>
                  <a:spcPct val="30000"/>
                </a:spcBef>
                <a:spcAft>
                  <a:spcPct val="0"/>
                </a:spcAft>
                <a:defRPr sz="1100">
                  <a:solidFill>
                    <a:schemeClr val="tx1"/>
                  </a:solidFill>
                  <a:latin typeface="Arial" charset="0"/>
                  <a:ea typeface="ＭＳ Ｐゴシック" charset="0"/>
                </a:defRPr>
              </a:lvl7pPr>
              <a:lvl8pPr marL="3429000" indent="-228600" algn="ctr" defTabSz="1536700" eaLnBrk="0" fontAlgn="base" hangingPunct="0">
                <a:spcBef>
                  <a:spcPct val="30000"/>
                </a:spcBef>
                <a:spcAft>
                  <a:spcPct val="0"/>
                </a:spcAft>
                <a:defRPr sz="1100">
                  <a:solidFill>
                    <a:schemeClr val="tx1"/>
                  </a:solidFill>
                  <a:latin typeface="Arial" charset="0"/>
                  <a:ea typeface="ＭＳ Ｐゴシック" charset="0"/>
                </a:defRPr>
              </a:lvl8pPr>
              <a:lvl9pPr marL="3886200" indent="-228600" algn="ctr" defTabSz="1536700" eaLnBrk="0" fontAlgn="base" hangingPunct="0">
                <a:spcBef>
                  <a:spcPct val="30000"/>
                </a:spcBef>
                <a:spcAft>
                  <a:spcPct val="0"/>
                </a:spcAft>
                <a:defRPr sz="1100">
                  <a:solidFill>
                    <a:schemeClr val="tx1"/>
                  </a:solidFill>
                  <a:latin typeface="Arial" charset="0"/>
                  <a:ea typeface="ＭＳ Ｐゴシック" charset="0"/>
                </a:defRPr>
              </a:lvl9pPr>
            </a:lstStyle>
            <a:p>
              <a:pPr marL="0" marR="0" lvl="0" indent="0" algn="ctr" defTabSz="1536700" eaLnBrk="0" fontAlgn="base" latinLnBrk="0" hangingPunct="0">
                <a:lnSpc>
                  <a:spcPct val="100000"/>
                </a:lnSpc>
                <a:spcBef>
                  <a:spcPct val="0"/>
                </a:spcBef>
                <a:spcAft>
                  <a:spcPct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2.0</a:t>
              </a:r>
              <a:b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br>
              <a: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(77)</a:t>
              </a:r>
              <a:endParaRPr kumimoji="0" lang="en-GB"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325" name="Line 103">
              <a:extLst>
                <a:ext uri="{FF2B5EF4-FFF2-40B4-BE49-F238E27FC236}">
                  <a16:creationId xmlns:a16="http://schemas.microsoft.com/office/drawing/2014/main" id="{D7B8BF93-9793-4E2C-8BEB-E4179A8791E0}"/>
                </a:ext>
              </a:extLst>
            </p:cNvPr>
            <p:cNvSpPr>
              <a:spLocks noChangeShapeType="1"/>
            </p:cNvSpPr>
            <p:nvPr/>
          </p:nvSpPr>
          <p:spPr bwMode="auto">
            <a:xfrm>
              <a:off x="7048911" y="5349828"/>
              <a:ext cx="0" cy="79375"/>
            </a:xfrm>
            <a:prstGeom prst="line">
              <a:avLst/>
            </a:prstGeom>
            <a:noFill/>
            <a:ln w="19050">
              <a:solidFill>
                <a:sysClr val="windowText" lastClr="000000"/>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1" fontAlgn="base" latinLnBrk="0" hangingPunct="1">
                <a:lnSpc>
                  <a:spcPct val="100000"/>
                </a:lnSpc>
                <a:spcBef>
                  <a:spcPct val="3000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Narrow" pitchFamily="34" charset="0"/>
                <a:ea typeface="ＭＳ Ｐゴシック" charset="0"/>
                <a:cs typeface="ＭＳ Ｐゴシック" charset="0"/>
              </a:endParaRPr>
            </a:p>
          </p:txBody>
        </p:sp>
      </p:grpSp>
      <p:sp>
        <p:nvSpPr>
          <p:cNvPr id="326" name="Text Box 104">
            <a:extLst>
              <a:ext uri="{FF2B5EF4-FFF2-40B4-BE49-F238E27FC236}">
                <a16:creationId xmlns:a16="http://schemas.microsoft.com/office/drawing/2014/main" id="{AB3F2A0F-3EA8-4382-995B-479A7BB731A6}"/>
              </a:ext>
            </a:extLst>
          </p:cNvPr>
          <p:cNvSpPr txBox="1">
            <a:spLocks noChangeArrowheads="1"/>
          </p:cNvSpPr>
          <p:nvPr/>
        </p:nvSpPr>
        <p:spPr bwMode="auto">
          <a:xfrm>
            <a:off x="5915436" y="5867353"/>
            <a:ext cx="2392362"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eaLnBrk="0" hangingPunct="0">
              <a:defRPr sz="1100">
                <a:solidFill>
                  <a:schemeClr val="tx1"/>
                </a:solidFill>
                <a:latin typeface="Arial" charset="0"/>
                <a:ea typeface="ＭＳ Ｐゴシック" charset="0"/>
                <a:cs typeface="ＭＳ Ｐゴシック" charset="0"/>
              </a:defRPr>
            </a:lvl1pPr>
            <a:lvl2pPr marL="742950" indent="-285750" eaLnBrk="0" hangingPunct="0">
              <a:defRPr sz="1100">
                <a:solidFill>
                  <a:schemeClr val="tx1"/>
                </a:solidFill>
                <a:latin typeface="Arial" charset="0"/>
                <a:ea typeface="ＭＳ Ｐゴシック" charset="0"/>
              </a:defRPr>
            </a:lvl2pPr>
            <a:lvl3pPr marL="1143000" indent="-228600" eaLnBrk="0" hangingPunct="0">
              <a:defRPr sz="1100">
                <a:solidFill>
                  <a:schemeClr val="tx1"/>
                </a:solidFill>
                <a:latin typeface="Arial" charset="0"/>
                <a:ea typeface="ＭＳ Ｐゴシック" charset="0"/>
              </a:defRPr>
            </a:lvl3pPr>
            <a:lvl4pPr marL="1600200" indent="-228600" eaLnBrk="0" hangingPunct="0">
              <a:defRPr sz="1100">
                <a:solidFill>
                  <a:schemeClr val="tx1"/>
                </a:solidFill>
                <a:latin typeface="Arial" charset="0"/>
                <a:ea typeface="ＭＳ Ｐゴシック" charset="0"/>
              </a:defRPr>
            </a:lvl4pPr>
            <a:lvl5pPr marL="2057400" indent="-228600" eaLnBrk="0" hangingPunct="0">
              <a:defRPr sz="1100">
                <a:solidFill>
                  <a:schemeClr val="tx1"/>
                </a:solidFill>
                <a:latin typeface="Arial" charset="0"/>
                <a:ea typeface="ＭＳ Ｐゴシック" charset="0"/>
              </a:defRPr>
            </a:lvl5pPr>
            <a:lvl6pPr marL="2514600" indent="-228600" algn="ctr" eaLnBrk="0" fontAlgn="base" hangingPunct="0">
              <a:spcBef>
                <a:spcPct val="30000"/>
              </a:spcBef>
              <a:spcAft>
                <a:spcPct val="0"/>
              </a:spcAft>
              <a:defRPr sz="1100">
                <a:solidFill>
                  <a:schemeClr val="tx1"/>
                </a:solidFill>
                <a:latin typeface="Arial" charset="0"/>
                <a:ea typeface="ＭＳ Ｐゴシック" charset="0"/>
              </a:defRPr>
            </a:lvl6pPr>
            <a:lvl7pPr marL="2971800" indent="-228600" algn="ctr" eaLnBrk="0" fontAlgn="base" hangingPunct="0">
              <a:spcBef>
                <a:spcPct val="30000"/>
              </a:spcBef>
              <a:spcAft>
                <a:spcPct val="0"/>
              </a:spcAft>
              <a:defRPr sz="1100">
                <a:solidFill>
                  <a:schemeClr val="tx1"/>
                </a:solidFill>
                <a:latin typeface="Arial" charset="0"/>
                <a:ea typeface="ＭＳ Ｐゴシック" charset="0"/>
              </a:defRPr>
            </a:lvl7pPr>
            <a:lvl8pPr marL="3429000" indent="-228600" algn="ctr" eaLnBrk="0" fontAlgn="base" hangingPunct="0">
              <a:spcBef>
                <a:spcPct val="30000"/>
              </a:spcBef>
              <a:spcAft>
                <a:spcPct val="0"/>
              </a:spcAft>
              <a:defRPr sz="1100">
                <a:solidFill>
                  <a:schemeClr val="tx1"/>
                </a:solidFill>
                <a:latin typeface="Arial" charset="0"/>
                <a:ea typeface="ＭＳ Ｐゴシック" charset="0"/>
              </a:defRPr>
            </a:lvl8pPr>
            <a:lvl9pPr marL="3886200" indent="-228600" algn="ctr" eaLnBrk="0" fontAlgn="base" hangingPunct="0">
              <a:spcBef>
                <a:spcPct val="30000"/>
              </a:spcBef>
              <a:spcAft>
                <a:spcPct val="0"/>
              </a:spcAft>
              <a:defRPr sz="11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rPr>
              <a:t>Reduction in LDL-C mmol/L (mg/dL) </a:t>
            </a:r>
            <a:endParaRPr kumimoji="0" lang="en-GB" sz="1300" b="0" i="0" u="none" strike="noStrike" kern="0" cap="none" spc="0" normalizeH="0" baseline="0" noProof="0" dirty="0">
              <a:ln>
                <a:noFill/>
              </a:ln>
              <a:solidFill>
                <a:prstClr val="black"/>
              </a:solidFill>
              <a:effectLst/>
              <a:uLnTx/>
              <a:uFillTx/>
              <a:latin typeface="Arial Narrow" pitchFamily="34" charset="0"/>
              <a:ea typeface="ＭＳ Ｐゴシック" charset="0"/>
              <a:cs typeface="Arial" charset="0"/>
            </a:endParaRPr>
          </a:p>
        </p:txBody>
      </p:sp>
      <p:sp>
        <p:nvSpPr>
          <p:cNvPr id="327" name="Rectangle 107">
            <a:extLst>
              <a:ext uri="{FF2B5EF4-FFF2-40B4-BE49-F238E27FC236}">
                <a16:creationId xmlns:a16="http://schemas.microsoft.com/office/drawing/2014/main" id="{3C830366-E34F-4EF9-A377-86CA7AF98567}"/>
              </a:ext>
            </a:extLst>
          </p:cNvPr>
          <p:cNvSpPr>
            <a:spLocks noChangeArrowheads="1"/>
          </p:cNvSpPr>
          <p:nvPr/>
        </p:nvSpPr>
        <p:spPr bwMode="auto">
          <a:xfrm>
            <a:off x="6085518" y="2036716"/>
            <a:ext cx="2179988" cy="591521"/>
          </a:xfrm>
          <a:prstGeom prst="rect">
            <a:avLst/>
          </a:prstGeom>
          <a:solidFill>
            <a:srgbClr val="451C6A"/>
          </a:solidFill>
          <a:ln w="9525">
            <a:noFill/>
            <a:miter lim="800000"/>
            <a:headEnd/>
            <a:tailEnd/>
          </a:ln>
          <a:effectLst>
            <a:outerShdw blurRad="101600" dist="50800" dir="5400000" algn="ctr" rotWithShape="0">
              <a:srgbClr val="000000">
                <a:alpha val="43137"/>
              </a:srgbClr>
            </a:outerShdw>
          </a:effectLst>
          <a:extLst/>
        </p:spPr>
        <p:txBody>
          <a:bodyPr wrap="none" lIns="92027" tIns="46012" rIns="92027" bIns="46012">
            <a:spAutoFit/>
          </a:bodyPr>
          <a:lstStyle/>
          <a:p>
            <a:pPr marL="0" marR="0" lvl="0" indent="0" algn="ctr" defTabSz="914400" eaLnBrk="0" fontAlgn="base" latinLnBrk="0" hangingPunct="0">
              <a:lnSpc>
                <a:spcPct val="90000"/>
              </a:lnSpc>
              <a:spcBef>
                <a:spcPct val="0"/>
              </a:spcBef>
              <a:spcAft>
                <a:spcPct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Arial Narrow" pitchFamily="34" charset="0"/>
                <a:ea typeface="ＭＳ Ｐゴシック" charset="0"/>
                <a:cs typeface="Arial" charset="0"/>
              </a:rPr>
              <a:t>21% reduction in </a:t>
            </a:r>
            <a:br>
              <a:rPr kumimoji="0" lang="en-US" sz="1800" b="1" i="0" u="none" strike="noStrike" kern="0" cap="none" spc="0" normalizeH="0" baseline="0" noProof="0" dirty="0">
                <a:ln>
                  <a:noFill/>
                </a:ln>
                <a:solidFill>
                  <a:prstClr val="white"/>
                </a:solidFill>
                <a:effectLst/>
                <a:uLnTx/>
                <a:uFillTx/>
                <a:latin typeface="Arial Narrow" pitchFamily="34" charset="0"/>
                <a:ea typeface="ＭＳ Ｐゴシック" charset="0"/>
                <a:cs typeface="Arial" charset="0"/>
              </a:rPr>
            </a:br>
            <a:r>
              <a:rPr kumimoji="0" lang="en-US" sz="1800" b="1" i="0" u="none" strike="noStrike" kern="0" cap="none" spc="0" normalizeH="0" baseline="0" noProof="0" dirty="0">
                <a:ln>
                  <a:noFill/>
                </a:ln>
                <a:solidFill>
                  <a:prstClr val="white"/>
                </a:solidFill>
                <a:effectLst/>
                <a:uLnTx/>
                <a:uFillTx/>
                <a:latin typeface="Arial Narrow" pitchFamily="34" charset="0"/>
                <a:ea typeface="ＭＳ Ｐゴシック" charset="0"/>
                <a:cs typeface="Arial" charset="0"/>
              </a:rPr>
              <a:t>major vascular events</a:t>
            </a:r>
            <a:endParaRPr kumimoji="0" lang="en-GB" sz="1800" b="1" i="0" u="none" strike="noStrike" kern="0" cap="none" spc="0" normalizeH="0" baseline="0" noProof="0" dirty="0">
              <a:ln>
                <a:noFill/>
              </a:ln>
              <a:solidFill>
                <a:prstClr val="white"/>
              </a:solidFill>
              <a:effectLst/>
              <a:uLnTx/>
              <a:uFillTx/>
              <a:latin typeface="Arial Narrow" pitchFamily="34" charset="0"/>
              <a:ea typeface="ＭＳ Ｐゴシック" charset="0"/>
              <a:cs typeface="Arial" charset="0"/>
            </a:endParaRPr>
          </a:p>
        </p:txBody>
      </p:sp>
      <p:sp>
        <p:nvSpPr>
          <p:cNvPr id="328" name="Text Box 105">
            <a:extLst>
              <a:ext uri="{FF2B5EF4-FFF2-40B4-BE49-F238E27FC236}">
                <a16:creationId xmlns:a16="http://schemas.microsoft.com/office/drawing/2014/main" id="{E68B76CA-BF78-4835-B5DA-F75FC0B0171A}"/>
              </a:ext>
            </a:extLst>
          </p:cNvPr>
          <p:cNvSpPr txBox="1">
            <a:spLocks noChangeArrowheads="1"/>
          </p:cNvSpPr>
          <p:nvPr/>
        </p:nvSpPr>
        <p:spPr bwMode="auto">
          <a:xfrm>
            <a:off x="0" y="1298108"/>
            <a:ext cx="9144000" cy="11701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2027" tIns="46012" rIns="92027" bIns="46012">
            <a:spAutoFit/>
          </a:bodyPr>
          <a:lstStyle>
            <a:lvl1pPr eaLnBrk="0" hangingPunct="0">
              <a:defRPr sz="1100">
                <a:solidFill>
                  <a:schemeClr val="tx1"/>
                </a:solidFill>
                <a:latin typeface="Arial" charset="0"/>
                <a:ea typeface="ＭＳ Ｐゴシック" charset="0"/>
                <a:cs typeface="ＭＳ Ｐゴシック" charset="0"/>
              </a:defRPr>
            </a:lvl1pPr>
            <a:lvl2pPr marL="742950" indent="-285750" eaLnBrk="0" hangingPunct="0">
              <a:defRPr sz="1100">
                <a:solidFill>
                  <a:schemeClr val="tx1"/>
                </a:solidFill>
                <a:latin typeface="Arial" charset="0"/>
                <a:ea typeface="ＭＳ Ｐゴシック" charset="0"/>
              </a:defRPr>
            </a:lvl2pPr>
            <a:lvl3pPr marL="1143000" indent="-228600" eaLnBrk="0" hangingPunct="0">
              <a:defRPr sz="1100">
                <a:solidFill>
                  <a:schemeClr val="tx1"/>
                </a:solidFill>
                <a:latin typeface="Arial" charset="0"/>
                <a:ea typeface="ＭＳ Ｐゴシック" charset="0"/>
              </a:defRPr>
            </a:lvl3pPr>
            <a:lvl4pPr marL="1600200" indent="-228600" eaLnBrk="0" hangingPunct="0">
              <a:defRPr sz="1100">
                <a:solidFill>
                  <a:schemeClr val="tx1"/>
                </a:solidFill>
                <a:latin typeface="Arial" charset="0"/>
                <a:ea typeface="ＭＳ Ｐゴシック" charset="0"/>
              </a:defRPr>
            </a:lvl4pPr>
            <a:lvl5pPr marL="2057400" indent="-228600" eaLnBrk="0" hangingPunct="0">
              <a:defRPr sz="1100">
                <a:solidFill>
                  <a:schemeClr val="tx1"/>
                </a:solidFill>
                <a:latin typeface="Arial" charset="0"/>
                <a:ea typeface="ＭＳ Ｐゴシック" charset="0"/>
              </a:defRPr>
            </a:lvl5pPr>
            <a:lvl6pPr marL="2514600" indent="-228600" algn="ctr" eaLnBrk="0" fontAlgn="base" hangingPunct="0">
              <a:spcBef>
                <a:spcPct val="30000"/>
              </a:spcBef>
              <a:spcAft>
                <a:spcPct val="0"/>
              </a:spcAft>
              <a:defRPr sz="1100">
                <a:solidFill>
                  <a:schemeClr val="tx1"/>
                </a:solidFill>
                <a:latin typeface="Arial" charset="0"/>
                <a:ea typeface="ＭＳ Ｐゴシック" charset="0"/>
              </a:defRPr>
            </a:lvl6pPr>
            <a:lvl7pPr marL="2971800" indent="-228600" algn="ctr" eaLnBrk="0" fontAlgn="base" hangingPunct="0">
              <a:spcBef>
                <a:spcPct val="30000"/>
              </a:spcBef>
              <a:spcAft>
                <a:spcPct val="0"/>
              </a:spcAft>
              <a:defRPr sz="1100">
                <a:solidFill>
                  <a:schemeClr val="tx1"/>
                </a:solidFill>
                <a:latin typeface="Arial" charset="0"/>
                <a:ea typeface="ＭＳ Ｐゴシック" charset="0"/>
              </a:defRPr>
            </a:lvl7pPr>
            <a:lvl8pPr marL="3429000" indent="-228600" algn="ctr" eaLnBrk="0" fontAlgn="base" hangingPunct="0">
              <a:spcBef>
                <a:spcPct val="30000"/>
              </a:spcBef>
              <a:spcAft>
                <a:spcPct val="0"/>
              </a:spcAft>
              <a:defRPr sz="1100">
                <a:solidFill>
                  <a:schemeClr val="tx1"/>
                </a:solidFill>
                <a:latin typeface="Arial" charset="0"/>
                <a:ea typeface="ＭＳ Ｐゴシック" charset="0"/>
              </a:defRPr>
            </a:lvl8pPr>
            <a:lvl9pPr marL="3886200" indent="-228600" algn="ctr" eaLnBrk="0" fontAlgn="base" hangingPunct="0">
              <a:spcBef>
                <a:spcPct val="30000"/>
              </a:spcBef>
              <a:spcAft>
                <a:spcPct val="0"/>
              </a:spcAft>
              <a:defRPr sz="1100">
                <a:solidFill>
                  <a:schemeClr val="tx1"/>
                </a:solidFill>
                <a:latin typeface="Arial" charset="0"/>
                <a:ea typeface="ＭＳ Ｐゴシック" charset="0"/>
              </a:defRPr>
            </a:lvl9pPr>
          </a:lstStyle>
          <a:p>
            <a:pPr algn="ctr" defTabSz="914400" eaLnBrk="1" fontAlgn="base" hangingPunct="1">
              <a:spcAft>
                <a:spcPct val="0"/>
              </a:spcAft>
            </a:pPr>
            <a:r>
              <a:rPr lang="en-US" sz="2000" b="1" dirty="0">
                <a:solidFill>
                  <a:schemeClr val="tx1">
                    <a:lumMod val="85000"/>
                    <a:lumOff val="15000"/>
                  </a:schemeClr>
                </a:solidFill>
                <a:latin typeface="Arial Narrow" pitchFamily="34" charset="0"/>
                <a:cs typeface="Times New Roman" charset="0"/>
              </a:rPr>
              <a:t>A prospective meta-analysis of data from 90,056 individuals from 14 trials of statins</a:t>
            </a:r>
          </a:p>
          <a:p>
            <a:pPr lvl="0" algn="ctr" defTabSz="914400" eaLnBrk="1" fontAlgn="base" hangingPunct="1">
              <a:spcAft>
                <a:spcPct val="0"/>
              </a:spcAft>
            </a:pPr>
            <a:r>
              <a:rPr lang="en-US" sz="2000" b="1" dirty="0">
                <a:solidFill>
                  <a:schemeClr val="tx1">
                    <a:lumMod val="85000"/>
                    <a:lumOff val="15000"/>
                  </a:schemeClr>
                </a:solidFill>
                <a:latin typeface="Arial Narrow" pitchFamily="34" charset="0"/>
                <a:ea typeface="+mn-ea"/>
                <a:cs typeface="Times New Roman" charset="0"/>
              </a:rPr>
              <a:t>A 1 mmol/L reduction in LDL-C was associated with a…</a:t>
            </a:r>
            <a:endParaRPr lang="en-GB" sz="2000" b="1" dirty="0">
              <a:solidFill>
                <a:schemeClr val="tx1">
                  <a:lumMod val="85000"/>
                  <a:lumOff val="15000"/>
                </a:schemeClr>
              </a:solidFill>
              <a:latin typeface="Arial Narrow" pitchFamily="34" charset="0"/>
              <a:ea typeface="+mn-ea"/>
              <a:cs typeface="Times New Roman" charset="0"/>
            </a:endParaRPr>
          </a:p>
          <a:p>
            <a:pPr algn="ctr" defTabSz="914400" eaLnBrk="1" fontAlgn="base" hangingPunct="1">
              <a:spcBef>
                <a:spcPct val="50000"/>
              </a:spcBef>
              <a:spcAft>
                <a:spcPct val="0"/>
              </a:spcAft>
            </a:pPr>
            <a:endParaRPr lang="en-GB" sz="2000" b="1" dirty="0">
              <a:solidFill>
                <a:schemeClr val="tx1">
                  <a:lumMod val="85000"/>
                  <a:lumOff val="15000"/>
                </a:schemeClr>
              </a:solidFill>
              <a:latin typeface="Arial Narrow" pitchFamily="34" charset="0"/>
              <a:cs typeface="Times New Roman" charset="0"/>
            </a:endParaRPr>
          </a:p>
        </p:txBody>
      </p:sp>
    </p:spTree>
    <p:extLst>
      <p:ext uri="{BB962C8B-B14F-4D97-AF65-F5344CB8AC3E}">
        <p14:creationId xmlns:p14="http://schemas.microsoft.com/office/powerpoint/2010/main" val="234251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Rectangle 218"/>
          <p:cNvSpPr/>
          <p:nvPr/>
        </p:nvSpPr>
        <p:spPr>
          <a:xfrm>
            <a:off x="-18797" y="6329697"/>
            <a:ext cx="9162797" cy="528301"/>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20" name="Rectangle 219"/>
          <p:cNvSpPr/>
          <p:nvPr/>
        </p:nvSpPr>
        <p:spPr>
          <a:xfrm>
            <a:off x="-18797" y="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342899" y="48161"/>
            <a:ext cx="8439403" cy="1200329"/>
          </a:xfrm>
          <a:prstGeom prst="rect">
            <a:avLst/>
          </a:prstGeom>
        </p:spPr>
        <p:txBody>
          <a:bodyPr wrap="square">
            <a:spAutoFit/>
          </a:bodyPr>
          <a:lstStyle/>
          <a:p>
            <a:pPr lvl="0" algn="ctr" defTabSz="342991">
              <a:defRPr/>
            </a:pPr>
            <a:r>
              <a:rPr lang="en-CA" sz="3600" b="1" dirty="0">
                <a:solidFill>
                  <a:prstClr val="white"/>
                </a:solidFill>
                <a:latin typeface="Arial Narrow" panose="020B0606020202030204" pitchFamily="34" charset="0"/>
              </a:rPr>
              <a:t>No Evidence for a Lower LDL-C Limit in Reducing Major CV Events</a:t>
            </a:r>
            <a:endPar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8" name="Text Box 29">
            <a:extLst>
              <a:ext uri="{FF2B5EF4-FFF2-40B4-BE49-F238E27FC236}">
                <a16:creationId xmlns:a16="http://schemas.microsoft.com/office/drawing/2014/main" id="{FDFF51ED-AAFA-48FC-8CF0-43911E427CA8}"/>
              </a:ext>
            </a:extLst>
          </p:cNvPr>
          <p:cNvSpPr txBox="1">
            <a:spLocks noChangeArrowheads="1"/>
          </p:cNvSpPr>
          <p:nvPr/>
        </p:nvSpPr>
        <p:spPr bwMode="auto">
          <a:xfrm>
            <a:off x="56265" y="6375837"/>
            <a:ext cx="8726037" cy="461665"/>
          </a:xfrm>
          <a:prstGeom prst="rect">
            <a:avLst/>
          </a:prstGeom>
          <a:noFill/>
          <a:ln w="9525">
            <a:noFill/>
            <a:miter lim="800000"/>
            <a:headEnd/>
            <a:tailEnd/>
          </a:ln>
        </p:spPr>
        <p:txBody>
          <a:bodyPr wrap="square">
            <a:spAutoFit/>
          </a:bodyPr>
          <a:lstStyle/>
          <a:p>
            <a:pPr marL="228600" lvl="0" indent="-228600">
              <a:buAutoNum type="arabicPeriod"/>
            </a:pPr>
            <a:r>
              <a:rPr lang="en-CA" sz="800" dirty="0">
                <a:solidFill>
                  <a:srgbClr val="FFFFFF"/>
                </a:solidFill>
                <a:latin typeface="Arial Narrow" pitchFamily="34" charset="0"/>
                <a:cs typeface="Arial" charset="0"/>
              </a:rPr>
              <a:t>LaRosa JC, et al. Am J </a:t>
            </a:r>
            <a:r>
              <a:rPr lang="en-CA" sz="800" dirty="0" err="1">
                <a:solidFill>
                  <a:srgbClr val="FFFFFF"/>
                </a:solidFill>
                <a:latin typeface="Arial Narrow" pitchFamily="34" charset="0"/>
                <a:cs typeface="Arial" charset="0"/>
              </a:rPr>
              <a:t>Cardiol</a:t>
            </a:r>
            <a:r>
              <a:rPr lang="en-CA" sz="800" dirty="0">
                <a:solidFill>
                  <a:srgbClr val="FFFFFF"/>
                </a:solidFill>
                <a:latin typeface="Arial Narrow" pitchFamily="34" charset="0"/>
                <a:cs typeface="Arial" charset="0"/>
              </a:rPr>
              <a:t>. 2007;100:747-752. </a:t>
            </a:r>
          </a:p>
          <a:p>
            <a:pPr marL="228600" lvl="0" indent="-228600">
              <a:buAutoNum type="arabicPeriod"/>
            </a:pPr>
            <a:r>
              <a:rPr lang="en-CA" sz="800" dirty="0">
                <a:solidFill>
                  <a:srgbClr val="FFFFFF"/>
                </a:solidFill>
                <a:latin typeface="Arial Narrow" pitchFamily="34" charset="0"/>
                <a:cs typeface="Arial" charset="0"/>
              </a:rPr>
              <a:t>Hsia J, et al. J Am Coll </a:t>
            </a:r>
            <a:r>
              <a:rPr lang="en-CA" sz="800" dirty="0" err="1">
                <a:solidFill>
                  <a:srgbClr val="FFFFFF"/>
                </a:solidFill>
                <a:latin typeface="Arial Narrow" pitchFamily="34" charset="0"/>
                <a:cs typeface="Arial" charset="0"/>
              </a:rPr>
              <a:t>Cardiol</a:t>
            </a:r>
            <a:r>
              <a:rPr lang="en-CA" sz="800" dirty="0">
                <a:solidFill>
                  <a:srgbClr val="FFFFFF"/>
                </a:solidFill>
                <a:latin typeface="Arial Narrow" pitchFamily="34" charset="0"/>
                <a:cs typeface="Arial" charset="0"/>
              </a:rPr>
              <a:t>. 2011;57:1666-1675.</a:t>
            </a:r>
          </a:p>
          <a:p>
            <a:pPr marL="228600" lvl="0" indent="-228600">
              <a:buAutoNum type="arabicPeriod"/>
            </a:pPr>
            <a:r>
              <a:rPr lang="en-CA" sz="800" dirty="0">
                <a:solidFill>
                  <a:srgbClr val="FFFFFF"/>
                </a:solidFill>
                <a:latin typeface="Arial Narrow" pitchFamily="34" charset="0"/>
                <a:cs typeface="Arial" charset="0"/>
              </a:rPr>
              <a:t> </a:t>
            </a:r>
            <a:r>
              <a:rPr lang="en-CA" sz="800" dirty="0" err="1">
                <a:solidFill>
                  <a:srgbClr val="FFFFFF"/>
                </a:solidFill>
                <a:latin typeface="Arial Narrow" pitchFamily="34" charset="0"/>
                <a:cs typeface="Arial" charset="0"/>
              </a:rPr>
              <a:t>Wiviott</a:t>
            </a:r>
            <a:r>
              <a:rPr lang="en-CA" sz="800" dirty="0">
                <a:solidFill>
                  <a:srgbClr val="FFFFFF"/>
                </a:solidFill>
                <a:latin typeface="Arial Narrow" pitchFamily="34" charset="0"/>
                <a:cs typeface="Arial" charset="0"/>
              </a:rPr>
              <a:t> et al. J Am Coll </a:t>
            </a:r>
            <a:r>
              <a:rPr lang="en-CA" sz="800" dirty="0" err="1">
                <a:solidFill>
                  <a:srgbClr val="FFFFFF"/>
                </a:solidFill>
                <a:latin typeface="Arial Narrow" pitchFamily="34" charset="0"/>
                <a:cs typeface="Arial" charset="0"/>
              </a:rPr>
              <a:t>Cardiol</a:t>
            </a:r>
            <a:r>
              <a:rPr lang="en-CA" sz="800" dirty="0">
                <a:solidFill>
                  <a:srgbClr val="FFFFFF"/>
                </a:solidFill>
                <a:latin typeface="Arial Narrow" pitchFamily="34" charset="0"/>
                <a:cs typeface="Arial" charset="0"/>
              </a:rPr>
              <a:t>. 2005;46:1411-1416. </a:t>
            </a:r>
            <a:endParaRPr kumimoji="0" lang="da-DK" sz="800" b="0" i="0" u="none" strike="noStrike" kern="1200" cap="none" spc="0" normalizeH="0" baseline="0" noProof="0" dirty="0">
              <a:ln>
                <a:noFill/>
              </a:ln>
              <a:solidFill>
                <a:srgbClr val="FFFFFF"/>
              </a:solidFill>
              <a:effectLst/>
              <a:uLnTx/>
              <a:uFillTx/>
              <a:latin typeface="Arial Narrow" pitchFamily="34" charset="0"/>
              <a:ea typeface="+mn-ea"/>
              <a:cs typeface="Arial" charset="0"/>
            </a:endParaRPr>
          </a:p>
        </p:txBody>
      </p:sp>
      <p:sp>
        <p:nvSpPr>
          <p:cNvPr id="318" name="TextBox 317">
            <a:extLst>
              <a:ext uri="{FF2B5EF4-FFF2-40B4-BE49-F238E27FC236}">
                <a16:creationId xmlns:a16="http://schemas.microsoft.com/office/drawing/2014/main" id="{F2BF2482-B29C-4903-8AC0-221CD2B0AA06}"/>
              </a:ext>
            </a:extLst>
          </p:cNvPr>
          <p:cNvSpPr txBox="1"/>
          <p:nvPr/>
        </p:nvSpPr>
        <p:spPr>
          <a:xfrm>
            <a:off x="515938" y="1299333"/>
            <a:ext cx="2578281" cy="523220"/>
          </a:xfrm>
          <a:prstGeom prst="rect">
            <a:avLst/>
          </a:prstGeom>
          <a:noFill/>
        </p:spPr>
        <p:txBody>
          <a:bodyPr wrap="square" rtlCol="0">
            <a:spAutoFit/>
          </a:bodyPr>
          <a:lstStyle/>
          <a:p>
            <a:pPr algn="ctr"/>
            <a:r>
              <a:rPr lang="en-US" sz="1600" b="1" dirty="0">
                <a:solidFill>
                  <a:schemeClr val="tx1">
                    <a:lumMod val="85000"/>
                    <a:lumOff val="15000"/>
                  </a:schemeClr>
                </a:solidFill>
                <a:latin typeface="Arial Narrow" panose="020B0606020202030204" pitchFamily="34" charset="0"/>
              </a:rPr>
              <a:t>TNT</a:t>
            </a:r>
            <a:r>
              <a:rPr lang="en-US" sz="1600" b="1" baseline="30000" dirty="0">
                <a:solidFill>
                  <a:schemeClr val="tx1">
                    <a:lumMod val="85000"/>
                    <a:lumOff val="15000"/>
                  </a:schemeClr>
                </a:solidFill>
                <a:latin typeface="Arial Narrow" panose="020B0606020202030204" pitchFamily="34" charset="0"/>
              </a:rPr>
              <a:t>1</a:t>
            </a:r>
          </a:p>
          <a:p>
            <a:pPr algn="ctr"/>
            <a:r>
              <a:rPr lang="en-US" sz="1200" b="1" dirty="0">
                <a:solidFill>
                  <a:schemeClr val="tx1">
                    <a:lumMod val="85000"/>
                    <a:lumOff val="15000"/>
                  </a:schemeClr>
                </a:solidFill>
                <a:latin typeface="Arial Narrow" panose="020B0606020202030204" pitchFamily="34" charset="0"/>
              </a:rPr>
              <a:t>Rate of major CV events*</a:t>
            </a:r>
          </a:p>
        </p:txBody>
      </p:sp>
      <p:sp>
        <p:nvSpPr>
          <p:cNvPr id="319" name="Shape 1051">
            <a:extLst>
              <a:ext uri="{FF2B5EF4-FFF2-40B4-BE49-F238E27FC236}">
                <a16:creationId xmlns:a16="http://schemas.microsoft.com/office/drawing/2014/main" id="{6F4B65A1-3275-440C-A081-60068CF32C28}"/>
              </a:ext>
            </a:extLst>
          </p:cNvPr>
          <p:cNvSpPr/>
          <p:nvPr/>
        </p:nvSpPr>
        <p:spPr>
          <a:xfrm>
            <a:off x="1201172" y="5383354"/>
            <a:ext cx="1581786" cy="36933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ctr">
              <a:defRPr sz="1400">
                <a:latin typeface="+mn-lt"/>
                <a:ea typeface="+mn-ea"/>
                <a:cs typeface="+mn-cs"/>
                <a:sym typeface="Arial"/>
              </a:defRPr>
            </a:lvl1pPr>
          </a:lstStyle>
          <a:p>
            <a:pPr defTabSz="914400"/>
            <a:r>
              <a:rPr sz="1200" b="1" dirty="0">
                <a:solidFill>
                  <a:srgbClr val="000000"/>
                </a:solidFill>
                <a:latin typeface="Arial Narrow" panose="020B0606020202030204" pitchFamily="34" charset="0"/>
              </a:rPr>
              <a:t>% of </a:t>
            </a:r>
            <a:r>
              <a:rPr lang="en-US" sz="1200" b="1" dirty="0">
                <a:solidFill>
                  <a:srgbClr val="000000"/>
                </a:solidFill>
                <a:latin typeface="Arial Narrow" panose="020B0606020202030204" pitchFamily="34" charset="0"/>
              </a:rPr>
              <a:t>P</a:t>
            </a:r>
            <a:r>
              <a:rPr sz="1200" b="1" dirty="0">
                <a:solidFill>
                  <a:srgbClr val="000000"/>
                </a:solidFill>
                <a:latin typeface="Arial Narrow" panose="020B0606020202030204" pitchFamily="34" charset="0"/>
              </a:rPr>
              <a:t>atients </a:t>
            </a:r>
            <a:r>
              <a:rPr lang="en-US" sz="1200" b="1" dirty="0">
                <a:solidFill>
                  <a:srgbClr val="000000"/>
                </a:solidFill>
                <a:latin typeface="Arial Narrow" panose="020B0606020202030204" pitchFamily="34" charset="0"/>
              </a:rPr>
              <a:t>With Major </a:t>
            </a:r>
            <a:r>
              <a:rPr sz="1200" b="1" dirty="0">
                <a:solidFill>
                  <a:srgbClr val="000000"/>
                </a:solidFill>
                <a:latin typeface="Arial Narrow" panose="020B0606020202030204" pitchFamily="34" charset="0"/>
              </a:rPr>
              <a:t>CV </a:t>
            </a:r>
            <a:r>
              <a:rPr lang="en-US" sz="1200" b="1" dirty="0">
                <a:solidFill>
                  <a:srgbClr val="000000"/>
                </a:solidFill>
                <a:latin typeface="Arial Narrow" panose="020B0606020202030204" pitchFamily="34" charset="0"/>
              </a:rPr>
              <a:t>E</a:t>
            </a:r>
            <a:r>
              <a:rPr sz="1200" b="1" dirty="0">
                <a:solidFill>
                  <a:srgbClr val="000000"/>
                </a:solidFill>
                <a:latin typeface="Arial Narrow" panose="020B0606020202030204" pitchFamily="34" charset="0"/>
              </a:rPr>
              <a:t>vents</a:t>
            </a:r>
          </a:p>
        </p:txBody>
      </p:sp>
      <p:sp>
        <p:nvSpPr>
          <p:cNvPr id="320" name="Shape 1028">
            <a:extLst>
              <a:ext uri="{FF2B5EF4-FFF2-40B4-BE49-F238E27FC236}">
                <a16:creationId xmlns:a16="http://schemas.microsoft.com/office/drawing/2014/main" id="{1F052946-8FE0-4457-9721-28FE8B9BC08E}"/>
              </a:ext>
            </a:extLst>
          </p:cNvPr>
          <p:cNvSpPr/>
          <p:nvPr/>
        </p:nvSpPr>
        <p:spPr>
          <a:xfrm>
            <a:off x="781467" y="5100556"/>
            <a:ext cx="169600" cy="184666"/>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ctr">
              <a:defRPr sz="900">
                <a:solidFill>
                  <a:srgbClr val="535353"/>
                </a:solidFill>
                <a:latin typeface="+mn-lt"/>
                <a:ea typeface="+mn-ea"/>
                <a:cs typeface="+mn-cs"/>
                <a:sym typeface="Arial"/>
              </a:defRPr>
            </a:lvl1pPr>
          </a:lstStyle>
          <a:p>
            <a:pPr defTabSz="914400"/>
            <a:r>
              <a:rPr sz="1200">
                <a:solidFill>
                  <a:srgbClr val="000000"/>
                </a:solidFill>
                <a:latin typeface="Arial Narrow" panose="020B0606020202030204" pitchFamily="34" charset="0"/>
              </a:rPr>
              <a:t>0</a:t>
            </a:r>
          </a:p>
        </p:txBody>
      </p:sp>
      <p:sp>
        <p:nvSpPr>
          <p:cNvPr id="321" name="Shape 1035">
            <a:extLst>
              <a:ext uri="{FF2B5EF4-FFF2-40B4-BE49-F238E27FC236}">
                <a16:creationId xmlns:a16="http://schemas.microsoft.com/office/drawing/2014/main" id="{78F0906D-8BA5-43AC-BF60-B6FCED6DC37D}"/>
              </a:ext>
            </a:extLst>
          </p:cNvPr>
          <p:cNvSpPr/>
          <p:nvPr/>
        </p:nvSpPr>
        <p:spPr>
          <a:xfrm>
            <a:off x="1128962" y="5100556"/>
            <a:ext cx="169600" cy="184666"/>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ctr">
              <a:defRPr sz="900">
                <a:solidFill>
                  <a:srgbClr val="535353"/>
                </a:solidFill>
                <a:latin typeface="+mn-lt"/>
                <a:ea typeface="+mn-ea"/>
                <a:cs typeface="+mn-cs"/>
                <a:sym typeface="Arial"/>
              </a:defRPr>
            </a:lvl1pPr>
          </a:lstStyle>
          <a:p>
            <a:pPr defTabSz="914400"/>
            <a:r>
              <a:rPr sz="1200">
                <a:solidFill>
                  <a:srgbClr val="000000"/>
                </a:solidFill>
                <a:latin typeface="Arial Narrow" panose="020B0606020202030204" pitchFamily="34" charset="0"/>
              </a:rPr>
              <a:t>2</a:t>
            </a:r>
          </a:p>
        </p:txBody>
      </p:sp>
      <p:sp>
        <p:nvSpPr>
          <p:cNvPr id="322" name="Shape 1036">
            <a:extLst>
              <a:ext uri="{FF2B5EF4-FFF2-40B4-BE49-F238E27FC236}">
                <a16:creationId xmlns:a16="http://schemas.microsoft.com/office/drawing/2014/main" id="{4E3D642A-855E-43EA-A480-EBAD2E8EB5B5}"/>
              </a:ext>
            </a:extLst>
          </p:cNvPr>
          <p:cNvSpPr/>
          <p:nvPr/>
        </p:nvSpPr>
        <p:spPr>
          <a:xfrm>
            <a:off x="1420904" y="5100556"/>
            <a:ext cx="169600" cy="184666"/>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ctr">
              <a:defRPr sz="900">
                <a:solidFill>
                  <a:srgbClr val="535353"/>
                </a:solidFill>
                <a:latin typeface="+mn-lt"/>
                <a:ea typeface="+mn-ea"/>
                <a:cs typeface="+mn-cs"/>
                <a:sym typeface="Arial"/>
              </a:defRPr>
            </a:lvl1pPr>
          </a:lstStyle>
          <a:p>
            <a:pPr defTabSz="914400"/>
            <a:r>
              <a:rPr sz="1200">
                <a:solidFill>
                  <a:srgbClr val="000000"/>
                </a:solidFill>
                <a:latin typeface="Arial Narrow" panose="020B0606020202030204" pitchFamily="34" charset="0"/>
              </a:rPr>
              <a:t>4</a:t>
            </a:r>
          </a:p>
        </p:txBody>
      </p:sp>
      <p:sp>
        <p:nvSpPr>
          <p:cNvPr id="323" name="Shape 1037">
            <a:extLst>
              <a:ext uri="{FF2B5EF4-FFF2-40B4-BE49-F238E27FC236}">
                <a16:creationId xmlns:a16="http://schemas.microsoft.com/office/drawing/2014/main" id="{88C20DBB-117D-4BB5-ABBE-07F96C5F6550}"/>
              </a:ext>
            </a:extLst>
          </p:cNvPr>
          <p:cNvSpPr/>
          <p:nvPr/>
        </p:nvSpPr>
        <p:spPr>
          <a:xfrm>
            <a:off x="1746098" y="5100556"/>
            <a:ext cx="169600" cy="184666"/>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ctr">
              <a:defRPr sz="900">
                <a:solidFill>
                  <a:srgbClr val="535353"/>
                </a:solidFill>
                <a:latin typeface="+mn-lt"/>
                <a:ea typeface="+mn-ea"/>
                <a:cs typeface="+mn-cs"/>
                <a:sym typeface="Arial"/>
              </a:defRPr>
            </a:lvl1pPr>
          </a:lstStyle>
          <a:p>
            <a:pPr defTabSz="914400"/>
            <a:r>
              <a:rPr sz="1200">
                <a:solidFill>
                  <a:srgbClr val="000000"/>
                </a:solidFill>
                <a:latin typeface="Arial Narrow" panose="020B0606020202030204" pitchFamily="34" charset="0"/>
              </a:rPr>
              <a:t>6</a:t>
            </a:r>
          </a:p>
        </p:txBody>
      </p:sp>
      <p:sp>
        <p:nvSpPr>
          <p:cNvPr id="324" name="Shape 1038">
            <a:extLst>
              <a:ext uri="{FF2B5EF4-FFF2-40B4-BE49-F238E27FC236}">
                <a16:creationId xmlns:a16="http://schemas.microsoft.com/office/drawing/2014/main" id="{A2B64857-4517-4B26-A50A-D391AF97A4C2}"/>
              </a:ext>
            </a:extLst>
          </p:cNvPr>
          <p:cNvSpPr/>
          <p:nvPr/>
        </p:nvSpPr>
        <p:spPr>
          <a:xfrm>
            <a:off x="2049986" y="5100556"/>
            <a:ext cx="169600" cy="184666"/>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ctr">
              <a:defRPr sz="900">
                <a:solidFill>
                  <a:srgbClr val="535353"/>
                </a:solidFill>
                <a:latin typeface="+mn-lt"/>
                <a:ea typeface="+mn-ea"/>
                <a:cs typeface="+mn-cs"/>
                <a:sym typeface="Arial"/>
              </a:defRPr>
            </a:lvl1pPr>
          </a:lstStyle>
          <a:p>
            <a:pPr defTabSz="914400"/>
            <a:r>
              <a:rPr sz="1200">
                <a:solidFill>
                  <a:srgbClr val="000000"/>
                </a:solidFill>
                <a:latin typeface="Arial Narrow" panose="020B0606020202030204" pitchFamily="34" charset="0"/>
              </a:rPr>
              <a:t>8</a:t>
            </a:r>
          </a:p>
        </p:txBody>
      </p:sp>
      <p:sp>
        <p:nvSpPr>
          <p:cNvPr id="325" name="Shape 1039">
            <a:extLst>
              <a:ext uri="{FF2B5EF4-FFF2-40B4-BE49-F238E27FC236}">
                <a16:creationId xmlns:a16="http://schemas.microsoft.com/office/drawing/2014/main" id="{E0C31069-6D9F-4FBB-8FEC-6D8CA9DAB878}"/>
              </a:ext>
            </a:extLst>
          </p:cNvPr>
          <p:cNvSpPr/>
          <p:nvPr/>
        </p:nvSpPr>
        <p:spPr>
          <a:xfrm>
            <a:off x="2369070" y="5100556"/>
            <a:ext cx="169600" cy="184666"/>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ctr">
              <a:defRPr sz="900">
                <a:solidFill>
                  <a:srgbClr val="535353"/>
                </a:solidFill>
                <a:latin typeface="+mn-lt"/>
                <a:ea typeface="+mn-ea"/>
                <a:cs typeface="+mn-cs"/>
                <a:sym typeface="Arial"/>
              </a:defRPr>
            </a:lvl1pPr>
          </a:lstStyle>
          <a:p>
            <a:pPr defTabSz="914400"/>
            <a:r>
              <a:rPr sz="1200" dirty="0">
                <a:solidFill>
                  <a:srgbClr val="000000"/>
                </a:solidFill>
                <a:latin typeface="Arial Narrow" panose="020B0606020202030204" pitchFamily="34" charset="0"/>
              </a:rPr>
              <a:t>10</a:t>
            </a:r>
          </a:p>
        </p:txBody>
      </p:sp>
      <p:sp>
        <p:nvSpPr>
          <p:cNvPr id="326" name="Shape 1040">
            <a:extLst>
              <a:ext uri="{FF2B5EF4-FFF2-40B4-BE49-F238E27FC236}">
                <a16:creationId xmlns:a16="http://schemas.microsoft.com/office/drawing/2014/main" id="{6DA98F49-C024-43D8-8D50-1B6DDE7CA56E}"/>
              </a:ext>
            </a:extLst>
          </p:cNvPr>
          <p:cNvSpPr/>
          <p:nvPr/>
        </p:nvSpPr>
        <p:spPr>
          <a:xfrm>
            <a:off x="2700782" y="5100556"/>
            <a:ext cx="169600" cy="184666"/>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ctr">
              <a:defRPr sz="900">
                <a:solidFill>
                  <a:srgbClr val="535353"/>
                </a:solidFill>
                <a:latin typeface="+mn-lt"/>
                <a:ea typeface="+mn-ea"/>
                <a:cs typeface="+mn-cs"/>
                <a:sym typeface="Arial"/>
              </a:defRPr>
            </a:lvl1pPr>
          </a:lstStyle>
          <a:p>
            <a:pPr defTabSz="914400"/>
            <a:r>
              <a:rPr sz="1200">
                <a:solidFill>
                  <a:srgbClr val="000000"/>
                </a:solidFill>
                <a:latin typeface="Arial Narrow" panose="020B0606020202030204" pitchFamily="34" charset="0"/>
              </a:rPr>
              <a:t>12</a:t>
            </a:r>
          </a:p>
        </p:txBody>
      </p:sp>
      <p:sp>
        <p:nvSpPr>
          <p:cNvPr id="327" name="Shape 1041">
            <a:extLst>
              <a:ext uri="{FF2B5EF4-FFF2-40B4-BE49-F238E27FC236}">
                <a16:creationId xmlns:a16="http://schemas.microsoft.com/office/drawing/2014/main" id="{D8576261-D0FD-48A2-926F-D3CCACD11370}"/>
              </a:ext>
            </a:extLst>
          </p:cNvPr>
          <p:cNvSpPr/>
          <p:nvPr/>
        </p:nvSpPr>
        <p:spPr>
          <a:xfrm>
            <a:off x="2996938" y="5100556"/>
            <a:ext cx="169600" cy="184666"/>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ctr">
              <a:defRPr sz="900">
                <a:solidFill>
                  <a:srgbClr val="535353"/>
                </a:solidFill>
                <a:latin typeface="+mn-lt"/>
                <a:ea typeface="+mn-ea"/>
                <a:cs typeface="+mn-cs"/>
                <a:sym typeface="Arial"/>
              </a:defRPr>
            </a:lvl1pPr>
          </a:lstStyle>
          <a:p>
            <a:pPr defTabSz="914400"/>
            <a:r>
              <a:rPr sz="1200">
                <a:solidFill>
                  <a:srgbClr val="000000"/>
                </a:solidFill>
                <a:latin typeface="Arial Narrow" panose="020B0606020202030204" pitchFamily="34" charset="0"/>
              </a:rPr>
              <a:t>14</a:t>
            </a:r>
          </a:p>
        </p:txBody>
      </p:sp>
      <p:sp>
        <p:nvSpPr>
          <p:cNvPr id="328" name="Shape 1042">
            <a:extLst>
              <a:ext uri="{FF2B5EF4-FFF2-40B4-BE49-F238E27FC236}">
                <a16:creationId xmlns:a16="http://schemas.microsoft.com/office/drawing/2014/main" id="{FF82EBE7-D57A-473E-94F9-D81D42FD2AC8}"/>
              </a:ext>
            </a:extLst>
          </p:cNvPr>
          <p:cNvSpPr/>
          <p:nvPr/>
        </p:nvSpPr>
        <p:spPr>
          <a:xfrm>
            <a:off x="2376276" y="4180600"/>
            <a:ext cx="803141" cy="48474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900" i="1">
                <a:solidFill>
                  <a:srgbClr val="535353"/>
                </a:solidFill>
                <a:latin typeface="+mn-lt"/>
                <a:ea typeface="+mn-ea"/>
                <a:cs typeface="+mn-cs"/>
                <a:sym typeface="Arial"/>
              </a:defRPr>
            </a:lvl1pPr>
          </a:lstStyle>
          <a:p>
            <a:pPr defTabSz="914400"/>
            <a:r>
              <a:rPr sz="1050" b="1" i="0" dirty="0">
                <a:solidFill>
                  <a:srgbClr val="000000"/>
                </a:solidFill>
                <a:latin typeface="Arial Narrow" panose="020B0606020202030204" pitchFamily="34" charset="0"/>
              </a:rPr>
              <a:t>P for trend across LDL-C </a:t>
            </a:r>
            <a:br>
              <a:rPr lang="en-US" sz="1050" b="1" i="0" dirty="0">
                <a:solidFill>
                  <a:srgbClr val="000000"/>
                </a:solidFill>
                <a:latin typeface="Arial Narrow" panose="020B0606020202030204" pitchFamily="34" charset="0"/>
              </a:rPr>
            </a:br>
            <a:r>
              <a:rPr sz="1050" b="1" i="0" dirty="0">
                <a:solidFill>
                  <a:srgbClr val="000000"/>
                </a:solidFill>
                <a:latin typeface="Arial Narrow" panose="020B0606020202030204" pitchFamily="34" charset="0"/>
              </a:rPr>
              <a:t>&lt;</a:t>
            </a:r>
            <a:r>
              <a:rPr lang="en-US" sz="1050" b="1" i="0" dirty="0">
                <a:solidFill>
                  <a:srgbClr val="000000"/>
                </a:solidFill>
                <a:latin typeface="Arial Narrow" panose="020B0606020202030204" pitchFamily="34" charset="0"/>
              </a:rPr>
              <a:t> </a:t>
            </a:r>
            <a:r>
              <a:rPr sz="1050" b="1" i="0" dirty="0">
                <a:solidFill>
                  <a:srgbClr val="000000"/>
                </a:solidFill>
                <a:latin typeface="Arial Narrow" panose="020B0606020202030204" pitchFamily="34" charset="0"/>
              </a:rPr>
              <a:t>0.0001</a:t>
            </a:r>
          </a:p>
        </p:txBody>
      </p:sp>
      <p:sp>
        <p:nvSpPr>
          <p:cNvPr id="329" name="Shape 1029">
            <a:extLst>
              <a:ext uri="{FF2B5EF4-FFF2-40B4-BE49-F238E27FC236}">
                <a16:creationId xmlns:a16="http://schemas.microsoft.com/office/drawing/2014/main" id="{5B221FA5-9971-415D-8FFF-D7536D36B3E9}"/>
              </a:ext>
            </a:extLst>
          </p:cNvPr>
          <p:cNvSpPr/>
          <p:nvPr/>
        </p:nvSpPr>
        <p:spPr>
          <a:xfrm rot="5400000">
            <a:off x="1334627" y="3948204"/>
            <a:ext cx="374790" cy="1309154"/>
          </a:xfrm>
          <a:prstGeom prst="rect">
            <a:avLst/>
          </a:prstGeom>
          <a:gradFill flip="none" rotWithShape="1">
            <a:gsLst>
              <a:gs pos="0">
                <a:srgbClr val="481A63"/>
              </a:gs>
              <a:gs pos="100000">
                <a:srgbClr val="7C6093"/>
              </a:gs>
            </a:gsLst>
            <a:lin ang="0" scaled="0"/>
            <a:tileRect/>
          </a:gradFill>
          <a:ln w="12700" cap="flat">
            <a:noFill/>
            <a:miter lim="400000"/>
          </a:ln>
          <a:effectLst/>
        </p:spPr>
        <p:txBody>
          <a:bodyPr wrap="square" lIns="45718" tIns="45718" rIns="45718" bIns="45718" numCol="1"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sz="900">
                <a:solidFill>
                  <a:srgbClr val="FFFFFF"/>
                </a:solidFill>
                <a:latin typeface="+mn-lt"/>
                <a:ea typeface="+mn-ea"/>
                <a:cs typeface="+mn-cs"/>
                <a:sym typeface="Arial"/>
              </a:defRPr>
            </a:pPr>
            <a:endParaRPr kumimoji="0" sz="1050" b="0" i="0" u="none" strike="noStrike" kern="0" cap="none" spc="0" normalizeH="0" baseline="0" noProof="0">
              <a:ln>
                <a:noFill/>
              </a:ln>
              <a:solidFill>
                <a:srgbClr val="FFFFFF"/>
              </a:solidFill>
              <a:effectLst/>
              <a:uLnTx/>
              <a:uFillTx/>
              <a:latin typeface="Arial Narrow" panose="020B0606020202030204" pitchFamily="34" charset="0"/>
              <a:cs typeface="Arial"/>
              <a:sym typeface="Arial"/>
            </a:endParaRPr>
          </a:p>
        </p:txBody>
      </p:sp>
      <p:sp>
        <p:nvSpPr>
          <p:cNvPr id="330" name="Shape 1089">
            <a:extLst>
              <a:ext uri="{FF2B5EF4-FFF2-40B4-BE49-F238E27FC236}">
                <a16:creationId xmlns:a16="http://schemas.microsoft.com/office/drawing/2014/main" id="{DE800B15-4DFC-4993-A4A7-B5BFADDA7CF3}"/>
              </a:ext>
            </a:extLst>
          </p:cNvPr>
          <p:cNvSpPr/>
          <p:nvPr/>
        </p:nvSpPr>
        <p:spPr>
          <a:xfrm>
            <a:off x="1716118" y="4516930"/>
            <a:ext cx="394537" cy="16927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r">
              <a:defRPr sz="900">
                <a:solidFill>
                  <a:srgbClr val="FFFFFF"/>
                </a:solidFill>
                <a:latin typeface="+mn-lt"/>
                <a:ea typeface="+mn-ea"/>
                <a:cs typeface="+mn-cs"/>
                <a:sym typeface="Arial"/>
              </a:defRPr>
            </a:lvl1pPr>
          </a:lstStyle>
          <a:p>
            <a:pPr defTabSz="914400"/>
            <a:r>
              <a:rPr sz="1100" b="1" dirty="0">
                <a:latin typeface="Arial Narrow" panose="020B0606020202030204" pitchFamily="34" charset="0"/>
              </a:rPr>
              <a:t>&lt;</a:t>
            </a:r>
            <a:r>
              <a:rPr lang="en-US" sz="1100" b="1" dirty="0">
                <a:latin typeface="Arial Narrow" panose="020B0606020202030204" pitchFamily="34" charset="0"/>
              </a:rPr>
              <a:t> 1.7</a:t>
            </a:r>
            <a:endParaRPr sz="1100" b="1" dirty="0">
              <a:latin typeface="Arial Narrow" panose="020B0606020202030204" pitchFamily="34" charset="0"/>
            </a:endParaRPr>
          </a:p>
        </p:txBody>
      </p:sp>
      <p:sp>
        <p:nvSpPr>
          <p:cNvPr id="331" name="Shape 1030">
            <a:extLst>
              <a:ext uri="{FF2B5EF4-FFF2-40B4-BE49-F238E27FC236}">
                <a16:creationId xmlns:a16="http://schemas.microsoft.com/office/drawing/2014/main" id="{A4035B3C-D39A-474E-9175-871176185D86}"/>
              </a:ext>
            </a:extLst>
          </p:cNvPr>
          <p:cNvSpPr/>
          <p:nvPr/>
        </p:nvSpPr>
        <p:spPr>
          <a:xfrm rot="5400000">
            <a:off x="1380780" y="3318080"/>
            <a:ext cx="374790" cy="1401460"/>
          </a:xfrm>
          <a:prstGeom prst="rect">
            <a:avLst/>
          </a:prstGeom>
          <a:gradFill flip="none" rotWithShape="1">
            <a:gsLst>
              <a:gs pos="0">
                <a:srgbClr val="481A63"/>
              </a:gs>
              <a:gs pos="100000">
                <a:srgbClr val="7C6093"/>
              </a:gs>
            </a:gsLst>
            <a:lin ang="0" scaled="0"/>
            <a:tileRect/>
          </a:gradFill>
          <a:ln w="12700" cap="flat">
            <a:noFill/>
            <a:miter lim="400000"/>
          </a:ln>
          <a:effectLst/>
        </p:spPr>
        <p:txBody>
          <a:bodyPr wrap="square" lIns="45718" tIns="45718" rIns="45718" bIns="45718" numCol="1"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sz="900">
                <a:solidFill>
                  <a:srgbClr val="FFFFFF"/>
                </a:solidFill>
                <a:latin typeface="+mn-lt"/>
                <a:ea typeface="+mn-ea"/>
                <a:cs typeface="+mn-cs"/>
                <a:sym typeface="Arial"/>
              </a:defRPr>
            </a:pPr>
            <a:endParaRPr kumimoji="0" sz="1050" b="0" i="0" u="none" strike="noStrike" kern="0" cap="none" spc="0" normalizeH="0" baseline="0" noProof="0">
              <a:ln>
                <a:noFill/>
              </a:ln>
              <a:solidFill>
                <a:srgbClr val="FFFFFF"/>
              </a:solidFill>
              <a:effectLst/>
              <a:uLnTx/>
              <a:uFillTx/>
              <a:latin typeface="Arial Narrow" panose="020B0606020202030204" pitchFamily="34" charset="0"/>
              <a:cs typeface="Arial"/>
              <a:sym typeface="Arial"/>
            </a:endParaRPr>
          </a:p>
        </p:txBody>
      </p:sp>
      <p:sp>
        <p:nvSpPr>
          <p:cNvPr id="332" name="Shape 1090">
            <a:extLst>
              <a:ext uri="{FF2B5EF4-FFF2-40B4-BE49-F238E27FC236}">
                <a16:creationId xmlns:a16="http://schemas.microsoft.com/office/drawing/2014/main" id="{2CE499D8-5F77-4FD3-BADF-444E52DB703E}"/>
              </a:ext>
            </a:extLst>
          </p:cNvPr>
          <p:cNvSpPr/>
          <p:nvPr/>
        </p:nvSpPr>
        <p:spPr>
          <a:xfrm>
            <a:off x="1435436" y="3927990"/>
            <a:ext cx="747159" cy="16927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r">
              <a:defRPr sz="900">
                <a:solidFill>
                  <a:srgbClr val="FFFFFF"/>
                </a:solidFill>
                <a:latin typeface="+mn-lt"/>
                <a:ea typeface="+mn-ea"/>
                <a:cs typeface="+mn-cs"/>
                <a:sym typeface="Arial"/>
              </a:defRPr>
            </a:lvl1pPr>
          </a:lstStyle>
          <a:p>
            <a:pPr defTabSz="914400"/>
            <a:r>
              <a:rPr lang="en-CA" sz="1100" b="1" dirty="0">
                <a:latin typeface="Arial Narrow" panose="020B0606020202030204" pitchFamily="34" charset="0"/>
              </a:rPr>
              <a:t>1.7 - </a:t>
            </a:r>
            <a:r>
              <a:rPr sz="1100" b="1" dirty="0">
                <a:latin typeface="Arial Narrow" panose="020B0606020202030204" pitchFamily="34" charset="0"/>
              </a:rPr>
              <a:t>&lt;</a:t>
            </a:r>
            <a:r>
              <a:rPr lang="en-US" sz="1100" b="1" dirty="0">
                <a:latin typeface="Arial Narrow" panose="020B0606020202030204" pitchFamily="34" charset="0"/>
              </a:rPr>
              <a:t> 2.0</a:t>
            </a:r>
            <a:endParaRPr sz="1100" b="1" dirty="0">
              <a:latin typeface="Arial Narrow" panose="020B0606020202030204" pitchFamily="34" charset="0"/>
            </a:endParaRPr>
          </a:p>
        </p:txBody>
      </p:sp>
      <p:sp>
        <p:nvSpPr>
          <p:cNvPr id="333" name="Shape 1031">
            <a:extLst>
              <a:ext uri="{FF2B5EF4-FFF2-40B4-BE49-F238E27FC236}">
                <a16:creationId xmlns:a16="http://schemas.microsoft.com/office/drawing/2014/main" id="{7AD9BAEB-913E-4802-9883-43DFE6DF6FF1}"/>
              </a:ext>
            </a:extLst>
          </p:cNvPr>
          <p:cNvSpPr/>
          <p:nvPr/>
        </p:nvSpPr>
        <p:spPr>
          <a:xfrm rot="5400000">
            <a:off x="1467354" y="2667953"/>
            <a:ext cx="374790" cy="1574613"/>
          </a:xfrm>
          <a:prstGeom prst="rect">
            <a:avLst/>
          </a:prstGeom>
          <a:gradFill flip="none" rotWithShape="1">
            <a:gsLst>
              <a:gs pos="0">
                <a:srgbClr val="481A63"/>
              </a:gs>
              <a:gs pos="100000">
                <a:srgbClr val="7C6093"/>
              </a:gs>
            </a:gsLst>
            <a:lin ang="0" scaled="0"/>
            <a:tileRect/>
          </a:gradFill>
          <a:ln w="12700" cap="flat">
            <a:noFill/>
            <a:miter lim="400000"/>
          </a:ln>
          <a:effectLst/>
        </p:spPr>
        <p:txBody>
          <a:bodyPr wrap="square" lIns="45718" tIns="45718" rIns="45718" bIns="45718" numCol="1"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sz="900">
                <a:solidFill>
                  <a:srgbClr val="FFFFFF"/>
                </a:solidFill>
                <a:latin typeface="+mn-lt"/>
                <a:ea typeface="+mn-ea"/>
                <a:cs typeface="+mn-cs"/>
                <a:sym typeface="Arial"/>
              </a:defRPr>
            </a:pPr>
            <a:endParaRPr kumimoji="0" sz="1050" b="0" i="0" u="none" strike="noStrike" kern="0" cap="none" spc="0" normalizeH="0" baseline="0" noProof="0">
              <a:ln>
                <a:noFill/>
              </a:ln>
              <a:solidFill>
                <a:srgbClr val="FFFFFF"/>
              </a:solidFill>
              <a:effectLst/>
              <a:uLnTx/>
              <a:uFillTx/>
              <a:latin typeface="Arial Narrow" panose="020B0606020202030204" pitchFamily="34" charset="0"/>
              <a:cs typeface="Arial"/>
              <a:sym typeface="Arial"/>
            </a:endParaRPr>
          </a:p>
        </p:txBody>
      </p:sp>
      <p:sp>
        <p:nvSpPr>
          <p:cNvPr id="334" name="Shape 1091">
            <a:extLst>
              <a:ext uri="{FF2B5EF4-FFF2-40B4-BE49-F238E27FC236}">
                <a16:creationId xmlns:a16="http://schemas.microsoft.com/office/drawing/2014/main" id="{D0AEB605-899D-41B8-B873-97716EFEB75F}"/>
              </a:ext>
            </a:extLst>
          </p:cNvPr>
          <p:cNvSpPr/>
          <p:nvPr/>
        </p:nvSpPr>
        <p:spPr>
          <a:xfrm>
            <a:off x="1716118" y="3364974"/>
            <a:ext cx="628794" cy="16927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r">
              <a:defRPr sz="900">
                <a:solidFill>
                  <a:srgbClr val="FFFFFF"/>
                </a:solidFill>
                <a:latin typeface="+mn-lt"/>
                <a:ea typeface="+mn-ea"/>
                <a:cs typeface="+mn-cs"/>
                <a:sym typeface="Arial"/>
              </a:defRPr>
            </a:lvl1pPr>
          </a:lstStyle>
          <a:p>
            <a:pPr defTabSz="914400"/>
            <a:r>
              <a:rPr lang="en-CA" sz="1100" b="1" dirty="0">
                <a:latin typeface="Arial Narrow" panose="020B0606020202030204" pitchFamily="34" charset="0"/>
              </a:rPr>
              <a:t>2.0 - </a:t>
            </a:r>
            <a:r>
              <a:rPr sz="1100" b="1" dirty="0">
                <a:latin typeface="Arial Narrow" panose="020B0606020202030204" pitchFamily="34" charset="0"/>
              </a:rPr>
              <a:t>&lt;</a:t>
            </a:r>
            <a:r>
              <a:rPr lang="en-US" sz="1100" b="1" dirty="0">
                <a:latin typeface="Arial Narrow" panose="020B0606020202030204" pitchFamily="34" charset="0"/>
              </a:rPr>
              <a:t> 2.3</a:t>
            </a:r>
            <a:endParaRPr sz="1100" b="1" dirty="0">
              <a:latin typeface="Arial Narrow" panose="020B0606020202030204" pitchFamily="34" charset="0"/>
            </a:endParaRPr>
          </a:p>
        </p:txBody>
      </p:sp>
      <p:sp>
        <p:nvSpPr>
          <p:cNvPr id="335" name="Shape 1032">
            <a:extLst>
              <a:ext uri="{FF2B5EF4-FFF2-40B4-BE49-F238E27FC236}">
                <a16:creationId xmlns:a16="http://schemas.microsoft.com/office/drawing/2014/main" id="{23A032FF-FD44-4DAD-A174-A5EEB55DEFB6}"/>
              </a:ext>
            </a:extLst>
          </p:cNvPr>
          <p:cNvSpPr/>
          <p:nvPr/>
        </p:nvSpPr>
        <p:spPr>
          <a:xfrm rot="5400000">
            <a:off x="1629142" y="1960171"/>
            <a:ext cx="374790" cy="1901257"/>
          </a:xfrm>
          <a:prstGeom prst="rect">
            <a:avLst/>
          </a:prstGeom>
          <a:gradFill flip="none" rotWithShape="1">
            <a:gsLst>
              <a:gs pos="0">
                <a:srgbClr val="481A63"/>
              </a:gs>
              <a:gs pos="100000">
                <a:srgbClr val="7C6093"/>
              </a:gs>
            </a:gsLst>
            <a:lin ang="0" scaled="0"/>
            <a:tileRect/>
          </a:gradFill>
          <a:ln w="12700" cap="flat">
            <a:noFill/>
            <a:miter lim="400000"/>
          </a:ln>
          <a:effectLst/>
        </p:spPr>
        <p:txBody>
          <a:bodyPr wrap="square" lIns="45718" tIns="45718" rIns="45718" bIns="45718" numCol="1"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sz="900">
                <a:solidFill>
                  <a:srgbClr val="FFFFFF"/>
                </a:solidFill>
                <a:latin typeface="+mn-lt"/>
                <a:ea typeface="+mn-ea"/>
                <a:cs typeface="+mn-cs"/>
                <a:sym typeface="Arial"/>
              </a:defRPr>
            </a:pPr>
            <a:endParaRPr kumimoji="0" sz="1050" b="0" i="0" u="none" strike="noStrike" kern="0" cap="none" spc="0" normalizeH="0" baseline="0" noProof="0">
              <a:ln>
                <a:noFill/>
              </a:ln>
              <a:solidFill>
                <a:srgbClr val="FFFFFF"/>
              </a:solidFill>
              <a:effectLst/>
              <a:uLnTx/>
              <a:uFillTx/>
              <a:latin typeface="Arial Narrow" panose="020B0606020202030204" pitchFamily="34" charset="0"/>
              <a:cs typeface="Arial"/>
              <a:sym typeface="Arial"/>
            </a:endParaRPr>
          </a:p>
        </p:txBody>
      </p:sp>
      <p:sp>
        <p:nvSpPr>
          <p:cNvPr id="336" name="Shape 1092">
            <a:extLst>
              <a:ext uri="{FF2B5EF4-FFF2-40B4-BE49-F238E27FC236}">
                <a16:creationId xmlns:a16="http://schemas.microsoft.com/office/drawing/2014/main" id="{8A6A46E1-16F3-40CD-892A-8A26230286DC}"/>
              </a:ext>
            </a:extLst>
          </p:cNvPr>
          <p:cNvSpPr/>
          <p:nvPr/>
        </p:nvSpPr>
        <p:spPr>
          <a:xfrm>
            <a:off x="2007795" y="2812412"/>
            <a:ext cx="678201" cy="16927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r">
              <a:defRPr sz="900">
                <a:solidFill>
                  <a:srgbClr val="FFFFFF"/>
                </a:solidFill>
                <a:latin typeface="+mn-lt"/>
                <a:ea typeface="+mn-ea"/>
                <a:cs typeface="+mn-cs"/>
                <a:sym typeface="Arial"/>
              </a:defRPr>
            </a:lvl1pPr>
          </a:lstStyle>
          <a:p>
            <a:pPr defTabSz="914400"/>
            <a:r>
              <a:rPr lang="en-CA" sz="1100" b="1" dirty="0">
                <a:latin typeface="Arial Narrow" panose="020B0606020202030204" pitchFamily="34" charset="0"/>
              </a:rPr>
              <a:t>2.3 - </a:t>
            </a:r>
            <a:r>
              <a:rPr sz="1100" b="1" dirty="0">
                <a:latin typeface="Arial Narrow" panose="020B0606020202030204" pitchFamily="34" charset="0"/>
              </a:rPr>
              <a:t>&lt;</a:t>
            </a:r>
            <a:r>
              <a:rPr lang="en-US" sz="1100" b="1" dirty="0">
                <a:latin typeface="Arial Narrow" panose="020B0606020202030204" pitchFamily="34" charset="0"/>
              </a:rPr>
              <a:t> 2.7</a:t>
            </a:r>
            <a:endParaRPr sz="1100" b="1" dirty="0">
              <a:latin typeface="Arial Narrow" panose="020B0606020202030204" pitchFamily="34" charset="0"/>
            </a:endParaRPr>
          </a:p>
        </p:txBody>
      </p:sp>
      <p:sp>
        <p:nvSpPr>
          <p:cNvPr id="337" name="Shape 1033">
            <a:extLst>
              <a:ext uri="{FF2B5EF4-FFF2-40B4-BE49-F238E27FC236}">
                <a16:creationId xmlns:a16="http://schemas.microsoft.com/office/drawing/2014/main" id="{CF799C0F-5E74-44A0-93E2-0B74C6223B19}"/>
              </a:ext>
            </a:extLst>
          </p:cNvPr>
          <p:cNvSpPr/>
          <p:nvPr/>
        </p:nvSpPr>
        <p:spPr>
          <a:xfrm rot="5400000">
            <a:off x="1694963" y="1366548"/>
            <a:ext cx="374790" cy="2029832"/>
          </a:xfrm>
          <a:prstGeom prst="rect">
            <a:avLst/>
          </a:prstGeom>
          <a:gradFill flip="none" rotWithShape="1">
            <a:gsLst>
              <a:gs pos="0">
                <a:srgbClr val="481A63"/>
              </a:gs>
              <a:gs pos="100000">
                <a:srgbClr val="7C6093"/>
              </a:gs>
            </a:gsLst>
            <a:lin ang="0" scaled="0"/>
            <a:tileRect/>
          </a:gradFill>
          <a:ln w="12700" cap="flat">
            <a:noFill/>
            <a:miter lim="400000"/>
          </a:ln>
          <a:effectLst/>
        </p:spPr>
        <p:txBody>
          <a:bodyPr wrap="square" lIns="45718" tIns="45718" rIns="45718" bIns="45718" numCol="1"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sz="900">
                <a:solidFill>
                  <a:srgbClr val="FFFFFF"/>
                </a:solidFill>
                <a:latin typeface="+mn-lt"/>
                <a:ea typeface="+mn-ea"/>
                <a:cs typeface="+mn-cs"/>
                <a:sym typeface="Arial"/>
              </a:defRPr>
            </a:pPr>
            <a:endParaRPr kumimoji="0" sz="1050" b="0" i="0" u="none" strike="noStrike" kern="0" cap="none" spc="0" normalizeH="0" baseline="0" noProof="0">
              <a:ln>
                <a:noFill/>
              </a:ln>
              <a:solidFill>
                <a:srgbClr val="FFFFFF"/>
              </a:solidFill>
              <a:effectLst/>
              <a:uLnTx/>
              <a:uFillTx/>
              <a:latin typeface="Arial Narrow" panose="020B0606020202030204" pitchFamily="34" charset="0"/>
              <a:cs typeface="Arial"/>
              <a:sym typeface="Arial"/>
            </a:endParaRPr>
          </a:p>
        </p:txBody>
      </p:sp>
      <p:sp>
        <p:nvSpPr>
          <p:cNvPr id="338" name="Shape 1093">
            <a:extLst>
              <a:ext uri="{FF2B5EF4-FFF2-40B4-BE49-F238E27FC236}">
                <a16:creationId xmlns:a16="http://schemas.microsoft.com/office/drawing/2014/main" id="{67C63D72-F63A-4044-8359-399A5FCAF59B}"/>
              </a:ext>
            </a:extLst>
          </p:cNvPr>
          <p:cNvSpPr/>
          <p:nvPr/>
        </p:nvSpPr>
        <p:spPr>
          <a:xfrm>
            <a:off x="2434354" y="2291404"/>
            <a:ext cx="371723" cy="169277"/>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r">
              <a:defRPr sz="900">
                <a:solidFill>
                  <a:srgbClr val="FFFFFF"/>
                </a:solidFill>
                <a:latin typeface="+mn-lt"/>
                <a:ea typeface="+mn-ea"/>
                <a:cs typeface="+mn-cs"/>
                <a:sym typeface="Arial"/>
              </a:defRPr>
            </a:lvl1pPr>
          </a:lstStyle>
          <a:p>
            <a:pPr defTabSz="914400"/>
            <a:r>
              <a:rPr sz="1100" b="1" dirty="0">
                <a:latin typeface="Arial Narrow" panose="020B0606020202030204" pitchFamily="34" charset="0"/>
              </a:rPr>
              <a:t>≥</a:t>
            </a:r>
            <a:r>
              <a:rPr lang="en-US" sz="1100" b="1" dirty="0">
                <a:latin typeface="Arial Narrow" panose="020B0606020202030204" pitchFamily="34" charset="0"/>
              </a:rPr>
              <a:t> 2.7</a:t>
            </a:r>
            <a:endParaRPr sz="1100" b="1" dirty="0">
              <a:latin typeface="Arial Narrow" panose="020B0606020202030204" pitchFamily="34" charset="0"/>
            </a:endParaRPr>
          </a:p>
        </p:txBody>
      </p:sp>
      <p:sp>
        <p:nvSpPr>
          <p:cNvPr id="339" name="Shape 1128">
            <a:extLst>
              <a:ext uri="{FF2B5EF4-FFF2-40B4-BE49-F238E27FC236}">
                <a16:creationId xmlns:a16="http://schemas.microsoft.com/office/drawing/2014/main" id="{7AB7E9DA-E931-4025-8AA6-1D8E4DF3BAAF}"/>
              </a:ext>
            </a:extLst>
          </p:cNvPr>
          <p:cNvSpPr/>
          <p:nvPr/>
        </p:nvSpPr>
        <p:spPr>
          <a:xfrm rot="16200000">
            <a:off x="-846775" y="3385802"/>
            <a:ext cx="3053713" cy="21544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b">
            <a:spAutoFit/>
          </a:bodyPr>
          <a:lstStyle>
            <a:lvl1pPr algn="ctr">
              <a:defRPr sz="1400">
                <a:latin typeface="+mn-lt"/>
                <a:ea typeface="+mn-ea"/>
                <a:cs typeface="+mn-cs"/>
                <a:sym typeface="Arial"/>
              </a:defRPr>
            </a:lvl1pPr>
          </a:lstStyle>
          <a:p>
            <a:pPr defTabSz="914400"/>
            <a:r>
              <a:rPr b="1" dirty="0">
                <a:solidFill>
                  <a:srgbClr val="000000"/>
                </a:solidFill>
                <a:latin typeface="Arial Narrow" panose="020B0606020202030204" pitchFamily="34" charset="0"/>
              </a:rPr>
              <a:t>Achieved LDL-C (m</a:t>
            </a:r>
            <a:r>
              <a:rPr lang="en-CA" b="1" dirty="0" err="1">
                <a:solidFill>
                  <a:srgbClr val="000000"/>
                </a:solidFill>
                <a:latin typeface="Arial Narrow" panose="020B0606020202030204" pitchFamily="34" charset="0"/>
              </a:rPr>
              <a:t>mol</a:t>
            </a:r>
            <a:r>
              <a:rPr lang="en-CA" b="1" dirty="0">
                <a:solidFill>
                  <a:srgbClr val="000000"/>
                </a:solidFill>
                <a:latin typeface="Arial Narrow" panose="020B0606020202030204" pitchFamily="34" charset="0"/>
              </a:rPr>
              <a:t>/L</a:t>
            </a:r>
            <a:r>
              <a:rPr b="1" dirty="0">
                <a:solidFill>
                  <a:srgbClr val="000000"/>
                </a:solidFill>
                <a:latin typeface="Arial Narrow" panose="020B0606020202030204" pitchFamily="34" charset="0"/>
              </a:rPr>
              <a:t>) </a:t>
            </a:r>
          </a:p>
        </p:txBody>
      </p:sp>
      <p:sp>
        <p:nvSpPr>
          <p:cNvPr id="340" name="Shape 1098">
            <a:extLst>
              <a:ext uri="{FF2B5EF4-FFF2-40B4-BE49-F238E27FC236}">
                <a16:creationId xmlns:a16="http://schemas.microsoft.com/office/drawing/2014/main" id="{9D321CF3-3439-4B7B-9BCB-5BC329CF13A9}"/>
              </a:ext>
            </a:extLst>
          </p:cNvPr>
          <p:cNvSpPr/>
          <p:nvPr/>
        </p:nvSpPr>
        <p:spPr>
          <a:xfrm>
            <a:off x="3595271" y="5321799"/>
            <a:ext cx="1200425" cy="43088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ctr">
              <a:spcBef>
                <a:spcPts val="600"/>
              </a:spcBef>
              <a:defRPr sz="1200">
                <a:latin typeface="+mn-lt"/>
                <a:ea typeface="+mn-ea"/>
                <a:cs typeface="+mn-cs"/>
                <a:sym typeface="Arial"/>
              </a:defRPr>
            </a:lvl1pPr>
          </a:lstStyle>
          <a:p>
            <a:pPr defTabSz="914400"/>
            <a:r>
              <a:rPr sz="1400" b="1" dirty="0">
                <a:solidFill>
                  <a:srgbClr val="000000"/>
                </a:solidFill>
                <a:latin typeface="Arial Narrow" panose="020B0606020202030204" pitchFamily="34" charset="0"/>
              </a:rPr>
              <a:t>Lower</a:t>
            </a:r>
            <a:r>
              <a:rPr lang="en-US" sz="1400" b="1" dirty="0">
                <a:solidFill>
                  <a:srgbClr val="000000"/>
                </a:solidFill>
                <a:latin typeface="Arial Narrow" panose="020B0606020202030204" pitchFamily="34" charset="0"/>
              </a:rPr>
              <a:t> LDL-C</a:t>
            </a:r>
            <a:r>
              <a:rPr sz="1400" b="1" dirty="0">
                <a:solidFill>
                  <a:srgbClr val="000000"/>
                </a:solidFill>
                <a:latin typeface="Arial Narrow" panose="020B0606020202030204" pitchFamily="34" charset="0"/>
              </a:rPr>
              <a:t> Better</a:t>
            </a:r>
          </a:p>
        </p:txBody>
      </p:sp>
      <p:sp>
        <p:nvSpPr>
          <p:cNvPr id="341" name="Shape 1099">
            <a:extLst>
              <a:ext uri="{FF2B5EF4-FFF2-40B4-BE49-F238E27FC236}">
                <a16:creationId xmlns:a16="http://schemas.microsoft.com/office/drawing/2014/main" id="{CB4896A7-38CA-406B-9540-63A5B1EBE26F}"/>
              </a:ext>
            </a:extLst>
          </p:cNvPr>
          <p:cNvSpPr/>
          <p:nvPr/>
        </p:nvSpPr>
        <p:spPr>
          <a:xfrm>
            <a:off x="4662830" y="5321799"/>
            <a:ext cx="1338333" cy="43088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ctr">
              <a:spcBef>
                <a:spcPts val="600"/>
              </a:spcBef>
              <a:defRPr sz="1200">
                <a:latin typeface="+mn-lt"/>
                <a:ea typeface="+mn-ea"/>
                <a:cs typeface="+mn-cs"/>
                <a:sym typeface="Arial"/>
              </a:defRPr>
            </a:lvl1pPr>
          </a:lstStyle>
          <a:p>
            <a:pPr defTabSz="914400"/>
            <a:r>
              <a:rPr sz="1400" b="1" dirty="0">
                <a:solidFill>
                  <a:srgbClr val="000000"/>
                </a:solidFill>
                <a:latin typeface="Arial Narrow" panose="020B0606020202030204" pitchFamily="34" charset="0"/>
              </a:rPr>
              <a:t>Higher</a:t>
            </a:r>
            <a:r>
              <a:rPr lang="en-US" sz="1400" b="1" dirty="0">
                <a:solidFill>
                  <a:srgbClr val="000000"/>
                </a:solidFill>
                <a:latin typeface="Arial Narrow" panose="020B0606020202030204" pitchFamily="34" charset="0"/>
              </a:rPr>
              <a:t> LDL-C</a:t>
            </a:r>
            <a:r>
              <a:rPr sz="1400" b="1" dirty="0">
                <a:solidFill>
                  <a:srgbClr val="000000"/>
                </a:solidFill>
                <a:latin typeface="Arial Narrow" panose="020B0606020202030204" pitchFamily="34" charset="0"/>
              </a:rPr>
              <a:t> Better</a:t>
            </a:r>
          </a:p>
        </p:txBody>
      </p:sp>
      <p:sp>
        <p:nvSpPr>
          <p:cNvPr id="342" name="Shape 1043">
            <a:extLst>
              <a:ext uri="{FF2B5EF4-FFF2-40B4-BE49-F238E27FC236}">
                <a16:creationId xmlns:a16="http://schemas.microsoft.com/office/drawing/2014/main" id="{69135168-4EED-4C75-A36B-9FF582921E6C}"/>
              </a:ext>
            </a:extLst>
          </p:cNvPr>
          <p:cNvSpPr/>
          <p:nvPr/>
        </p:nvSpPr>
        <p:spPr>
          <a:xfrm flipV="1">
            <a:off x="866266" y="5002027"/>
            <a:ext cx="0" cy="45720"/>
          </a:xfrm>
          <a:prstGeom prst="line">
            <a:avLst/>
          </a:prstGeom>
          <a:ln w="19050">
            <a:solidFill>
              <a:srgbClr val="000000"/>
            </a:solidFill>
          </a:ln>
        </p:spPr>
        <p:txBody>
          <a:bodyPr lIns="45718" tIns="45718" rIns="45718" bIns="45718"/>
          <a:lstStyle/>
          <a:p>
            <a:pPr defTabSz="914400"/>
            <a:endParaRPr sz="1050">
              <a:solidFill>
                <a:srgbClr val="000000"/>
              </a:solidFill>
              <a:latin typeface="Arial Narrow" panose="020B0606020202030204" pitchFamily="34" charset="0"/>
              <a:sym typeface="Helvetica"/>
            </a:endParaRPr>
          </a:p>
        </p:txBody>
      </p:sp>
      <p:sp>
        <p:nvSpPr>
          <p:cNvPr id="343" name="Shape 1044">
            <a:extLst>
              <a:ext uri="{FF2B5EF4-FFF2-40B4-BE49-F238E27FC236}">
                <a16:creationId xmlns:a16="http://schemas.microsoft.com/office/drawing/2014/main" id="{20C93057-BBF1-4049-B0D7-5D8EF3066CA2}"/>
              </a:ext>
            </a:extLst>
          </p:cNvPr>
          <p:cNvSpPr/>
          <p:nvPr/>
        </p:nvSpPr>
        <p:spPr>
          <a:xfrm flipV="1">
            <a:off x="1192255" y="5002027"/>
            <a:ext cx="0" cy="45720"/>
          </a:xfrm>
          <a:prstGeom prst="line">
            <a:avLst/>
          </a:prstGeom>
          <a:ln w="19050">
            <a:solidFill>
              <a:srgbClr val="000000"/>
            </a:solidFill>
          </a:ln>
        </p:spPr>
        <p:txBody>
          <a:bodyPr lIns="45718" tIns="45718" rIns="45718" bIns="45718"/>
          <a:lstStyle/>
          <a:p>
            <a:pPr defTabSz="914400"/>
            <a:endParaRPr sz="1050">
              <a:solidFill>
                <a:srgbClr val="000000"/>
              </a:solidFill>
              <a:latin typeface="Arial Narrow" panose="020B0606020202030204" pitchFamily="34" charset="0"/>
              <a:sym typeface="Helvetica"/>
            </a:endParaRPr>
          </a:p>
        </p:txBody>
      </p:sp>
      <p:sp>
        <p:nvSpPr>
          <p:cNvPr id="344" name="Shape 1045">
            <a:extLst>
              <a:ext uri="{FF2B5EF4-FFF2-40B4-BE49-F238E27FC236}">
                <a16:creationId xmlns:a16="http://schemas.microsoft.com/office/drawing/2014/main" id="{62B889AB-0849-46DA-9A5C-CD01969B0176}"/>
              </a:ext>
            </a:extLst>
          </p:cNvPr>
          <p:cNvSpPr/>
          <p:nvPr/>
        </p:nvSpPr>
        <p:spPr>
          <a:xfrm flipV="1">
            <a:off x="1505701" y="5002027"/>
            <a:ext cx="0" cy="45720"/>
          </a:xfrm>
          <a:prstGeom prst="line">
            <a:avLst/>
          </a:prstGeom>
          <a:ln w="19050">
            <a:solidFill>
              <a:srgbClr val="000000"/>
            </a:solidFill>
          </a:ln>
        </p:spPr>
        <p:txBody>
          <a:bodyPr lIns="45718" tIns="45718" rIns="45718" bIns="45718"/>
          <a:lstStyle/>
          <a:p>
            <a:pPr defTabSz="914400"/>
            <a:endParaRPr sz="1050">
              <a:solidFill>
                <a:srgbClr val="000000"/>
              </a:solidFill>
              <a:latin typeface="Arial Narrow" panose="020B0606020202030204" pitchFamily="34" charset="0"/>
              <a:sym typeface="Helvetica"/>
            </a:endParaRPr>
          </a:p>
        </p:txBody>
      </p:sp>
      <p:sp>
        <p:nvSpPr>
          <p:cNvPr id="345" name="Shape 1046">
            <a:extLst>
              <a:ext uri="{FF2B5EF4-FFF2-40B4-BE49-F238E27FC236}">
                <a16:creationId xmlns:a16="http://schemas.microsoft.com/office/drawing/2014/main" id="{33262097-DAA4-4337-9F48-CAE5266A1601}"/>
              </a:ext>
            </a:extLst>
          </p:cNvPr>
          <p:cNvSpPr/>
          <p:nvPr/>
        </p:nvSpPr>
        <p:spPr>
          <a:xfrm flipV="1">
            <a:off x="1841887" y="5002027"/>
            <a:ext cx="0" cy="45720"/>
          </a:xfrm>
          <a:prstGeom prst="line">
            <a:avLst/>
          </a:prstGeom>
          <a:ln w="19050">
            <a:solidFill>
              <a:srgbClr val="000000"/>
            </a:solidFill>
          </a:ln>
        </p:spPr>
        <p:txBody>
          <a:bodyPr lIns="45718" tIns="45718" rIns="45718" bIns="45718"/>
          <a:lstStyle/>
          <a:p>
            <a:pPr defTabSz="914400"/>
            <a:endParaRPr sz="1050">
              <a:solidFill>
                <a:srgbClr val="000000"/>
              </a:solidFill>
              <a:latin typeface="Arial Narrow" panose="020B0606020202030204" pitchFamily="34" charset="0"/>
              <a:sym typeface="Helvetica"/>
            </a:endParaRPr>
          </a:p>
        </p:txBody>
      </p:sp>
      <p:sp>
        <p:nvSpPr>
          <p:cNvPr id="346" name="Shape 1047">
            <a:extLst>
              <a:ext uri="{FF2B5EF4-FFF2-40B4-BE49-F238E27FC236}">
                <a16:creationId xmlns:a16="http://schemas.microsoft.com/office/drawing/2014/main" id="{375143DA-BB60-4659-945D-A85212AD1B17}"/>
              </a:ext>
            </a:extLst>
          </p:cNvPr>
          <p:cNvSpPr/>
          <p:nvPr/>
        </p:nvSpPr>
        <p:spPr>
          <a:xfrm flipV="1">
            <a:off x="2145139" y="5002027"/>
            <a:ext cx="0" cy="45720"/>
          </a:xfrm>
          <a:prstGeom prst="line">
            <a:avLst/>
          </a:prstGeom>
          <a:ln w="19050">
            <a:solidFill>
              <a:srgbClr val="000000"/>
            </a:solidFill>
          </a:ln>
        </p:spPr>
        <p:txBody>
          <a:bodyPr lIns="45718" tIns="45718" rIns="45718" bIns="45718"/>
          <a:lstStyle/>
          <a:p>
            <a:pPr defTabSz="914400"/>
            <a:endParaRPr sz="1050">
              <a:solidFill>
                <a:srgbClr val="000000"/>
              </a:solidFill>
              <a:latin typeface="Arial Narrow" panose="020B0606020202030204" pitchFamily="34" charset="0"/>
              <a:sym typeface="Helvetica"/>
            </a:endParaRPr>
          </a:p>
        </p:txBody>
      </p:sp>
      <p:sp>
        <p:nvSpPr>
          <p:cNvPr id="347" name="Shape 1048">
            <a:extLst>
              <a:ext uri="{FF2B5EF4-FFF2-40B4-BE49-F238E27FC236}">
                <a16:creationId xmlns:a16="http://schemas.microsoft.com/office/drawing/2014/main" id="{1A8BCA68-62C3-4C8B-B8C5-0D61BB4B018E}"/>
              </a:ext>
            </a:extLst>
          </p:cNvPr>
          <p:cNvSpPr/>
          <p:nvPr/>
        </p:nvSpPr>
        <p:spPr>
          <a:xfrm flipV="1">
            <a:off x="2464858" y="5002027"/>
            <a:ext cx="0" cy="45720"/>
          </a:xfrm>
          <a:prstGeom prst="line">
            <a:avLst/>
          </a:prstGeom>
          <a:ln w="19050">
            <a:solidFill>
              <a:srgbClr val="000000"/>
            </a:solidFill>
          </a:ln>
        </p:spPr>
        <p:txBody>
          <a:bodyPr lIns="45718" tIns="45718" rIns="45718" bIns="45718"/>
          <a:lstStyle/>
          <a:p>
            <a:pPr defTabSz="914400"/>
            <a:endParaRPr sz="1050">
              <a:solidFill>
                <a:srgbClr val="000000"/>
              </a:solidFill>
              <a:latin typeface="Arial Narrow" panose="020B0606020202030204" pitchFamily="34" charset="0"/>
              <a:sym typeface="Helvetica"/>
            </a:endParaRPr>
          </a:p>
        </p:txBody>
      </p:sp>
      <p:sp>
        <p:nvSpPr>
          <p:cNvPr id="348" name="Shape 1049">
            <a:extLst>
              <a:ext uri="{FF2B5EF4-FFF2-40B4-BE49-F238E27FC236}">
                <a16:creationId xmlns:a16="http://schemas.microsoft.com/office/drawing/2014/main" id="{2D3262B5-189C-4BF2-9BE4-FA8A16A64488}"/>
              </a:ext>
            </a:extLst>
          </p:cNvPr>
          <p:cNvSpPr/>
          <p:nvPr/>
        </p:nvSpPr>
        <p:spPr>
          <a:xfrm flipV="1">
            <a:off x="2785580" y="5002027"/>
            <a:ext cx="0" cy="45720"/>
          </a:xfrm>
          <a:prstGeom prst="line">
            <a:avLst/>
          </a:prstGeom>
          <a:ln w="19050">
            <a:solidFill>
              <a:srgbClr val="000000"/>
            </a:solidFill>
          </a:ln>
        </p:spPr>
        <p:txBody>
          <a:bodyPr lIns="45718" tIns="45718" rIns="45718" bIns="45718"/>
          <a:lstStyle/>
          <a:p>
            <a:pPr defTabSz="914400"/>
            <a:endParaRPr sz="1050">
              <a:solidFill>
                <a:srgbClr val="000000"/>
              </a:solidFill>
              <a:latin typeface="Arial Narrow" panose="020B0606020202030204" pitchFamily="34" charset="0"/>
              <a:sym typeface="Helvetica"/>
            </a:endParaRPr>
          </a:p>
        </p:txBody>
      </p:sp>
      <p:sp>
        <p:nvSpPr>
          <p:cNvPr id="349" name="Shape 1050">
            <a:extLst>
              <a:ext uri="{FF2B5EF4-FFF2-40B4-BE49-F238E27FC236}">
                <a16:creationId xmlns:a16="http://schemas.microsoft.com/office/drawing/2014/main" id="{24D89D81-148D-460B-B01C-46AA15B40B21}"/>
              </a:ext>
            </a:extLst>
          </p:cNvPr>
          <p:cNvSpPr/>
          <p:nvPr/>
        </p:nvSpPr>
        <p:spPr>
          <a:xfrm flipV="1">
            <a:off x="3092726" y="5002027"/>
            <a:ext cx="0" cy="45720"/>
          </a:xfrm>
          <a:prstGeom prst="line">
            <a:avLst/>
          </a:prstGeom>
          <a:ln w="19050">
            <a:solidFill>
              <a:srgbClr val="000000"/>
            </a:solidFill>
          </a:ln>
        </p:spPr>
        <p:txBody>
          <a:bodyPr lIns="45718" tIns="45718" rIns="45718" bIns="45718"/>
          <a:lstStyle/>
          <a:p>
            <a:pPr defTabSz="914400"/>
            <a:endParaRPr sz="1050">
              <a:solidFill>
                <a:srgbClr val="000000"/>
              </a:solidFill>
              <a:latin typeface="Arial Narrow" panose="020B0606020202030204" pitchFamily="34" charset="0"/>
              <a:sym typeface="Helvetica"/>
            </a:endParaRPr>
          </a:p>
        </p:txBody>
      </p:sp>
      <p:sp>
        <p:nvSpPr>
          <p:cNvPr id="350" name="TextBox 349">
            <a:extLst>
              <a:ext uri="{FF2B5EF4-FFF2-40B4-BE49-F238E27FC236}">
                <a16:creationId xmlns:a16="http://schemas.microsoft.com/office/drawing/2014/main" id="{B36632C1-9178-4E7C-958F-C0BDA6246619}"/>
              </a:ext>
            </a:extLst>
          </p:cNvPr>
          <p:cNvSpPr txBox="1"/>
          <p:nvPr/>
        </p:nvSpPr>
        <p:spPr>
          <a:xfrm>
            <a:off x="6284100" y="1308371"/>
            <a:ext cx="2497762" cy="523220"/>
          </a:xfrm>
          <a:prstGeom prst="rect">
            <a:avLst/>
          </a:prstGeom>
          <a:noFill/>
        </p:spPr>
        <p:txBody>
          <a:bodyPr wrap="square" rtlCol="0">
            <a:spAutoFit/>
          </a:bodyPr>
          <a:lstStyle/>
          <a:p>
            <a:pPr algn="ctr"/>
            <a:r>
              <a:rPr lang="en-US" sz="1600" b="1" dirty="0">
                <a:solidFill>
                  <a:schemeClr val="tx1">
                    <a:lumMod val="85000"/>
                    <a:lumOff val="15000"/>
                  </a:schemeClr>
                </a:solidFill>
                <a:latin typeface="Arial Narrow" panose="020B0606020202030204" pitchFamily="34" charset="0"/>
              </a:rPr>
              <a:t>PROVE-IT</a:t>
            </a:r>
            <a:r>
              <a:rPr lang="en-US" sz="1600" b="1" baseline="30000" dirty="0">
                <a:solidFill>
                  <a:schemeClr val="tx1">
                    <a:lumMod val="85000"/>
                    <a:lumOff val="15000"/>
                  </a:schemeClr>
                </a:solidFill>
                <a:latin typeface="Arial Narrow" panose="020B0606020202030204" pitchFamily="34" charset="0"/>
              </a:rPr>
              <a:t>3</a:t>
            </a:r>
          </a:p>
          <a:p>
            <a:pPr algn="ctr"/>
            <a:r>
              <a:rPr lang="en-US" sz="1200" b="1" dirty="0">
                <a:solidFill>
                  <a:schemeClr val="tx1">
                    <a:lumMod val="85000"/>
                    <a:lumOff val="15000"/>
                  </a:schemeClr>
                </a:solidFill>
                <a:latin typeface="Arial Narrow" panose="020B0606020202030204" pitchFamily="34" charset="0"/>
              </a:rPr>
              <a:t>Risk of primary endpoint</a:t>
            </a:r>
            <a:r>
              <a:rPr lang="en-US" sz="1200" b="1" baseline="30000" dirty="0">
                <a:solidFill>
                  <a:schemeClr val="tx1">
                    <a:lumMod val="85000"/>
                    <a:lumOff val="15000"/>
                  </a:schemeClr>
                </a:solidFill>
                <a:latin typeface="Arial Narrow" panose="020B0606020202030204" pitchFamily="34" charset="0"/>
              </a:rPr>
              <a:t>‡</a:t>
            </a:r>
          </a:p>
        </p:txBody>
      </p:sp>
      <p:sp>
        <p:nvSpPr>
          <p:cNvPr id="351" name="Shape 1053">
            <a:extLst>
              <a:ext uri="{FF2B5EF4-FFF2-40B4-BE49-F238E27FC236}">
                <a16:creationId xmlns:a16="http://schemas.microsoft.com/office/drawing/2014/main" id="{6E2B1432-5895-4349-8AFE-52B6115FB05D}"/>
              </a:ext>
            </a:extLst>
          </p:cNvPr>
          <p:cNvSpPr/>
          <p:nvPr/>
        </p:nvSpPr>
        <p:spPr>
          <a:xfrm>
            <a:off x="6314489" y="4511836"/>
            <a:ext cx="376154" cy="110421"/>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a:defRPr sz="1000">
                <a:solidFill>
                  <a:srgbClr val="535353"/>
                </a:solidFill>
                <a:latin typeface="+mn-lt"/>
                <a:ea typeface="+mn-ea"/>
                <a:cs typeface="+mn-cs"/>
                <a:sym typeface="Arial"/>
              </a:defRPr>
            </a:lvl1pPr>
          </a:lstStyle>
          <a:p>
            <a:pPr algn="l" defTabSz="914400"/>
            <a:r>
              <a:rPr sz="1050" dirty="0">
                <a:solidFill>
                  <a:srgbClr val="000000"/>
                </a:solidFill>
                <a:latin typeface="Arial Narrow" panose="020B0606020202030204" pitchFamily="34" charset="0"/>
              </a:rPr>
              <a:t>≤</a:t>
            </a:r>
            <a:r>
              <a:rPr lang="en-US" sz="1050" dirty="0">
                <a:solidFill>
                  <a:srgbClr val="000000"/>
                </a:solidFill>
                <a:latin typeface="Arial Narrow" panose="020B0606020202030204" pitchFamily="34" charset="0"/>
              </a:rPr>
              <a:t> 1.0</a:t>
            </a:r>
            <a:endParaRPr sz="1050" dirty="0">
              <a:solidFill>
                <a:srgbClr val="000000"/>
              </a:solidFill>
              <a:latin typeface="Arial Narrow" panose="020B0606020202030204" pitchFamily="34" charset="0"/>
            </a:endParaRPr>
          </a:p>
        </p:txBody>
      </p:sp>
      <p:sp>
        <p:nvSpPr>
          <p:cNvPr id="352" name="Shape 1054">
            <a:extLst>
              <a:ext uri="{FF2B5EF4-FFF2-40B4-BE49-F238E27FC236}">
                <a16:creationId xmlns:a16="http://schemas.microsoft.com/office/drawing/2014/main" id="{26BDDBB5-8415-4BDC-B643-E79E4CEDF73A}"/>
              </a:ext>
            </a:extLst>
          </p:cNvPr>
          <p:cNvSpPr/>
          <p:nvPr/>
        </p:nvSpPr>
        <p:spPr>
          <a:xfrm>
            <a:off x="6314489" y="3704914"/>
            <a:ext cx="631998" cy="129041"/>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a:defRPr sz="1000">
                <a:solidFill>
                  <a:srgbClr val="535353"/>
                </a:solidFill>
                <a:latin typeface="+mn-lt"/>
                <a:ea typeface="+mn-ea"/>
                <a:cs typeface="+mn-cs"/>
                <a:sym typeface="Arial"/>
              </a:defRPr>
            </a:lvl1pPr>
          </a:lstStyle>
          <a:p>
            <a:pPr algn="l" defTabSz="914400"/>
            <a:r>
              <a:rPr sz="1050" dirty="0">
                <a:solidFill>
                  <a:srgbClr val="000000"/>
                </a:solidFill>
                <a:latin typeface="Arial Narrow" panose="020B0606020202030204" pitchFamily="34" charset="0"/>
              </a:rPr>
              <a:t>&gt;</a:t>
            </a:r>
            <a:r>
              <a:rPr lang="en-US" sz="1050" dirty="0">
                <a:solidFill>
                  <a:srgbClr val="000000"/>
                </a:solidFill>
                <a:latin typeface="Arial Narrow" panose="020B0606020202030204" pitchFamily="34" charset="0"/>
              </a:rPr>
              <a:t> 1.0</a:t>
            </a:r>
            <a:r>
              <a:rPr sz="1050" dirty="0">
                <a:solidFill>
                  <a:srgbClr val="000000"/>
                </a:solidFill>
                <a:latin typeface="Arial Narrow" panose="020B0606020202030204" pitchFamily="34" charset="0"/>
              </a:rPr>
              <a:t>–</a:t>
            </a:r>
            <a:r>
              <a:rPr lang="en-CA" sz="1050" dirty="0">
                <a:solidFill>
                  <a:srgbClr val="000000"/>
                </a:solidFill>
                <a:latin typeface="Arial Narrow" panose="020B0606020202030204" pitchFamily="34" charset="0"/>
              </a:rPr>
              <a:t>1.6</a:t>
            </a:r>
            <a:endParaRPr sz="1050" dirty="0">
              <a:solidFill>
                <a:srgbClr val="000000"/>
              </a:solidFill>
              <a:latin typeface="Arial Narrow" panose="020B0606020202030204" pitchFamily="34" charset="0"/>
            </a:endParaRPr>
          </a:p>
        </p:txBody>
      </p:sp>
      <p:sp>
        <p:nvSpPr>
          <p:cNvPr id="353" name="Shape 1055">
            <a:extLst>
              <a:ext uri="{FF2B5EF4-FFF2-40B4-BE49-F238E27FC236}">
                <a16:creationId xmlns:a16="http://schemas.microsoft.com/office/drawing/2014/main" id="{B8740544-60B2-49A8-9A40-C4BD686B96F2}"/>
              </a:ext>
            </a:extLst>
          </p:cNvPr>
          <p:cNvSpPr/>
          <p:nvPr/>
        </p:nvSpPr>
        <p:spPr>
          <a:xfrm>
            <a:off x="6314489" y="2834307"/>
            <a:ext cx="612588" cy="253916"/>
          </a:xfrm>
          <a:prstGeom prst="rect">
            <a:avLst/>
          </a:prstGeom>
          <a:ln w="12700">
            <a:miter lim="400000"/>
          </a:ln>
          <a:extLst>
            <a:ext uri="{C572A759-6A51-4108-AA02-DFA0A04FC94B}">
              <ma14:wrappingTextBoxFlag xmlns:ma14="http://schemas.microsoft.com/office/mac/drawingml/2011/main" xmlns="" val="1"/>
            </a:ext>
          </a:extLst>
        </p:spPr>
        <p:txBody>
          <a:bodyPr lIns="0" tIns="91440" rIns="0" bIns="0">
            <a:spAutoFit/>
          </a:bodyPr>
          <a:lstStyle>
            <a:lvl1pPr algn="r">
              <a:defRPr sz="1000">
                <a:solidFill>
                  <a:srgbClr val="535353"/>
                </a:solidFill>
                <a:latin typeface="+mn-lt"/>
                <a:ea typeface="+mn-ea"/>
                <a:cs typeface="+mn-cs"/>
                <a:sym typeface="Arial"/>
              </a:defRPr>
            </a:lvl1pPr>
          </a:lstStyle>
          <a:p>
            <a:pPr algn="l" defTabSz="914400"/>
            <a:r>
              <a:rPr sz="1050" dirty="0">
                <a:solidFill>
                  <a:srgbClr val="000000"/>
                </a:solidFill>
                <a:latin typeface="Arial Narrow" panose="020B0606020202030204" pitchFamily="34" charset="0"/>
              </a:rPr>
              <a:t>&gt;</a:t>
            </a:r>
            <a:r>
              <a:rPr lang="en-US" sz="1050" dirty="0">
                <a:solidFill>
                  <a:srgbClr val="000000"/>
                </a:solidFill>
                <a:latin typeface="Arial Narrow" panose="020B0606020202030204" pitchFamily="34" charset="0"/>
              </a:rPr>
              <a:t> 1.6</a:t>
            </a:r>
            <a:r>
              <a:rPr sz="1050" dirty="0">
                <a:solidFill>
                  <a:srgbClr val="000000"/>
                </a:solidFill>
                <a:latin typeface="Arial Narrow" panose="020B0606020202030204" pitchFamily="34" charset="0"/>
              </a:rPr>
              <a:t>–</a:t>
            </a:r>
            <a:r>
              <a:rPr lang="en-CA" sz="1050" dirty="0">
                <a:solidFill>
                  <a:srgbClr val="000000"/>
                </a:solidFill>
                <a:latin typeface="Arial Narrow" panose="020B0606020202030204" pitchFamily="34" charset="0"/>
              </a:rPr>
              <a:t>2.1</a:t>
            </a:r>
            <a:endParaRPr sz="1050" dirty="0">
              <a:solidFill>
                <a:srgbClr val="000000"/>
              </a:solidFill>
              <a:latin typeface="Arial Narrow" panose="020B0606020202030204" pitchFamily="34" charset="0"/>
            </a:endParaRPr>
          </a:p>
        </p:txBody>
      </p:sp>
      <p:sp>
        <p:nvSpPr>
          <p:cNvPr id="354" name="Shape 1056">
            <a:extLst>
              <a:ext uri="{FF2B5EF4-FFF2-40B4-BE49-F238E27FC236}">
                <a16:creationId xmlns:a16="http://schemas.microsoft.com/office/drawing/2014/main" id="{EE1B1592-9BFF-4AEF-B2B3-7D4DBE1EEDF0}"/>
              </a:ext>
            </a:extLst>
          </p:cNvPr>
          <p:cNvSpPr/>
          <p:nvPr/>
        </p:nvSpPr>
        <p:spPr>
          <a:xfrm>
            <a:off x="6314489" y="2090854"/>
            <a:ext cx="775459" cy="111287"/>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a:defRPr sz="1000">
                <a:solidFill>
                  <a:srgbClr val="535353"/>
                </a:solidFill>
                <a:latin typeface="+mn-lt"/>
                <a:ea typeface="+mn-ea"/>
                <a:cs typeface="+mn-cs"/>
                <a:sym typeface="Arial"/>
              </a:defRPr>
            </a:lvl1pPr>
          </a:lstStyle>
          <a:p>
            <a:pPr algn="l" defTabSz="914400"/>
            <a:r>
              <a:rPr sz="1050" dirty="0">
                <a:solidFill>
                  <a:srgbClr val="000000"/>
                </a:solidFill>
                <a:latin typeface="Arial Narrow" panose="020B0606020202030204" pitchFamily="34" charset="0"/>
              </a:rPr>
              <a:t>&gt;</a:t>
            </a:r>
            <a:r>
              <a:rPr lang="en-US" sz="1050" dirty="0">
                <a:solidFill>
                  <a:srgbClr val="000000"/>
                </a:solidFill>
                <a:latin typeface="Arial Narrow" panose="020B0606020202030204" pitchFamily="34" charset="0"/>
              </a:rPr>
              <a:t> 2.1</a:t>
            </a:r>
            <a:r>
              <a:rPr sz="1050" dirty="0">
                <a:solidFill>
                  <a:srgbClr val="000000"/>
                </a:solidFill>
                <a:latin typeface="Arial Narrow" panose="020B0606020202030204" pitchFamily="34" charset="0"/>
              </a:rPr>
              <a:t>–</a:t>
            </a:r>
            <a:r>
              <a:rPr lang="en-CA" sz="1050" dirty="0">
                <a:solidFill>
                  <a:srgbClr val="000000"/>
                </a:solidFill>
                <a:latin typeface="Arial Narrow" panose="020B0606020202030204" pitchFamily="34" charset="0"/>
              </a:rPr>
              <a:t> 2.6</a:t>
            </a:r>
            <a:endParaRPr sz="1050" dirty="0">
              <a:solidFill>
                <a:srgbClr val="000000"/>
              </a:solidFill>
              <a:latin typeface="Arial Narrow" panose="020B0606020202030204" pitchFamily="34" charset="0"/>
            </a:endParaRPr>
          </a:p>
        </p:txBody>
      </p:sp>
      <p:sp>
        <p:nvSpPr>
          <p:cNvPr id="355" name="Shape 1057">
            <a:extLst>
              <a:ext uri="{FF2B5EF4-FFF2-40B4-BE49-F238E27FC236}">
                <a16:creationId xmlns:a16="http://schemas.microsoft.com/office/drawing/2014/main" id="{B2A157C6-5708-4A84-A850-1F6F798DADE7}"/>
              </a:ext>
            </a:extLst>
          </p:cNvPr>
          <p:cNvSpPr/>
          <p:nvPr/>
        </p:nvSpPr>
        <p:spPr>
          <a:xfrm flipV="1">
            <a:off x="7473074" y="1957702"/>
            <a:ext cx="5" cy="3092900"/>
          </a:xfrm>
          <a:prstGeom prst="line">
            <a:avLst/>
          </a:prstGeom>
          <a:ln w="19050">
            <a:solidFill>
              <a:srgbClr val="000000"/>
            </a:solidFill>
          </a:ln>
        </p:spPr>
        <p:txBody>
          <a:bodyPr lIns="45718" tIns="45718" rIns="45718" bIns="45718"/>
          <a:lstStyle/>
          <a:p>
            <a:pPr defTabSz="914400"/>
            <a:endParaRPr sz="1050">
              <a:solidFill>
                <a:srgbClr val="000000"/>
              </a:solidFill>
              <a:latin typeface="Arial"/>
              <a:sym typeface="Helvetica"/>
            </a:endParaRPr>
          </a:p>
        </p:txBody>
      </p:sp>
      <p:sp>
        <p:nvSpPr>
          <p:cNvPr id="356" name="Shape 1058">
            <a:extLst>
              <a:ext uri="{FF2B5EF4-FFF2-40B4-BE49-F238E27FC236}">
                <a16:creationId xmlns:a16="http://schemas.microsoft.com/office/drawing/2014/main" id="{1F737ED7-1668-4A2E-8F95-1A59EFAC41C9}"/>
              </a:ext>
            </a:extLst>
          </p:cNvPr>
          <p:cNvSpPr/>
          <p:nvPr/>
        </p:nvSpPr>
        <p:spPr>
          <a:xfrm>
            <a:off x="7576419" y="2834307"/>
            <a:ext cx="1312451" cy="253916"/>
          </a:xfrm>
          <a:prstGeom prst="rect">
            <a:avLst/>
          </a:prstGeom>
          <a:ln w="12700">
            <a:miter lim="400000"/>
          </a:ln>
          <a:extLst>
            <a:ext uri="{C572A759-6A51-4108-AA02-DFA0A04FC94B}">
              <ma14:wrappingTextBoxFlag xmlns:ma14="http://schemas.microsoft.com/office/mac/drawingml/2011/main" xmlns="" val="1"/>
            </a:ext>
          </a:extLst>
        </p:spPr>
        <p:txBody>
          <a:bodyPr lIns="91440" tIns="91440" rIns="0" bIns="0">
            <a:spAutoFit/>
          </a:bodyPr>
          <a:lstStyle>
            <a:lvl1pPr algn="r">
              <a:defRPr sz="1000">
                <a:solidFill>
                  <a:srgbClr val="535353"/>
                </a:solidFill>
                <a:latin typeface="+mn-lt"/>
                <a:ea typeface="+mn-ea"/>
                <a:cs typeface="+mn-cs"/>
                <a:sym typeface="Arial"/>
              </a:defRPr>
            </a:lvl1pPr>
          </a:lstStyle>
          <a:p>
            <a:pPr algn="l" defTabSz="914400"/>
            <a:r>
              <a:rPr sz="1050" dirty="0">
                <a:solidFill>
                  <a:srgbClr val="000000"/>
                </a:solidFill>
                <a:latin typeface="Arial Narrow" panose="020B0606020202030204" pitchFamily="34" charset="0"/>
              </a:rPr>
              <a:t>0.80 (0.59, 1.07)</a:t>
            </a:r>
          </a:p>
        </p:txBody>
      </p:sp>
      <p:sp>
        <p:nvSpPr>
          <p:cNvPr id="357" name="Shape 1059">
            <a:extLst>
              <a:ext uri="{FF2B5EF4-FFF2-40B4-BE49-F238E27FC236}">
                <a16:creationId xmlns:a16="http://schemas.microsoft.com/office/drawing/2014/main" id="{13A713C9-DD42-459D-ACBF-B76797B32A2F}"/>
              </a:ext>
            </a:extLst>
          </p:cNvPr>
          <p:cNvSpPr/>
          <p:nvPr/>
        </p:nvSpPr>
        <p:spPr>
          <a:xfrm>
            <a:off x="7576419" y="3704914"/>
            <a:ext cx="1312451" cy="161583"/>
          </a:xfrm>
          <a:prstGeom prst="rect">
            <a:avLst/>
          </a:prstGeom>
          <a:ln w="12700">
            <a:miter lim="400000"/>
          </a:ln>
          <a:extLst>
            <a:ext uri="{C572A759-6A51-4108-AA02-DFA0A04FC94B}">
              <ma14:wrappingTextBoxFlag xmlns:ma14="http://schemas.microsoft.com/office/mac/drawingml/2011/main" xmlns="" val="1"/>
            </a:ext>
          </a:extLst>
        </p:spPr>
        <p:txBody>
          <a:bodyPr lIns="91440" tIns="0" rIns="0" bIns="0">
            <a:spAutoFit/>
          </a:bodyPr>
          <a:lstStyle>
            <a:lvl1pPr algn="r">
              <a:defRPr sz="1000">
                <a:solidFill>
                  <a:srgbClr val="535353"/>
                </a:solidFill>
                <a:latin typeface="+mn-lt"/>
                <a:ea typeface="+mn-ea"/>
                <a:cs typeface="+mn-cs"/>
                <a:sym typeface="Arial"/>
              </a:defRPr>
            </a:lvl1pPr>
          </a:lstStyle>
          <a:p>
            <a:pPr algn="l" defTabSz="914400"/>
            <a:r>
              <a:rPr sz="1050" dirty="0">
                <a:solidFill>
                  <a:srgbClr val="000000"/>
                </a:solidFill>
                <a:latin typeface="Arial Narrow" panose="020B0606020202030204" pitchFamily="34" charset="0"/>
              </a:rPr>
              <a:t>0.67 (0.50, 0.92)</a:t>
            </a:r>
          </a:p>
        </p:txBody>
      </p:sp>
      <p:sp>
        <p:nvSpPr>
          <p:cNvPr id="358" name="Shape 1060">
            <a:extLst>
              <a:ext uri="{FF2B5EF4-FFF2-40B4-BE49-F238E27FC236}">
                <a16:creationId xmlns:a16="http://schemas.microsoft.com/office/drawing/2014/main" id="{6FF3631B-7725-49AD-BA12-CD986A48E3A1}"/>
              </a:ext>
            </a:extLst>
          </p:cNvPr>
          <p:cNvSpPr/>
          <p:nvPr/>
        </p:nvSpPr>
        <p:spPr>
          <a:xfrm>
            <a:off x="7576419" y="4511836"/>
            <a:ext cx="1312448" cy="161583"/>
          </a:xfrm>
          <a:prstGeom prst="rect">
            <a:avLst/>
          </a:prstGeom>
          <a:ln w="12700">
            <a:miter lim="400000"/>
          </a:ln>
          <a:extLst>
            <a:ext uri="{C572A759-6A51-4108-AA02-DFA0A04FC94B}">
              <ma14:wrappingTextBoxFlag xmlns:ma14="http://schemas.microsoft.com/office/mac/drawingml/2011/main" xmlns="" val="1"/>
            </a:ext>
          </a:extLst>
        </p:spPr>
        <p:txBody>
          <a:bodyPr lIns="91440" tIns="0" rIns="0" bIns="0">
            <a:spAutoFit/>
          </a:bodyPr>
          <a:lstStyle>
            <a:lvl1pPr algn="r">
              <a:defRPr sz="1000">
                <a:solidFill>
                  <a:srgbClr val="535353"/>
                </a:solidFill>
                <a:latin typeface="+mn-lt"/>
                <a:ea typeface="+mn-ea"/>
                <a:cs typeface="+mn-cs"/>
                <a:sym typeface="Arial"/>
              </a:defRPr>
            </a:lvl1pPr>
          </a:lstStyle>
          <a:p>
            <a:pPr algn="l" defTabSz="914400"/>
            <a:r>
              <a:rPr sz="1050">
                <a:solidFill>
                  <a:srgbClr val="000000"/>
                </a:solidFill>
                <a:latin typeface="Arial Narrow" panose="020B0606020202030204" pitchFamily="34" charset="0"/>
              </a:rPr>
              <a:t>0.61 (0.40, 0.91)</a:t>
            </a:r>
          </a:p>
        </p:txBody>
      </p:sp>
      <p:sp>
        <p:nvSpPr>
          <p:cNvPr id="359" name="Shape 1063">
            <a:extLst>
              <a:ext uri="{FF2B5EF4-FFF2-40B4-BE49-F238E27FC236}">
                <a16:creationId xmlns:a16="http://schemas.microsoft.com/office/drawing/2014/main" id="{640C1EF8-5345-4AEF-A0C7-B35362B22DF5}"/>
              </a:ext>
            </a:extLst>
          </p:cNvPr>
          <p:cNvSpPr/>
          <p:nvPr/>
        </p:nvSpPr>
        <p:spPr>
          <a:xfrm>
            <a:off x="7773646" y="2090854"/>
            <a:ext cx="731237" cy="161583"/>
          </a:xfrm>
          <a:prstGeom prst="rect">
            <a:avLst/>
          </a:prstGeom>
          <a:ln w="12700">
            <a:miter lim="400000"/>
          </a:ln>
          <a:extLst>
            <a:ext uri="{C572A759-6A51-4108-AA02-DFA0A04FC94B}">
              <ma14:wrappingTextBoxFlag xmlns:ma14="http://schemas.microsoft.com/office/mac/drawingml/2011/main" xmlns="" val="1"/>
            </a:ext>
          </a:extLst>
        </p:spPr>
        <p:txBody>
          <a:bodyPr lIns="91440" tIns="0" rIns="0" bIns="0">
            <a:spAutoFit/>
          </a:bodyPr>
          <a:lstStyle>
            <a:lvl1pPr algn="r">
              <a:defRPr sz="1000">
                <a:solidFill>
                  <a:srgbClr val="535353"/>
                </a:solidFill>
                <a:latin typeface="+mn-lt"/>
                <a:ea typeface="+mn-ea"/>
                <a:cs typeface="+mn-cs"/>
                <a:sym typeface="Arial"/>
              </a:defRPr>
            </a:lvl1pPr>
          </a:lstStyle>
          <a:p>
            <a:pPr algn="l" defTabSz="914400"/>
            <a:r>
              <a:rPr sz="1050" dirty="0">
                <a:solidFill>
                  <a:srgbClr val="000000"/>
                </a:solidFill>
                <a:latin typeface="Arial Narrow" panose="020B0606020202030204" pitchFamily="34" charset="0"/>
              </a:rPr>
              <a:t>Referent</a:t>
            </a:r>
          </a:p>
        </p:txBody>
      </p:sp>
      <p:sp>
        <p:nvSpPr>
          <p:cNvPr id="360" name="Shape 1064">
            <a:extLst>
              <a:ext uri="{FF2B5EF4-FFF2-40B4-BE49-F238E27FC236}">
                <a16:creationId xmlns:a16="http://schemas.microsoft.com/office/drawing/2014/main" id="{B58121B6-72E1-4C3F-A353-A30C36C271F7}"/>
              </a:ext>
            </a:extLst>
          </p:cNvPr>
          <p:cNvSpPr/>
          <p:nvPr/>
        </p:nvSpPr>
        <p:spPr>
          <a:xfrm flipH="1" flipV="1">
            <a:off x="7589023" y="2194859"/>
            <a:ext cx="228956" cy="0"/>
          </a:xfrm>
          <a:prstGeom prst="line">
            <a:avLst/>
          </a:prstGeom>
          <a:ln w="19050">
            <a:solidFill>
              <a:srgbClr val="000000"/>
            </a:solidFill>
            <a:tailEnd type="triangle"/>
          </a:ln>
        </p:spPr>
        <p:txBody>
          <a:bodyPr lIns="45718" tIns="45718" rIns="45718" bIns="45718"/>
          <a:lstStyle/>
          <a:p>
            <a:pPr defTabSz="914400"/>
            <a:endParaRPr sz="1050">
              <a:solidFill>
                <a:srgbClr val="000000"/>
              </a:solidFill>
              <a:latin typeface="Arial"/>
              <a:sym typeface="Helvetica"/>
            </a:endParaRPr>
          </a:p>
        </p:txBody>
      </p:sp>
      <p:sp>
        <p:nvSpPr>
          <p:cNvPr id="361" name="Shape 1066">
            <a:extLst>
              <a:ext uri="{FF2B5EF4-FFF2-40B4-BE49-F238E27FC236}">
                <a16:creationId xmlns:a16="http://schemas.microsoft.com/office/drawing/2014/main" id="{44736E35-EBA5-4369-9959-7A29A76AB07C}"/>
              </a:ext>
            </a:extLst>
          </p:cNvPr>
          <p:cNvSpPr/>
          <p:nvPr/>
        </p:nvSpPr>
        <p:spPr>
          <a:xfrm>
            <a:off x="6317838" y="5100556"/>
            <a:ext cx="152352" cy="139232"/>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defRPr sz="900">
                <a:solidFill>
                  <a:srgbClr val="535353"/>
                </a:solidFill>
                <a:latin typeface="+mn-lt"/>
                <a:ea typeface="+mn-ea"/>
                <a:cs typeface="+mn-cs"/>
                <a:sym typeface="Arial"/>
              </a:defRPr>
            </a:lvl1pPr>
          </a:lstStyle>
          <a:p>
            <a:pPr defTabSz="914400"/>
            <a:r>
              <a:rPr sz="1200" dirty="0">
                <a:solidFill>
                  <a:srgbClr val="000000"/>
                </a:solidFill>
                <a:latin typeface="Arial Narrow" panose="020B0606020202030204" pitchFamily="34" charset="0"/>
              </a:rPr>
              <a:t>0</a:t>
            </a:r>
          </a:p>
        </p:txBody>
      </p:sp>
      <p:sp>
        <p:nvSpPr>
          <p:cNvPr id="362" name="Shape 1067">
            <a:extLst>
              <a:ext uri="{FF2B5EF4-FFF2-40B4-BE49-F238E27FC236}">
                <a16:creationId xmlns:a16="http://schemas.microsoft.com/office/drawing/2014/main" id="{C0CF5A1B-AA18-4B84-9EE6-A913A4554A85}"/>
              </a:ext>
            </a:extLst>
          </p:cNvPr>
          <p:cNvSpPr/>
          <p:nvPr/>
        </p:nvSpPr>
        <p:spPr>
          <a:xfrm>
            <a:off x="7431361" y="5100556"/>
            <a:ext cx="152352" cy="139232"/>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defRPr sz="900">
                <a:solidFill>
                  <a:srgbClr val="535353"/>
                </a:solidFill>
                <a:latin typeface="+mn-lt"/>
                <a:ea typeface="+mn-ea"/>
                <a:cs typeface="+mn-cs"/>
                <a:sym typeface="Arial"/>
              </a:defRPr>
            </a:lvl1pPr>
          </a:lstStyle>
          <a:p>
            <a:pPr defTabSz="914400"/>
            <a:r>
              <a:rPr sz="1200">
                <a:solidFill>
                  <a:srgbClr val="000000"/>
                </a:solidFill>
                <a:latin typeface="Arial Narrow" panose="020B0606020202030204" pitchFamily="34" charset="0"/>
              </a:rPr>
              <a:t>1</a:t>
            </a:r>
          </a:p>
        </p:txBody>
      </p:sp>
      <p:sp>
        <p:nvSpPr>
          <p:cNvPr id="363" name="Shape 1068">
            <a:extLst>
              <a:ext uri="{FF2B5EF4-FFF2-40B4-BE49-F238E27FC236}">
                <a16:creationId xmlns:a16="http://schemas.microsoft.com/office/drawing/2014/main" id="{757A5901-DC8C-4950-9CF0-8336051EE5CC}"/>
              </a:ext>
            </a:extLst>
          </p:cNvPr>
          <p:cNvSpPr/>
          <p:nvPr/>
        </p:nvSpPr>
        <p:spPr>
          <a:xfrm>
            <a:off x="8542517" y="5100556"/>
            <a:ext cx="152352" cy="139232"/>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defRPr sz="900">
                <a:solidFill>
                  <a:srgbClr val="535353"/>
                </a:solidFill>
                <a:latin typeface="+mn-lt"/>
                <a:ea typeface="+mn-ea"/>
                <a:cs typeface="+mn-cs"/>
                <a:sym typeface="Arial"/>
              </a:defRPr>
            </a:lvl1pPr>
          </a:lstStyle>
          <a:p>
            <a:pPr defTabSz="914400"/>
            <a:r>
              <a:rPr sz="1200" dirty="0">
                <a:solidFill>
                  <a:srgbClr val="000000"/>
                </a:solidFill>
                <a:latin typeface="Arial Narrow" panose="020B0606020202030204" pitchFamily="34" charset="0"/>
              </a:rPr>
              <a:t>2</a:t>
            </a:r>
          </a:p>
        </p:txBody>
      </p:sp>
      <p:sp>
        <p:nvSpPr>
          <p:cNvPr id="364" name="Shape 1069">
            <a:extLst>
              <a:ext uri="{FF2B5EF4-FFF2-40B4-BE49-F238E27FC236}">
                <a16:creationId xmlns:a16="http://schemas.microsoft.com/office/drawing/2014/main" id="{DD32EF28-22F1-4F7B-860E-9474D98B8380}"/>
              </a:ext>
            </a:extLst>
          </p:cNvPr>
          <p:cNvSpPr/>
          <p:nvPr/>
        </p:nvSpPr>
        <p:spPr>
          <a:xfrm>
            <a:off x="7399373" y="2124792"/>
            <a:ext cx="147626" cy="146304"/>
          </a:xfrm>
          <a:prstGeom prst="rect">
            <a:avLst/>
          </a:prstGeom>
          <a:solidFill>
            <a:srgbClr val="7C6093"/>
          </a:solidFill>
          <a:ln w="12700">
            <a:miter lim="400000"/>
          </a:ln>
        </p:spPr>
        <p:txBody>
          <a:bodyPr lIns="45718" tIns="45718" rIns="45718" bIns="45718" anchor="ctr"/>
          <a:lstStyle/>
          <a:p>
            <a:pPr marL="0" marR="0" lvl="0" indent="0" algn="ctr" defTabSz="914400" eaLnBrk="1" fontAlgn="auto" latinLnBrk="0" hangingPunct="1">
              <a:lnSpc>
                <a:spcPct val="100000"/>
              </a:lnSpc>
              <a:spcBef>
                <a:spcPts val="0"/>
              </a:spcBef>
              <a:spcAft>
                <a:spcPts val="0"/>
              </a:spcAft>
              <a:buClrTx/>
              <a:buSzTx/>
              <a:buFontTx/>
              <a:buNone/>
              <a:tabLst/>
              <a:defRPr sz="900">
                <a:solidFill>
                  <a:srgbClr val="FFFFFF"/>
                </a:solidFill>
                <a:latin typeface="+mn-lt"/>
                <a:ea typeface="+mn-ea"/>
                <a:cs typeface="+mn-cs"/>
                <a:sym typeface="Arial"/>
              </a:defRPr>
            </a:pPr>
            <a:endParaRPr kumimoji="0" sz="1050" b="0" i="0" u="none" strike="noStrike" kern="0" cap="none" spc="0" normalizeH="0" baseline="0" noProof="0">
              <a:ln>
                <a:noFill/>
              </a:ln>
              <a:solidFill>
                <a:srgbClr val="FFFFFF"/>
              </a:solidFill>
              <a:effectLst/>
              <a:uLnTx/>
              <a:uFillTx/>
              <a:latin typeface="Arial"/>
              <a:cs typeface="Arial"/>
              <a:sym typeface="Arial"/>
            </a:endParaRPr>
          </a:p>
        </p:txBody>
      </p:sp>
      <p:grpSp>
        <p:nvGrpSpPr>
          <p:cNvPr id="365" name="Group 364">
            <a:extLst>
              <a:ext uri="{FF2B5EF4-FFF2-40B4-BE49-F238E27FC236}">
                <a16:creationId xmlns:a16="http://schemas.microsoft.com/office/drawing/2014/main" id="{FF08815D-DA22-42D7-B020-47F185F61F0E}"/>
              </a:ext>
            </a:extLst>
          </p:cNvPr>
          <p:cNvGrpSpPr/>
          <p:nvPr/>
        </p:nvGrpSpPr>
        <p:grpSpPr>
          <a:xfrm>
            <a:off x="7003459" y="2949566"/>
            <a:ext cx="544122" cy="111359"/>
            <a:chOff x="6564180" y="3003356"/>
            <a:chExt cx="544122" cy="111359"/>
          </a:xfrm>
        </p:grpSpPr>
        <p:sp>
          <p:nvSpPr>
            <p:cNvPr id="366" name="Shape 1070">
              <a:extLst>
                <a:ext uri="{FF2B5EF4-FFF2-40B4-BE49-F238E27FC236}">
                  <a16:creationId xmlns:a16="http://schemas.microsoft.com/office/drawing/2014/main" id="{675C59BA-3B73-459F-B68D-5B956B43423C}"/>
                </a:ext>
              </a:extLst>
            </p:cNvPr>
            <p:cNvSpPr/>
            <p:nvPr/>
          </p:nvSpPr>
          <p:spPr>
            <a:xfrm>
              <a:off x="6568084" y="3058337"/>
              <a:ext cx="540218" cy="3"/>
            </a:xfrm>
            <a:prstGeom prst="line">
              <a:avLst/>
            </a:prstGeom>
            <a:solidFill>
              <a:srgbClr val="FFFFFF"/>
            </a:solidFill>
            <a:ln w="12700">
              <a:solidFill>
                <a:srgbClr val="000000"/>
              </a:solidFill>
            </a:ln>
          </p:spPr>
          <p:txBody>
            <a:bodyPr lIns="45718" tIns="45718" rIns="45718" bIns="45718"/>
            <a:lstStyle/>
            <a:p>
              <a:pPr marL="0" marR="0" lvl="0" indent="0" defTabSz="914400" eaLnBrk="1" fontAlgn="auto" latinLnBrk="0" hangingPunct="1">
                <a:lnSpc>
                  <a:spcPct val="100000"/>
                </a:lnSpc>
                <a:spcBef>
                  <a:spcPts val="0"/>
                </a:spcBef>
                <a:spcAft>
                  <a:spcPts val="0"/>
                </a:spcAft>
                <a:buClrTx/>
                <a:buSzTx/>
                <a:buFontTx/>
                <a:buNone/>
                <a:tabLst/>
                <a:defRPr/>
              </a:pPr>
              <a:endParaRPr kumimoji="0" sz="1050" b="0" i="0" u="none" strike="noStrike" kern="0" cap="none" spc="0" normalizeH="0" baseline="0" noProof="0">
                <a:ln>
                  <a:noFill/>
                </a:ln>
                <a:solidFill>
                  <a:srgbClr val="000000"/>
                </a:solidFill>
                <a:effectLst/>
                <a:uLnTx/>
                <a:uFillTx/>
                <a:latin typeface="Arial"/>
                <a:sym typeface="Helvetica"/>
              </a:endParaRPr>
            </a:p>
          </p:txBody>
        </p:sp>
        <p:sp>
          <p:nvSpPr>
            <p:cNvPr id="367" name="Shape 1071">
              <a:extLst>
                <a:ext uri="{FF2B5EF4-FFF2-40B4-BE49-F238E27FC236}">
                  <a16:creationId xmlns:a16="http://schemas.microsoft.com/office/drawing/2014/main" id="{A760CEE3-C467-406D-AF9C-2B91C91E66F1}"/>
                </a:ext>
              </a:extLst>
            </p:cNvPr>
            <p:cNvSpPr/>
            <p:nvPr/>
          </p:nvSpPr>
          <p:spPr>
            <a:xfrm flipV="1">
              <a:off x="6564180" y="3003356"/>
              <a:ext cx="4" cy="111359"/>
            </a:xfrm>
            <a:prstGeom prst="line">
              <a:avLst/>
            </a:prstGeom>
            <a:solidFill>
              <a:srgbClr val="007CC2"/>
            </a:solidFill>
            <a:ln w="12700">
              <a:solidFill>
                <a:srgbClr val="000000"/>
              </a:solidFill>
            </a:ln>
          </p:spPr>
          <p:txBody>
            <a:bodyPr lIns="45718" tIns="45718" rIns="45718" bIns="45718"/>
            <a:lstStyle/>
            <a:p>
              <a:pPr marL="0" marR="0" lvl="0" indent="0" defTabSz="914400" eaLnBrk="1" fontAlgn="auto" latinLnBrk="0" hangingPunct="1">
                <a:lnSpc>
                  <a:spcPct val="100000"/>
                </a:lnSpc>
                <a:spcBef>
                  <a:spcPts val="0"/>
                </a:spcBef>
                <a:spcAft>
                  <a:spcPts val="0"/>
                </a:spcAft>
                <a:buClrTx/>
                <a:buSzTx/>
                <a:buFontTx/>
                <a:buNone/>
                <a:tabLst/>
                <a:defRPr/>
              </a:pPr>
              <a:endParaRPr kumimoji="0" sz="1050" b="0" i="0" u="none" strike="noStrike" kern="0" cap="none" spc="0" normalizeH="0" baseline="0" noProof="0">
                <a:ln>
                  <a:noFill/>
                </a:ln>
                <a:solidFill>
                  <a:srgbClr val="000000"/>
                </a:solidFill>
                <a:effectLst/>
                <a:uLnTx/>
                <a:uFillTx/>
                <a:latin typeface="Arial"/>
                <a:sym typeface="Helvetica"/>
              </a:endParaRPr>
            </a:p>
          </p:txBody>
        </p:sp>
        <p:sp>
          <p:nvSpPr>
            <p:cNvPr id="368" name="Shape 1072">
              <a:extLst>
                <a:ext uri="{FF2B5EF4-FFF2-40B4-BE49-F238E27FC236}">
                  <a16:creationId xmlns:a16="http://schemas.microsoft.com/office/drawing/2014/main" id="{042919CD-7184-4BFD-B166-53FA8D2AFC14}"/>
                </a:ext>
              </a:extLst>
            </p:cNvPr>
            <p:cNvSpPr/>
            <p:nvPr/>
          </p:nvSpPr>
          <p:spPr>
            <a:xfrm flipV="1">
              <a:off x="7104395" y="3003356"/>
              <a:ext cx="4" cy="111359"/>
            </a:xfrm>
            <a:prstGeom prst="line">
              <a:avLst/>
            </a:prstGeom>
            <a:solidFill>
              <a:srgbClr val="007CC2"/>
            </a:solidFill>
            <a:ln w="12700">
              <a:solidFill>
                <a:srgbClr val="000000"/>
              </a:solidFill>
            </a:ln>
          </p:spPr>
          <p:txBody>
            <a:bodyPr lIns="45718" tIns="45718" rIns="45718" bIns="45718"/>
            <a:lstStyle/>
            <a:p>
              <a:pPr marL="0" marR="0" lvl="0" indent="0" defTabSz="914400" eaLnBrk="1" fontAlgn="auto" latinLnBrk="0" hangingPunct="1">
                <a:lnSpc>
                  <a:spcPct val="100000"/>
                </a:lnSpc>
                <a:spcBef>
                  <a:spcPts val="0"/>
                </a:spcBef>
                <a:spcAft>
                  <a:spcPts val="0"/>
                </a:spcAft>
                <a:buClrTx/>
                <a:buSzTx/>
                <a:buFontTx/>
                <a:buNone/>
                <a:tabLst/>
                <a:defRPr/>
              </a:pPr>
              <a:endParaRPr kumimoji="0" sz="1050" b="0" i="0" u="none" strike="noStrike" kern="0" cap="none" spc="0" normalizeH="0" baseline="0" noProof="0">
                <a:ln>
                  <a:noFill/>
                </a:ln>
                <a:solidFill>
                  <a:srgbClr val="000000"/>
                </a:solidFill>
                <a:effectLst/>
                <a:uLnTx/>
                <a:uFillTx/>
                <a:latin typeface="Arial"/>
                <a:sym typeface="Helvetica"/>
              </a:endParaRPr>
            </a:p>
          </p:txBody>
        </p:sp>
      </p:grpSp>
      <p:sp>
        <p:nvSpPr>
          <p:cNvPr id="369" name="Shape 1073">
            <a:extLst>
              <a:ext uri="{FF2B5EF4-FFF2-40B4-BE49-F238E27FC236}">
                <a16:creationId xmlns:a16="http://schemas.microsoft.com/office/drawing/2014/main" id="{ABF392CD-A474-4873-B6F9-99BECB91367A}"/>
              </a:ext>
            </a:extLst>
          </p:cNvPr>
          <p:cNvSpPr/>
          <p:nvPr/>
        </p:nvSpPr>
        <p:spPr>
          <a:xfrm>
            <a:off x="7208529" y="2937020"/>
            <a:ext cx="147626" cy="146304"/>
          </a:xfrm>
          <a:prstGeom prst="rect">
            <a:avLst/>
          </a:prstGeom>
          <a:solidFill>
            <a:srgbClr val="7C6093"/>
          </a:solidFill>
          <a:ln w="12700">
            <a:miter lim="400000"/>
          </a:ln>
        </p:spPr>
        <p:txBody>
          <a:bodyPr lIns="45718" tIns="45718" rIns="45718" bIns="45718" anchor="ctr"/>
          <a:lstStyle/>
          <a:p>
            <a:pPr marL="0" marR="0" lvl="0" indent="0" algn="ctr" defTabSz="914400" eaLnBrk="1" fontAlgn="auto" latinLnBrk="0" hangingPunct="1">
              <a:lnSpc>
                <a:spcPct val="100000"/>
              </a:lnSpc>
              <a:spcBef>
                <a:spcPts val="0"/>
              </a:spcBef>
              <a:spcAft>
                <a:spcPts val="0"/>
              </a:spcAft>
              <a:buClrTx/>
              <a:buSzTx/>
              <a:buFontTx/>
              <a:buNone/>
              <a:tabLst/>
              <a:defRPr sz="900">
                <a:solidFill>
                  <a:srgbClr val="FFFFFF"/>
                </a:solidFill>
                <a:latin typeface="+mn-lt"/>
                <a:ea typeface="+mn-ea"/>
                <a:cs typeface="+mn-cs"/>
                <a:sym typeface="Arial"/>
              </a:defRPr>
            </a:pPr>
            <a:endParaRPr kumimoji="0" sz="1050" b="0" i="0" u="none" strike="noStrike" kern="0" cap="none" spc="0" normalizeH="0" baseline="0" noProof="0">
              <a:ln>
                <a:noFill/>
              </a:ln>
              <a:solidFill>
                <a:srgbClr val="FFFFFF"/>
              </a:solidFill>
              <a:effectLst/>
              <a:uLnTx/>
              <a:uFillTx/>
              <a:latin typeface="Arial"/>
              <a:cs typeface="Arial"/>
              <a:sym typeface="Arial"/>
            </a:endParaRPr>
          </a:p>
        </p:txBody>
      </p:sp>
      <p:grpSp>
        <p:nvGrpSpPr>
          <p:cNvPr id="370" name="Group 369">
            <a:extLst>
              <a:ext uri="{FF2B5EF4-FFF2-40B4-BE49-F238E27FC236}">
                <a16:creationId xmlns:a16="http://schemas.microsoft.com/office/drawing/2014/main" id="{7C4C2832-3D05-4542-A674-7889B76B998E}"/>
              </a:ext>
            </a:extLst>
          </p:cNvPr>
          <p:cNvGrpSpPr/>
          <p:nvPr/>
        </p:nvGrpSpPr>
        <p:grpSpPr>
          <a:xfrm>
            <a:off x="6911977" y="3721305"/>
            <a:ext cx="466056" cy="111363"/>
            <a:chOff x="6472698" y="3775095"/>
            <a:chExt cx="466056" cy="111363"/>
          </a:xfrm>
        </p:grpSpPr>
        <p:sp>
          <p:nvSpPr>
            <p:cNvPr id="371" name="Shape 1074">
              <a:extLst>
                <a:ext uri="{FF2B5EF4-FFF2-40B4-BE49-F238E27FC236}">
                  <a16:creationId xmlns:a16="http://schemas.microsoft.com/office/drawing/2014/main" id="{AD10C358-2914-4692-99C5-5CD154FAB31D}"/>
                </a:ext>
              </a:extLst>
            </p:cNvPr>
            <p:cNvSpPr/>
            <p:nvPr/>
          </p:nvSpPr>
          <p:spPr>
            <a:xfrm>
              <a:off x="6476152" y="3830077"/>
              <a:ext cx="462602" cy="3"/>
            </a:xfrm>
            <a:prstGeom prst="line">
              <a:avLst/>
            </a:prstGeom>
            <a:solidFill>
              <a:srgbClr val="007CC2"/>
            </a:solidFill>
            <a:ln w="12700" cap="flat">
              <a:solidFill>
                <a:srgbClr val="000000"/>
              </a:solidFill>
              <a:prstDash val="solid"/>
              <a:round/>
            </a:ln>
            <a:effectLst/>
          </p:spPr>
          <p:txBody>
            <a:bodyPr wrap="square" lIns="45718" tIns="45718" rIns="45718" bIns="45718" numCol="1" anchor="t">
              <a:noAutofit/>
            </a:bodyPr>
            <a:lstStyle/>
            <a:p>
              <a:pPr defTabSz="914400"/>
              <a:endParaRPr sz="1050">
                <a:solidFill>
                  <a:srgbClr val="000000"/>
                </a:solidFill>
                <a:latin typeface="Arial"/>
                <a:sym typeface="Helvetica"/>
              </a:endParaRPr>
            </a:p>
          </p:txBody>
        </p:sp>
        <p:sp>
          <p:nvSpPr>
            <p:cNvPr id="372" name="Shape 1075">
              <a:extLst>
                <a:ext uri="{FF2B5EF4-FFF2-40B4-BE49-F238E27FC236}">
                  <a16:creationId xmlns:a16="http://schemas.microsoft.com/office/drawing/2014/main" id="{21B730F8-4DE6-4ED0-97D1-B9282BC82F22}"/>
                </a:ext>
              </a:extLst>
            </p:cNvPr>
            <p:cNvSpPr/>
            <p:nvPr/>
          </p:nvSpPr>
          <p:spPr>
            <a:xfrm flipV="1">
              <a:off x="6472698" y="3775095"/>
              <a:ext cx="6" cy="111363"/>
            </a:xfrm>
            <a:prstGeom prst="line">
              <a:avLst/>
            </a:prstGeom>
            <a:solidFill>
              <a:srgbClr val="FF0000"/>
            </a:solidFill>
            <a:ln w="12700" cap="flat">
              <a:solidFill>
                <a:srgbClr val="000000"/>
              </a:solidFill>
              <a:prstDash val="solid"/>
              <a:round/>
            </a:ln>
            <a:effectLst/>
          </p:spPr>
          <p:txBody>
            <a:bodyPr wrap="square" lIns="45718" tIns="45718" rIns="45718" bIns="45718" numCol="1" anchor="t">
              <a:noAutofit/>
            </a:bodyPr>
            <a:lstStyle/>
            <a:p>
              <a:pPr defTabSz="914400"/>
              <a:endParaRPr sz="1050">
                <a:solidFill>
                  <a:srgbClr val="000000"/>
                </a:solidFill>
                <a:latin typeface="Arial"/>
                <a:sym typeface="Helvetica"/>
              </a:endParaRPr>
            </a:p>
          </p:txBody>
        </p:sp>
        <p:sp>
          <p:nvSpPr>
            <p:cNvPr id="373" name="Shape 1076">
              <a:extLst>
                <a:ext uri="{FF2B5EF4-FFF2-40B4-BE49-F238E27FC236}">
                  <a16:creationId xmlns:a16="http://schemas.microsoft.com/office/drawing/2014/main" id="{BC853D7C-7422-44D3-AD2C-63E2C91D1454}"/>
                </a:ext>
              </a:extLst>
            </p:cNvPr>
            <p:cNvSpPr/>
            <p:nvPr/>
          </p:nvSpPr>
          <p:spPr>
            <a:xfrm flipV="1">
              <a:off x="6935301" y="3775095"/>
              <a:ext cx="4" cy="111363"/>
            </a:xfrm>
            <a:prstGeom prst="line">
              <a:avLst/>
            </a:prstGeom>
            <a:solidFill>
              <a:srgbClr val="FF0000"/>
            </a:solidFill>
            <a:ln w="12700" cap="flat">
              <a:solidFill>
                <a:srgbClr val="000000"/>
              </a:solidFill>
              <a:prstDash val="solid"/>
              <a:round/>
            </a:ln>
            <a:effectLst/>
          </p:spPr>
          <p:txBody>
            <a:bodyPr wrap="square" lIns="45718" tIns="45718" rIns="45718" bIns="45718" numCol="1" anchor="t">
              <a:noAutofit/>
            </a:bodyPr>
            <a:lstStyle/>
            <a:p>
              <a:pPr defTabSz="914400"/>
              <a:endParaRPr sz="1050">
                <a:solidFill>
                  <a:srgbClr val="000000"/>
                </a:solidFill>
                <a:latin typeface="Arial"/>
                <a:sym typeface="Helvetica"/>
              </a:endParaRPr>
            </a:p>
          </p:txBody>
        </p:sp>
      </p:grpSp>
      <p:sp>
        <p:nvSpPr>
          <p:cNvPr id="374" name="Shape 1078">
            <a:extLst>
              <a:ext uri="{FF2B5EF4-FFF2-40B4-BE49-F238E27FC236}">
                <a16:creationId xmlns:a16="http://schemas.microsoft.com/office/drawing/2014/main" id="{78595F5F-EF90-48D2-96E5-6BBB6BC4DE15}"/>
              </a:ext>
            </a:extLst>
          </p:cNvPr>
          <p:cNvSpPr/>
          <p:nvPr/>
        </p:nvSpPr>
        <p:spPr>
          <a:xfrm>
            <a:off x="7076830" y="3708757"/>
            <a:ext cx="147626" cy="146304"/>
          </a:xfrm>
          <a:prstGeom prst="rect">
            <a:avLst/>
          </a:prstGeom>
          <a:solidFill>
            <a:srgbClr val="7C6093"/>
          </a:solidFill>
          <a:ln w="12700">
            <a:miter lim="400000"/>
          </a:ln>
        </p:spPr>
        <p:txBody>
          <a:bodyPr lIns="45718" tIns="45718" rIns="45718" bIns="45718" anchor="ctr"/>
          <a:lstStyle/>
          <a:p>
            <a:pPr marL="0" marR="0" lvl="0" indent="0" algn="ctr" defTabSz="914400" eaLnBrk="1" fontAlgn="auto" latinLnBrk="0" hangingPunct="1">
              <a:lnSpc>
                <a:spcPct val="100000"/>
              </a:lnSpc>
              <a:spcBef>
                <a:spcPts val="0"/>
              </a:spcBef>
              <a:spcAft>
                <a:spcPts val="0"/>
              </a:spcAft>
              <a:buClrTx/>
              <a:buSzTx/>
              <a:buFontTx/>
              <a:buNone/>
              <a:tabLst/>
              <a:defRPr sz="900">
                <a:solidFill>
                  <a:srgbClr val="FFFFFF"/>
                </a:solidFill>
                <a:latin typeface="+mn-lt"/>
                <a:ea typeface="+mn-ea"/>
                <a:cs typeface="+mn-cs"/>
                <a:sym typeface="Arial"/>
              </a:defRPr>
            </a:pPr>
            <a:endParaRPr kumimoji="0" sz="1050" b="0" i="0" u="none" strike="noStrike" kern="0" cap="none" spc="0" normalizeH="0" baseline="0" noProof="0">
              <a:ln>
                <a:noFill/>
              </a:ln>
              <a:solidFill>
                <a:srgbClr val="FFFFFF"/>
              </a:solidFill>
              <a:effectLst/>
              <a:uLnTx/>
              <a:uFillTx/>
              <a:latin typeface="Arial"/>
              <a:cs typeface="Arial"/>
              <a:sym typeface="Arial"/>
            </a:endParaRPr>
          </a:p>
        </p:txBody>
      </p:sp>
      <p:grpSp>
        <p:nvGrpSpPr>
          <p:cNvPr id="375" name="Group 374">
            <a:extLst>
              <a:ext uri="{FF2B5EF4-FFF2-40B4-BE49-F238E27FC236}">
                <a16:creationId xmlns:a16="http://schemas.microsoft.com/office/drawing/2014/main" id="{B8D5FEA2-5071-4CB5-8FDA-095FEC274E88}"/>
              </a:ext>
            </a:extLst>
          </p:cNvPr>
          <p:cNvGrpSpPr/>
          <p:nvPr/>
        </p:nvGrpSpPr>
        <p:grpSpPr>
          <a:xfrm>
            <a:off x="6807096" y="4516312"/>
            <a:ext cx="570930" cy="111359"/>
            <a:chOff x="6367817" y="4570102"/>
            <a:chExt cx="570930" cy="111359"/>
          </a:xfrm>
        </p:grpSpPr>
        <p:sp>
          <p:nvSpPr>
            <p:cNvPr id="376" name="Shape 1079">
              <a:extLst>
                <a:ext uri="{FF2B5EF4-FFF2-40B4-BE49-F238E27FC236}">
                  <a16:creationId xmlns:a16="http://schemas.microsoft.com/office/drawing/2014/main" id="{B00DE2FA-5672-4130-B22D-4578683A5AE1}"/>
                </a:ext>
              </a:extLst>
            </p:cNvPr>
            <p:cNvSpPr/>
            <p:nvPr/>
          </p:nvSpPr>
          <p:spPr>
            <a:xfrm>
              <a:off x="6371873" y="4625083"/>
              <a:ext cx="566874" cy="3"/>
            </a:xfrm>
            <a:prstGeom prst="line">
              <a:avLst/>
            </a:prstGeom>
            <a:solidFill>
              <a:srgbClr val="007CC2"/>
            </a:solidFill>
            <a:ln w="12700">
              <a:solidFill>
                <a:srgbClr val="000000"/>
              </a:solidFill>
            </a:ln>
          </p:spPr>
          <p:txBody>
            <a:bodyPr lIns="45718" tIns="45718" rIns="45718" bIns="45718"/>
            <a:lstStyle/>
            <a:p>
              <a:pPr defTabSz="914400"/>
              <a:endParaRPr sz="1050">
                <a:solidFill>
                  <a:srgbClr val="000000"/>
                </a:solidFill>
                <a:latin typeface="Arial"/>
                <a:sym typeface="Helvetica"/>
              </a:endParaRPr>
            </a:p>
          </p:txBody>
        </p:sp>
        <p:sp>
          <p:nvSpPr>
            <p:cNvPr id="377" name="Shape 1080">
              <a:extLst>
                <a:ext uri="{FF2B5EF4-FFF2-40B4-BE49-F238E27FC236}">
                  <a16:creationId xmlns:a16="http://schemas.microsoft.com/office/drawing/2014/main" id="{373A3E62-B901-4FD7-9B0B-973D47CCC67D}"/>
                </a:ext>
              </a:extLst>
            </p:cNvPr>
            <p:cNvSpPr/>
            <p:nvPr/>
          </p:nvSpPr>
          <p:spPr>
            <a:xfrm flipV="1">
              <a:off x="6367817" y="4570102"/>
              <a:ext cx="4" cy="111359"/>
            </a:xfrm>
            <a:prstGeom prst="line">
              <a:avLst/>
            </a:prstGeom>
            <a:solidFill>
              <a:srgbClr val="007CC2"/>
            </a:solidFill>
            <a:ln w="12700">
              <a:solidFill>
                <a:srgbClr val="000000"/>
              </a:solidFill>
            </a:ln>
          </p:spPr>
          <p:txBody>
            <a:bodyPr lIns="45718" tIns="45718" rIns="45718" bIns="45718"/>
            <a:lstStyle/>
            <a:p>
              <a:pPr defTabSz="914400"/>
              <a:endParaRPr sz="1050">
                <a:solidFill>
                  <a:srgbClr val="000000"/>
                </a:solidFill>
                <a:latin typeface="Arial"/>
                <a:sym typeface="Helvetica"/>
              </a:endParaRPr>
            </a:p>
          </p:txBody>
        </p:sp>
        <p:sp>
          <p:nvSpPr>
            <p:cNvPr id="378" name="Shape 1081">
              <a:extLst>
                <a:ext uri="{FF2B5EF4-FFF2-40B4-BE49-F238E27FC236}">
                  <a16:creationId xmlns:a16="http://schemas.microsoft.com/office/drawing/2014/main" id="{B202C9D4-E4F8-4F15-AEC6-1F5896542DDA}"/>
                </a:ext>
              </a:extLst>
            </p:cNvPr>
            <p:cNvSpPr/>
            <p:nvPr/>
          </p:nvSpPr>
          <p:spPr>
            <a:xfrm flipV="1">
              <a:off x="6934688" y="4570102"/>
              <a:ext cx="4" cy="111359"/>
            </a:xfrm>
            <a:prstGeom prst="line">
              <a:avLst/>
            </a:prstGeom>
            <a:solidFill>
              <a:srgbClr val="FF0000"/>
            </a:solidFill>
            <a:ln w="12700">
              <a:solidFill>
                <a:srgbClr val="000000"/>
              </a:solidFill>
            </a:ln>
          </p:spPr>
          <p:txBody>
            <a:bodyPr lIns="45718" tIns="45718" rIns="45718" bIns="45718"/>
            <a:lstStyle/>
            <a:p>
              <a:pPr defTabSz="914400"/>
              <a:endParaRPr sz="1050">
                <a:solidFill>
                  <a:srgbClr val="000000"/>
                </a:solidFill>
                <a:latin typeface="Arial"/>
                <a:sym typeface="Helvetica"/>
              </a:endParaRPr>
            </a:p>
          </p:txBody>
        </p:sp>
      </p:grpSp>
      <p:sp>
        <p:nvSpPr>
          <p:cNvPr id="379" name="Shape 1082">
            <a:extLst>
              <a:ext uri="{FF2B5EF4-FFF2-40B4-BE49-F238E27FC236}">
                <a16:creationId xmlns:a16="http://schemas.microsoft.com/office/drawing/2014/main" id="{4F44061E-3FEF-4BB0-B395-63454B7C9E05}"/>
              </a:ext>
            </a:extLst>
          </p:cNvPr>
          <p:cNvSpPr/>
          <p:nvPr/>
        </p:nvSpPr>
        <p:spPr>
          <a:xfrm>
            <a:off x="7024783" y="4503766"/>
            <a:ext cx="147626" cy="146304"/>
          </a:xfrm>
          <a:prstGeom prst="rect">
            <a:avLst/>
          </a:prstGeom>
          <a:solidFill>
            <a:srgbClr val="7C6093"/>
          </a:solidFill>
          <a:ln w="12700">
            <a:miter lim="400000"/>
          </a:ln>
        </p:spPr>
        <p:txBody>
          <a:bodyPr lIns="45718" tIns="45718" rIns="45718" bIns="45718" anchor="ctr"/>
          <a:lstStyle/>
          <a:p>
            <a:pPr marL="0" marR="0" lvl="0" indent="0" algn="ctr" defTabSz="914400" eaLnBrk="1" fontAlgn="auto" latinLnBrk="0" hangingPunct="1">
              <a:lnSpc>
                <a:spcPct val="100000"/>
              </a:lnSpc>
              <a:spcBef>
                <a:spcPts val="0"/>
              </a:spcBef>
              <a:spcAft>
                <a:spcPts val="0"/>
              </a:spcAft>
              <a:buClrTx/>
              <a:buSzTx/>
              <a:buFontTx/>
              <a:buNone/>
              <a:tabLst/>
              <a:defRPr sz="900">
                <a:solidFill>
                  <a:srgbClr val="FFFFFF"/>
                </a:solidFill>
                <a:latin typeface="+mn-lt"/>
                <a:ea typeface="+mn-ea"/>
                <a:cs typeface="+mn-cs"/>
                <a:sym typeface="Arial"/>
              </a:defRPr>
            </a:pPr>
            <a:endParaRPr kumimoji="0" sz="1050" b="0" i="0" u="none" strike="noStrike" kern="0" cap="none" spc="0" normalizeH="0" baseline="0" noProof="0">
              <a:ln>
                <a:noFill/>
              </a:ln>
              <a:solidFill>
                <a:srgbClr val="FFFFFF"/>
              </a:solidFill>
              <a:effectLst/>
              <a:uLnTx/>
              <a:uFillTx/>
              <a:latin typeface="Arial"/>
              <a:cs typeface="Arial"/>
              <a:sym typeface="Arial"/>
            </a:endParaRPr>
          </a:p>
        </p:txBody>
      </p:sp>
      <p:sp>
        <p:nvSpPr>
          <p:cNvPr id="380" name="Shape 1065">
            <a:extLst>
              <a:ext uri="{FF2B5EF4-FFF2-40B4-BE49-F238E27FC236}">
                <a16:creationId xmlns:a16="http://schemas.microsoft.com/office/drawing/2014/main" id="{0AD53C9F-9F6A-462F-AE13-F872B5C02DCB}"/>
              </a:ext>
            </a:extLst>
          </p:cNvPr>
          <p:cNvSpPr/>
          <p:nvPr/>
        </p:nvSpPr>
        <p:spPr>
          <a:xfrm>
            <a:off x="6359136" y="4983216"/>
            <a:ext cx="2212065" cy="1618"/>
          </a:xfrm>
          <a:prstGeom prst="line">
            <a:avLst/>
          </a:prstGeom>
          <a:ln w="19050">
            <a:solidFill>
              <a:srgbClr val="000000"/>
            </a:solidFill>
          </a:ln>
        </p:spPr>
        <p:txBody>
          <a:bodyPr lIns="45718" tIns="45718" rIns="45718" bIns="45718"/>
          <a:lstStyle/>
          <a:p>
            <a:pPr defTabSz="914400"/>
            <a:endParaRPr sz="1050">
              <a:solidFill>
                <a:srgbClr val="000000"/>
              </a:solidFill>
              <a:latin typeface="Arial"/>
              <a:sym typeface="Helvetica"/>
            </a:endParaRPr>
          </a:p>
        </p:txBody>
      </p:sp>
      <p:sp>
        <p:nvSpPr>
          <p:cNvPr id="381" name="Shape 1084">
            <a:extLst>
              <a:ext uri="{FF2B5EF4-FFF2-40B4-BE49-F238E27FC236}">
                <a16:creationId xmlns:a16="http://schemas.microsoft.com/office/drawing/2014/main" id="{807B0021-433A-440E-85ED-4C6B089DF7F9}"/>
              </a:ext>
            </a:extLst>
          </p:cNvPr>
          <p:cNvSpPr/>
          <p:nvPr/>
        </p:nvSpPr>
        <p:spPr>
          <a:xfrm>
            <a:off x="6365066" y="4978458"/>
            <a:ext cx="0" cy="88437"/>
          </a:xfrm>
          <a:prstGeom prst="line">
            <a:avLst/>
          </a:prstGeom>
          <a:ln w="19050">
            <a:solidFill>
              <a:srgbClr val="000000"/>
            </a:solidFill>
          </a:ln>
        </p:spPr>
        <p:txBody>
          <a:bodyPr lIns="45718" tIns="45718" rIns="45718" bIns="45718"/>
          <a:lstStyle/>
          <a:p>
            <a:pPr defTabSz="914400"/>
            <a:endParaRPr sz="1050">
              <a:solidFill>
                <a:srgbClr val="000000"/>
              </a:solidFill>
              <a:latin typeface="Arial"/>
              <a:sym typeface="Helvetica"/>
            </a:endParaRPr>
          </a:p>
        </p:txBody>
      </p:sp>
      <p:sp>
        <p:nvSpPr>
          <p:cNvPr id="382" name="Shape 1085">
            <a:extLst>
              <a:ext uri="{FF2B5EF4-FFF2-40B4-BE49-F238E27FC236}">
                <a16:creationId xmlns:a16="http://schemas.microsoft.com/office/drawing/2014/main" id="{3BAB58C9-1101-430F-830A-21C492992B97}"/>
              </a:ext>
            </a:extLst>
          </p:cNvPr>
          <p:cNvSpPr/>
          <p:nvPr/>
        </p:nvSpPr>
        <p:spPr>
          <a:xfrm>
            <a:off x="8562525" y="4987885"/>
            <a:ext cx="0" cy="88437"/>
          </a:xfrm>
          <a:prstGeom prst="line">
            <a:avLst/>
          </a:prstGeom>
          <a:ln w="19050">
            <a:solidFill>
              <a:srgbClr val="000000"/>
            </a:solidFill>
          </a:ln>
        </p:spPr>
        <p:txBody>
          <a:bodyPr lIns="45718" tIns="45718" rIns="45718" bIns="45718"/>
          <a:lstStyle/>
          <a:p>
            <a:pPr defTabSz="914400"/>
            <a:endParaRPr sz="1050">
              <a:solidFill>
                <a:srgbClr val="000000"/>
              </a:solidFill>
              <a:latin typeface="Arial"/>
              <a:sym typeface="Helvetica"/>
            </a:endParaRPr>
          </a:p>
        </p:txBody>
      </p:sp>
      <p:sp>
        <p:nvSpPr>
          <p:cNvPr id="384" name="TextBox 383">
            <a:extLst>
              <a:ext uri="{FF2B5EF4-FFF2-40B4-BE49-F238E27FC236}">
                <a16:creationId xmlns:a16="http://schemas.microsoft.com/office/drawing/2014/main" id="{39908BF5-DC6C-4676-9C86-AF571ACD272E}"/>
              </a:ext>
            </a:extLst>
          </p:cNvPr>
          <p:cNvSpPr txBox="1"/>
          <p:nvPr/>
        </p:nvSpPr>
        <p:spPr>
          <a:xfrm>
            <a:off x="3370831" y="1308371"/>
            <a:ext cx="2578281" cy="687368"/>
          </a:xfrm>
          <a:prstGeom prst="rect">
            <a:avLst/>
          </a:prstGeom>
          <a:noFill/>
        </p:spPr>
        <p:txBody>
          <a:bodyPr wrap="square" rtlCol="0">
            <a:spAutoFit/>
          </a:bodyPr>
          <a:lstStyle/>
          <a:p>
            <a:pPr algn="ctr"/>
            <a:r>
              <a:rPr lang="en-US" sz="1600" b="1" dirty="0">
                <a:solidFill>
                  <a:schemeClr val="tx1">
                    <a:lumMod val="85000"/>
                    <a:lumOff val="15000"/>
                  </a:schemeClr>
                </a:solidFill>
                <a:latin typeface="Arial Narrow" panose="020B0606020202030204" pitchFamily="34" charset="0"/>
              </a:rPr>
              <a:t>JUPITER</a:t>
            </a:r>
            <a:r>
              <a:rPr lang="en-US" sz="1600" b="1" baseline="30000" dirty="0">
                <a:solidFill>
                  <a:schemeClr val="tx1">
                    <a:lumMod val="85000"/>
                    <a:lumOff val="15000"/>
                  </a:schemeClr>
                </a:solidFill>
                <a:latin typeface="Arial Narrow" panose="020B0606020202030204" pitchFamily="34" charset="0"/>
              </a:rPr>
              <a:t>2</a:t>
            </a:r>
          </a:p>
          <a:p>
            <a:pPr algn="ctr"/>
            <a:r>
              <a:rPr lang="en-US" sz="1200" b="1" dirty="0">
                <a:solidFill>
                  <a:schemeClr val="tx1">
                    <a:lumMod val="85000"/>
                    <a:lumOff val="15000"/>
                  </a:schemeClr>
                </a:solidFill>
                <a:latin typeface="Arial Narrow" panose="020B0606020202030204" pitchFamily="34" charset="0"/>
              </a:rPr>
              <a:t>Risk of primary endpoint</a:t>
            </a:r>
            <a:r>
              <a:rPr lang="en-US" sz="1200" b="1" baseline="30000" dirty="0">
                <a:solidFill>
                  <a:schemeClr val="tx1">
                    <a:lumMod val="85000"/>
                    <a:lumOff val="15000"/>
                  </a:schemeClr>
                </a:solidFill>
                <a:latin typeface="Arial Narrow" panose="020B0606020202030204" pitchFamily="34" charset="0"/>
              </a:rPr>
              <a:t>†</a:t>
            </a:r>
          </a:p>
          <a:p>
            <a:pPr algn="ctr"/>
            <a:endParaRPr lang="en-US" sz="1600" b="1" baseline="30000" dirty="0">
              <a:solidFill>
                <a:schemeClr val="tx1">
                  <a:lumMod val="85000"/>
                  <a:lumOff val="15000"/>
                </a:schemeClr>
              </a:solidFill>
              <a:latin typeface="Arial Narrow" panose="020B0606020202030204" pitchFamily="34" charset="0"/>
            </a:endParaRPr>
          </a:p>
        </p:txBody>
      </p:sp>
      <p:sp>
        <p:nvSpPr>
          <p:cNvPr id="385" name="Shape 1094">
            <a:extLst>
              <a:ext uri="{FF2B5EF4-FFF2-40B4-BE49-F238E27FC236}">
                <a16:creationId xmlns:a16="http://schemas.microsoft.com/office/drawing/2014/main" id="{3E8F6368-B6C7-46B1-92E2-8FF5EBD38C28}"/>
              </a:ext>
            </a:extLst>
          </p:cNvPr>
          <p:cNvSpPr/>
          <p:nvPr/>
        </p:nvSpPr>
        <p:spPr>
          <a:xfrm flipV="1">
            <a:off x="4714997" y="1964138"/>
            <a:ext cx="5" cy="3092899"/>
          </a:xfrm>
          <a:prstGeom prst="line">
            <a:avLst/>
          </a:prstGeom>
          <a:ln w="19050">
            <a:solidFill>
              <a:srgbClr val="000000"/>
            </a:solidFill>
          </a:ln>
        </p:spPr>
        <p:txBody>
          <a:bodyPr lIns="45718" tIns="45718" rIns="45718" bIns="45718"/>
          <a:lstStyle/>
          <a:p>
            <a:pPr defTabSz="914400"/>
            <a:endParaRPr sz="1050">
              <a:solidFill>
                <a:srgbClr val="000000"/>
              </a:solidFill>
              <a:latin typeface="Arial"/>
              <a:sym typeface="Helvetica"/>
            </a:endParaRPr>
          </a:p>
        </p:txBody>
      </p:sp>
      <p:sp>
        <p:nvSpPr>
          <p:cNvPr id="386" name="Shape 1095">
            <a:extLst>
              <a:ext uri="{FF2B5EF4-FFF2-40B4-BE49-F238E27FC236}">
                <a16:creationId xmlns:a16="http://schemas.microsoft.com/office/drawing/2014/main" id="{1AFBB10D-725A-4EF9-BA7E-784DAD62E3CF}"/>
              </a:ext>
            </a:extLst>
          </p:cNvPr>
          <p:cNvSpPr/>
          <p:nvPr/>
        </p:nvSpPr>
        <p:spPr>
          <a:xfrm>
            <a:off x="4854859" y="2733980"/>
            <a:ext cx="1323138" cy="16158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defTabSz="914400">
              <a:defRPr sz="1000">
                <a:solidFill>
                  <a:srgbClr val="535353"/>
                </a:solidFill>
                <a:latin typeface="+mn-lt"/>
                <a:ea typeface="+mn-ea"/>
                <a:cs typeface="+mn-cs"/>
                <a:sym typeface="Arial"/>
              </a:defRPr>
            </a:pPr>
            <a:r>
              <a:rPr sz="1050" dirty="0">
                <a:solidFill>
                  <a:srgbClr val="000000"/>
                </a:solidFill>
                <a:latin typeface="Arial Narrow" panose="020B0606020202030204" pitchFamily="34" charset="0"/>
                <a:cs typeface="Arial"/>
                <a:sym typeface="Arial"/>
              </a:rPr>
              <a:t>0.76</a:t>
            </a:r>
            <a:r>
              <a:rPr lang="en-US" sz="1050" dirty="0">
                <a:solidFill>
                  <a:srgbClr val="000000"/>
                </a:solidFill>
                <a:latin typeface="Arial Narrow" panose="020B0606020202030204" pitchFamily="34" charset="0"/>
                <a:cs typeface="Arial"/>
                <a:sym typeface="Arial"/>
              </a:rPr>
              <a:t> </a:t>
            </a:r>
            <a:r>
              <a:rPr sz="1050" dirty="0">
                <a:solidFill>
                  <a:srgbClr val="000000"/>
                </a:solidFill>
                <a:latin typeface="Arial Narrow" panose="020B0606020202030204" pitchFamily="34" charset="0"/>
                <a:cs typeface="Arial"/>
                <a:sym typeface="Arial"/>
              </a:rPr>
              <a:t>(0.57–1.00)</a:t>
            </a:r>
          </a:p>
        </p:txBody>
      </p:sp>
      <p:sp>
        <p:nvSpPr>
          <p:cNvPr id="387" name="Shape 1096">
            <a:extLst>
              <a:ext uri="{FF2B5EF4-FFF2-40B4-BE49-F238E27FC236}">
                <a16:creationId xmlns:a16="http://schemas.microsoft.com/office/drawing/2014/main" id="{75BA57D0-566E-48C3-8C9F-A750509A6144}"/>
              </a:ext>
            </a:extLst>
          </p:cNvPr>
          <p:cNvSpPr/>
          <p:nvPr/>
        </p:nvSpPr>
        <p:spPr>
          <a:xfrm>
            <a:off x="4854859" y="3472037"/>
            <a:ext cx="1323138" cy="16158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defTabSz="914400">
              <a:defRPr sz="1000">
                <a:solidFill>
                  <a:srgbClr val="535353"/>
                </a:solidFill>
                <a:latin typeface="+mn-lt"/>
                <a:ea typeface="+mn-ea"/>
                <a:cs typeface="+mn-cs"/>
                <a:sym typeface="Arial"/>
              </a:defRPr>
            </a:pPr>
            <a:r>
              <a:rPr sz="1050" dirty="0">
                <a:solidFill>
                  <a:srgbClr val="000000"/>
                </a:solidFill>
                <a:latin typeface="Arial Narrow" panose="020B0606020202030204" pitchFamily="34" charset="0"/>
                <a:cs typeface="Arial"/>
                <a:sym typeface="Arial"/>
              </a:rPr>
              <a:t>0.35</a:t>
            </a:r>
            <a:r>
              <a:rPr lang="en-US" sz="1050" dirty="0">
                <a:solidFill>
                  <a:srgbClr val="000000"/>
                </a:solidFill>
                <a:latin typeface="Arial Narrow" panose="020B0606020202030204" pitchFamily="34" charset="0"/>
                <a:cs typeface="Arial"/>
                <a:sym typeface="Arial"/>
              </a:rPr>
              <a:t> </a:t>
            </a:r>
            <a:r>
              <a:rPr sz="1050" dirty="0">
                <a:solidFill>
                  <a:srgbClr val="000000"/>
                </a:solidFill>
                <a:latin typeface="Arial Narrow" panose="020B0606020202030204" pitchFamily="34" charset="0"/>
                <a:cs typeface="Arial"/>
                <a:sym typeface="Arial"/>
              </a:rPr>
              <a:t>(0.25–0.49)</a:t>
            </a:r>
          </a:p>
        </p:txBody>
      </p:sp>
      <p:sp>
        <p:nvSpPr>
          <p:cNvPr id="388" name="Shape 1097">
            <a:extLst>
              <a:ext uri="{FF2B5EF4-FFF2-40B4-BE49-F238E27FC236}">
                <a16:creationId xmlns:a16="http://schemas.microsoft.com/office/drawing/2014/main" id="{ED1A8718-FB49-4023-BA3E-6E40FA8FD664}"/>
              </a:ext>
            </a:extLst>
          </p:cNvPr>
          <p:cNvSpPr/>
          <p:nvPr/>
        </p:nvSpPr>
        <p:spPr>
          <a:xfrm>
            <a:off x="4854859" y="4284534"/>
            <a:ext cx="1323136" cy="16158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defTabSz="914400">
              <a:defRPr sz="1000">
                <a:solidFill>
                  <a:srgbClr val="535353"/>
                </a:solidFill>
                <a:latin typeface="+mn-lt"/>
                <a:ea typeface="+mn-ea"/>
                <a:cs typeface="+mn-cs"/>
                <a:sym typeface="Arial"/>
              </a:defRPr>
            </a:pPr>
            <a:r>
              <a:rPr sz="1050" dirty="0">
                <a:solidFill>
                  <a:srgbClr val="000000"/>
                </a:solidFill>
                <a:latin typeface="Arial Narrow" panose="020B0606020202030204" pitchFamily="34" charset="0"/>
                <a:cs typeface="Arial"/>
                <a:sym typeface="Arial"/>
              </a:rPr>
              <a:t>0.39</a:t>
            </a:r>
            <a:r>
              <a:rPr lang="en-US" sz="1050" dirty="0">
                <a:solidFill>
                  <a:srgbClr val="000000"/>
                </a:solidFill>
                <a:latin typeface="Arial Narrow" panose="020B0606020202030204" pitchFamily="34" charset="0"/>
                <a:cs typeface="Arial"/>
                <a:sym typeface="Arial"/>
              </a:rPr>
              <a:t> </a:t>
            </a:r>
            <a:r>
              <a:rPr sz="1050" dirty="0">
                <a:solidFill>
                  <a:srgbClr val="000000"/>
                </a:solidFill>
                <a:latin typeface="Arial Narrow" panose="020B0606020202030204" pitchFamily="34" charset="0"/>
                <a:cs typeface="Arial"/>
                <a:sym typeface="Arial"/>
              </a:rPr>
              <a:t>(0.26–0.59)</a:t>
            </a:r>
          </a:p>
        </p:txBody>
      </p:sp>
      <p:sp>
        <p:nvSpPr>
          <p:cNvPr id="389" name="Shape 1101">
            <a:extLst>
              <a:ext uri="{FF2B5EF4-FFF2-40B4-BE49-F238E27FC236}">
                <a16:creationId xmlns:a16="http://schemas.microsoft.com/office/drawing/2014/main" id="{90CC0804-664B-457F-9C13-966B902CEF98}"/>
              </a:ext>
            </a:extLst>
          </p:cNvPr>
          <p:cNvSpPr/>
          <p:nvPr/>
        </p:nvSpPr>
        <p:spPr>
          <a:xfrm>
            <a:off x="3505636" y="5100556"/>
            <a:ext cx="176330" cy="1846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a:solidFill>
                  <a:srgbClr val="535353"/>
                </a:solidFill>
                <a:latin typeface="+mn-lt"/>
                <a:ea typeface="+mn-ea"/>
                <a:cs typeface="+mn-cs"/>
                <a:sym typeface="Arial"/>
              </a:defRPr>
            </a:lvl1pPr>
          </a:lstStyle>
          <a:p>
            <a:pPr defTabSz="914400"/>
            <a:r>
              <a:rPr sz="1200" dirty="0">
                <a:solidFill>
                  <a:srgbClr val="000000"/>
                </a:solidFill>
                <a:latin typeface="Arial Narrow" panose="020B0606020202030204" pitchFamily="34" charset="0"/>
              </a:rPr>
              <a:t>0</a:t>
            </a:r>
            <a:r>
              <a:rPr lang="en-GB" sz="1200" dirty="0">
                <a:solidFill>
                  <a:srgbClr val="000000"/>
                </a:solidFill>
                <a:latin typeface="Arial Narrow" panose="020B0606020202030204" pitchFamily="34" charset="0"/>
              </a:rPr>
              <a:t>.1</a:t>
            </a:r>
            <a:endParaRPr sz="1200" dirty="0">
              <a:solidFill>
                <a:srgbClr val="000000"/>
              </a:solidFill>
              <a:latin typeface="Arial Narrow" panose="020B0606020202030204" pitchFamily="34" charset="0"/>
            </a:endParaRPr>
          </a:p>
        </p:txBody>
      </p:sp>
      <p:sp>
        <p:nvSpPr>
          <p:cNvPr id="390" name="Shape 1102">
            <a:extLst>
              <a:ext uri="{FF2B5EF4-FFF2-40B4-BE49-F238E27FC236}">
                <a16:creationId xmlns:a16="http://schemas.microsoft.com/office/drawing/2014/main" id="{4D1A9560-F6EE-4230-81FA-BEAF8064B4F7}"/>
              </a:ext>
            </a:extLst>
          </p:cNvPr>
          <p:cNvSpPr/>
          <p:nvPr/>
        </p:nvSpPr>
        <p:spPr>
          <a:xfrm>
            <a:off x="4681982" y="5100556"/>
            <a:ext cx="70532" cy="1846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a:solidFill>
                  <a:srgbClr val="535353"/>
                </a:solidFill>
                <a:latin typeface="+mn-lt"/>
                <a:ea typeface="+mn-ea"/>
                <a:cs typeface="+mn-cs"/>
                <a:sym typeface="Arial"/>
              </a:defRPr>
            </a:lvl1pPr>
          </a:lstStyle>
          <a:p>
            <a:pPr defTabSz="914400"/>
            <a:r>
              <a:rPr sz="1200">
                <a:solidFill>
                  <a:srgbClr val="000000"/>
                </a:solidFill>
                <a:latin typeface="Arial Narrow" panose="020B0606020202030204" pitchFamily="34" charset="0"/>
              </a:rPr>
              <a:t>1</a:t>
            </a:r>
          </a:p>
        </p:txBody>
      </p:sp>
      <p:sp>
        <p:nvSpPr>
          <p:cNvPr id="391" name="Shape 1103">
            <a:extLst>
              <a:ext uri="{FF2B5EF4-FFF2-40B4-BE49-F238E27FC236}">
                <a16:creationId xmlns:a16="http://schemas.microsoft.com/office/drawing/2014/main" id="{EFB0149D-9531-4AE9-A85D-0A54C15F05BF}"/>
              </a:ext>
            </a:extLst>
          </p:cNvPr>
          <p:cNvSpPr/>
          <p:nvPr/>
        </p:nvSpPr>
        <p:spPr>
          <a:xfrm>
            <a:off x="5748431" y="5100556"/>
            <a:ext cx="141064" cy="1846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900">
                <a:solidFill>
                  <a:srgbClr val="535353"/>
                </a:solidFill>
                <a:latin typeface="+mn-lt"/>
                <a:ea typeface="+mn-ea"/>
                <a:cs typeface="+mn-cs"/>
                <a:sym typeface="Arial"/>
              </a:defRPr>
            </a:lvl1pPr>
          </a:lstStyle>
          <a:p>
            <a:pPr defTabSz="914400"/>
            <a:r>
              <a:rPr lang="en-GB" sz="1200" dirty="0">
                <a:solidFill>
                  <a:srgbClr val="000000"/>
                </a:solidFill>
                <a:latin typeface="Arial Narrow" panose="020B0606020202030204" pitchFamily="34" charset="0"/>
              </a:rPr>
              <a:t>10</a:t>
            </a:r>
            <a:endParaRPr sz="1200" dirty="0">
              <a:solidFill>
                <a:srgbClr val="000000"/>
              </a:solidFill>
              <a:latin typeface="Arial Narrow" panose="020B0606020202030204" pitchFamily="34" charset="0"/>
            </a:endParaRPr>
          </a:p>
        </p:txBody>
      </p:sp>
      <p:sp>
        <p:nvSpPr>
          <p:cNvPr id="392" name="Shape 1104">
            <a:extLst>
              <a:ext uri="{FF2B5EF4-FFF2-40B4-BE49-F238E27FC236}">
                <a16:creationId xmlns:a16="http://schemas.microsoft.com/office/drawing/2014/main" id="{851A4B7B-95A1-463C-8FCC-F8F7347C449A}"/>
              </a:ext>
            </a:extLst>
          </p:cNvPr>
          <p:cNvSpPr/>
          <p:nvPr/>
        </p:nvSpPr>
        <p:spPr>
          <a:xfrm>
            <a:off x="4576767" y="2119147"/>
            <a:ext cx="274320" cy="146304"/>
          </a:xfrm>
          <a:prstGeom prst="rect">
            <a:avLst/>
          </a:prstGeom>
          <a:solidFill>
            <a:srgbClr val="000000"/>
          </a:solidFill>
          <a:ln w="12700">
            <a:miter lim="400000"/>
          </a:ln>
        </p:spPr>
        <p:txBody>
          <a:bodyPr lIns="45718" tIns="45718" rIns="45718" bIns="45718" anchor="ctr"/>
          <a:lstStyle/>
          <a:p>
            <a:pPr marL="0" marR="0" lvl="0" indent="0" algn="ctr" defTabSz="914400" eaLnBrk="1" fontAlgn="auto" latinLnBrk="0" hangingPunct="1">
              <a:lnSpc>
                <a:spcPct val="100000"/>
              </a:lnSpc>
              <a:spcBef>
                <a:spcPts val="0"/>
              </a:spcBef>
              <a:spcAft>
                <a:spcPts val="0"/>
              </a:spcAft>
              <a:buClrTx/>
              <a:buSzTx/>
              <a:buFontTx/>
              <a:buNone/>
              <a:tabLst/>
              <a:defRPr sz="900">
                <a:solidFill>
                  <a:srgbClr val="FFFFFF"/>
                </a:solidFill>
                <a:latin typeface="+mn-lt"/>
                <a:ea typeface="+mn-ea"/>
                <a:cs typeface="+mn-cs"/>
                <a:sym typeface="Arial"/>
              </a:defRPr>
            </a:pPr>
            <a:endParaRPr kumimoji="0" sz="1050" b="0" i="0" u="none" strike="noStrike" kern="0" cap="none" spc="0" normalizeH="0" baseline="0" noProof="0">
              <a:ln>
                <a:noFill/>
              </a:ln>
              <a:solidFill>
                <a:srgbClr val="FFFFFF"/>
              </a:solidFill>
              <a:effectLst/>
              <a:uLnTx/>
              <a:uFillTx/>
              <a:latin typeface="Arial"/>
              <a:cs typeface="Arial"/>
              <a:sym typeface="Arial"/>
            </a:endParaRPr>
          </a:p>
        </p:txBody>
      </p:sp>
      <p:grpSp>
        <p:nvGrpSpPr>
          <p:cNvPr id="393" name="Group 1108">
            <a:extLst>
              <a:ext uri="{FF2B5EF4-FFF2-40B4-BE49-F238E27FC236}">
                <a16:creationId xmlns:a16="http://schemas.microsoft.com/office/drawing/2014/main" id="{D5E32C36-E95E-4A1A-9C74-37AE0DDE600D}"/>
              </a:ext>
            </a:extLst>
          </p:cNvPr>
          <p:cNvGrpSpPr/>
          <p:nvPr/>
        </p:nvGrpSpPr>
        <p:grpSpPr>
          <a:xfrm>
            <a:off x="4210769" y="2941058"/>
            <a:ext cx="469851" cy="111363"/>
            <a:chOff x="-2" y="0"/>
            <a:chExt cx="388502" cy="101579"/>
          </a:xfrm>
        </p:grpSpPr>
        <p:sp>
          <p:nvSpPr>
            <p:cNvPr id="394" name="Shape 1105">
              <a:extLst>
                <a:ext uri="{FF2B5EF4-FFF2-40B4-BE49-F238E27FC236}">
                  <a16:creationId xmlns:a16="http://schemas.microsoft.com/office/drawing/2014/main" id="{7971E41B-3C77-40D6-99F6-F08C7DA8A534}"/>
                </a:ext>
              </a:extLst>
            </p:cNvPr>
            <p:cNvSpPr/>
            <p:nvPr/>
          </p:nvSpPr>
          <p:spPr>
            <a:xfrm>
              <a:off x="2877" y="50151"/>
              <a:ext cx="385623" cy="3"/>
            </a:xfrm>
            <a:prstGeom prst="line">
              <a:avLst/>
            </a:prstGeom>
            <a:solidFill>
              <a:srgbClr val="007CC2"/>
            </a:solidFill>
            <a:ln w="12700" cap="flat">
              <a:solidFill>
                <a:srgbClr val="000000"/>
              </a:solidFill>
              <a:prstDash val="solid"/>
              <a:round/>
            </a:ln>
            <a:effectLst/>
          </p:spPr>
          <p:txBody>
            <a:bodyPr wrap="square" lIns="45718" tIns="45718" rIns="45718" bIns="45718" numCol="1" anchor="t">
              <a:noAutofit/>
            </a:bodyPr>
            <a:lstStyle/>
            <a:p>
              <a:pPr defTabSz="914400"/>
              <a:endParaRPr sz="1050">
                <a:solidFill>
                  <a:srgbClr val="000000"/>
                </a:solidFill>
                <a:latin typeface="Arial"/>
                <a:sym typeface="Helvetica"/>
              </a:endParaRPr>
            </a:p>
          </p:txBody>
        </p:sp>
        <p:sp>
          <p:nvSpPr>
            <p:cNvPr id="395" name="Shape 1106">
              <a:extLst>
                <a:ext uri="{FF2B5EF4-FFF2-40B4-BE49-F238E27FC236}">
                  <a16:creationId xmlns:a16="http://schemas.microsoft.com/office/drawing/2014/main" id="{249D67E7-4F54-4323-A374-F5FBF1D34CE0}"/>
                </a:ext>
              </a:extLst>
            </p:cNvPr>
            <p:cNvSpPr/>
            <p:nvPr/>
          </p:nvSpPr>
          <p:spPr>
            <a:xfrm flipV="1">
              <a:off x="-2" y="0"/>
              <a:ext cx="5" cy="101579"/>
            </a:xfrm>
            <a:prstGeom prst="line">
              <a:avLst/>
            </a:prstGeom>
            <a:solidFill>
              <a:srgbClr val="FF0000"/>
            </a:solidFill>
            <a:ln w="12700" cap="flat">
              <a:solidFill>
                <a:srgbClr val="000000"/>
              </a:solidFill>
              <a:prstDash val="solid"/>
              <a:round/>
            </a:ln>
            <a:effectLst/>
          </p:spPr>
          <p:txBody>
            <a:bodyPr wrap="square" lIns="45718" tIns="45718" rIns="45718" bIns="45718" numCol="1" anchor="t">
              <a:noAutofit/>
            </a:bodyPr>
            <a:lstStyle/>
            <a:p>
              <a:pPr defTabSz="914400"/>
              <a:endParaRPr sz="1050">
                <a:solidFill>
                  <a:srgbClr val="000000"/>
                </a:solidFill>
                <a:latin typeface="Arial"/>
                <a:sym typeface="Helvetica"/>
              </a:endParaRPr>
            </a:p>
          </p:txBody>
        </p:sp>
        <p:sp>
          <p:nvSpPr>
            <p:cNvPr id="396" name="Shape 1107">
              <a:extLst>
                <a:ext uri="{FF2B5EF4-FFF2-40B4-BE49-F238E27FC236}">
                  <a16:creationId xmlns:a16="http://schemas.microsoft.com/office/drawing/2014/main" id="{D8792C3C-D921-4B28-BD8B-8EAD63237D6B}"/>
                </a:ext>
              </a:extLst>
            </p:cNvPr>
            <p:cNvSpPr/>
            <p:nvPr/>
          </p:nvSpPr>
          <p:spPr>
            <a:xfrm flipV="1">
              <a:off x="385622" y="0"/>
              <a:ext cx="3" cy="101579"/>
            </a:xfrm>
            <a:prstGeom prst="line">
              <a:avLst/>
            </a:prstGeom>
            <a:solidFill>
              <a:srgbClr val="FF0000"/>
            </a:solidFill>
            <a:ln w="12700" cap="flat">
              <a:solidFill>
                <a:srgbClr val="000000"/>
              </a:solidFill>
              <a:prstDash val="solid"/>
              <a:round/>
            </a:ln>
            <a:effectLst/>
          </p:spPr>
          <p:txBody>
            <a:bodyPr wrap="square" lIns="45718" tIns="45718" rIns="45718" bIns="45718" numCol="1" anchor="t">
              <a:noAutofit/>
            </a:bodyPr>
            <a:lstStyle/>
            <a:p>
              <a:pPr defTabSz="914400"/>
              <a:endParaRPr sz="1050">
                <a:solidFill>
                  <a:srgbClr val="000000"/>
                </a:solidFill>
                <a:latin typeface="Arial"/>
                <a:sym typeface="Helvetica"/>
              </a:endParaRPr>
            </a:p>
          </p:txBody>
        </p:sp>
      </p:grpSp>
      <p:sp>
        <p:nvSpPr>
          <p:cNvPr id="397" name="Shape 1109">
            <a:extLst>
              <a:ext uri="{FF2B5EF4-FFF2-40B4-BE49-F238E27FC236}">
                <a16:creationId xmlns:a16="http://schemas.microsoft.com/office/drawing/2014/main" id="{E3149C97-AF52-4417-9D53-6BE8BD270D45}"/>
              </a:ext>
            </a:extLst>
          </p:cNvPr>
          <p:cNvSpPr/>
          <p:nvPr/>
        </p:nvSpPr>
        <p:spPr>
          <a:xfrm>
            <a:off x="4376964" y="2928510"/>
            <a:ext cx="146304" cy="146304"/>
          </a:xfrm>
          <a:prstGeom prst="rect">
            <a:avLst/>
          </a:prstGeom>
          <a:solidFill>
            <a:srgbClr val="481A63"/>
          </a:solidFill>
          <a:ln w="12700" cap="flat">
            <a:noFill/>
            <a:miter lim="400000"/>
          </a:ln>
          <a:effectLst/>
        </p:spPr>
        <p:txBody>
          <a:bodyPr wrap="square" lIns="45718" tIns="45718" rIns="45718" bIns="45718" numCol="1"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sz="900">
                <a:solidFill>
                  <a:srgbClr val="FFFFFF"/>
                </a:solidFill>
                <a:latin typeface="+mn-lt"/>
                <a:ea typeface="+mn-ea"/>
                <a:cs typeface="+mn-cs"/>
                <a:sym typeface="Arial"/>
              </a:defRPr>
            </a:pPr>
            <a:endParaRPr kumimoji="0" sz="1050" b="0" i="0" u="none" strike="noStrike" kern="0" cap="none" spc="0" normalizeH="0" baseline="0" noProof="0">
              <a:ln>
                <a:noFill/>
              </a:ln>
              <a:solidFill>
                <a:srgbClr val="FFFFFF"/>
              </a:solidFill>
              <a:effectLst/>
              <a:uLnTx/>
              <a:uFillTx/>
              <a:latin typeface="Arial"/>
              <a:cs typeface="Arial"/>
              <a:sym typeface="Arial"/>
            </a:endParaRPr>
          </a:p>
        </p:txBody>
      </p:sp>
      <p:sp>
        <p:nvSpPr>
          <p:cNvPr id="398" name="Shape 1100">
            <a:extLst>
              <a:ext uri="{FF2B5EF4-FFF2-40B4-BE49-F238E27FC236}">
                <a16:creationId xmlns:a16="http://schemas.microsoft.com/office/drawing/2014/main" id="{D90501A2-1AC7-42DD-9381-346CAF0AD314}"/>
              </a:ext>
            </a:extLst>
          </p:cNvPr>
          <p:cNvSpPr/>
          <p:nvPr/>
        </p:nvSpPr>
        <p:spPr>
          <a:xfrm>
            <a:off x="3591988" y="4989651"/>
            <a:ext cx="2230078" cy="1618"/>
          </a:xfrm>
          <a:prstGeom prst="line">
            <a:avLst/>
          </a:prstGeom>
          <a:ln w="19050">
            <a:solidFill>
              <a:srgbClr val="000000"/>
            </a:solidFill>
          </a:ln>
        </p:spPr>
        <p:txBody>
          <a:bodyPr lIns="45718" tIns="45718" rIns="45718" bIns="45718"/>
          <a:lstStyle/>
          <a:p>
            <a:pPr defTabSz="914400"/>
            <a:endParaRPr sz="1050" dirty="0">
              <a:solidFill>
                <a:srgbClr val="000000"/>
              </a:solidFill>
              <a:latin typeface="Arial"/>
              <a:sym typeface="Helvetica"/>
            </a:endParaRPr>
          </a:p>
        </p:txBody>
      </p:sp>
      <p:sp>
        <p:nvSpPr>
          <p:cNvPr id="399" name="Shape 1111">
            <a:extLst>
              <a:ext uri="{FF2B5EF4-FFF2-40B4-BE49-F238E27FC236}">
                <a16:creationId xmlns:a16="http://schemas.microsoft.com/office/drawing/2014/main" id="{02243D24-B315-423F-B962-2409333CA040}"/>
              </a:ext>
            </a:extLst>
          </p:cNvPr>
          <p:cNvSpPr/>
          <p:nvPr/>
        </p:nvSpPr>
        <p:spPr>
          <a:xfrm>
            <a:off x="3597968" y="4984891"/>
            <a:ext cx="0" cy="91440"/>
          </a:xfrm>
          <a:prstGeom prst="line">
            <a:avLst/>
          </a:prstGeom>
          <a:ln w="19050">
            <a:solidFill>
              <a:srgbClr val="000000"/>
            </a:solidFill>
          </a:ln>
        </p:spPr>
        <p:txBody>
          <a:bodyPr lIns="45718" tIns="45718" rIns="45718" bIns="45718"/>
          <a:lstStyle/>
          <a:p>
            <a:pPr defTabSz="914400"/>
            <a:endParaRPr sz="1050">
              <a:solidFill>
                <a:srgbClr val="000000"/>
              </a:solidFill>
              <a:latin typeface="Arial"/>
              <a:sym typeface="Helvetica"/>
            </a:endParaRPr>
          </a:p>
        </p:txBody>
      </p:sp>
      <p:sp>
        <p:nvSpPr>
          <p:cNvPr id="400" name="Shape 1112">
            <a:extLst>
              <a:ext uri="{FF2B5EF4-FFF2-40B4-BE49-F238E27FC236}">
                <a16:creationId xmlns:a16="http://schemas.microsoft.com/office/drawing/2014/main" id="{6C76A9C3-71BF-41A1-B933-34377C2E51DE}"/>
              </a:ext>
            </a:extLst>
          </p:cNvPr>
          <p:cNvSpPr/>
          <p:nvPr/>
        </p:nvSpPr>
        <p:spPr>
          <a:xfrm>
            <a:off x="5815736" y="4991980"/>
            <a:ext cx="0" cy="91440"/>
          </a:xfrm>
          <a:prstGeom prst="line">
            <a:avLst/>
          </a:prstGeom>
          <a:ln w="19050">
            <a:solidFill>
              <a:srgbClr val="000000"/>
            </a:solidFill>
          </a:ln>
        </p:spPr>
        <p:txBody>
          <a:bodyPr lIns="45718" tIns="45718" rIns="45718" bIns="45718"/>
          <a:lstStyle/>
          <a:p>
            <a:pPr defTabSz="914400"/>
            <a:endParaRPr sz="1050">
              <a:solidFill>
                <a:srgbClr val="000000"/>
              </a:solidFill>
              <a:latin typeface="Arial"/>
              <a:sym typeface="Helvetica"/>
            </a:endParaRPr>
          </a:p>
        </p:txBody>
      </p:sp>
      <p:sp>
        <p:nvSpPr>
          <p:cNvPr id="402" name="Shape 1114">
            <a:extLst>
              <a:ext uri="{FF2B5EF4-FFF2-40B4-BE49-F238E27FC236}">
                <a16:creationId xmlns:a16="http://schemas.microsoft.com/office/drawing/2014/main" id="{19166353-DA91-4FEC-8131-9407D36383AE}"/>
              </a:ext>
            </a:extLst>
          </p:cNvPr>
          <p:cNvSpPr/>
          <p:nvPr/>
        </p:nvSpPr>
        <p:spPr>
          <a:xfrm>
            <a:off x="3284325" y="4284534"/>
            <a:ext cx="1351443" cy="161583"/>
          </a:xfrm>
          <a:prstGeom prst="rect">
            <a:avLst/>
          </a:prstGeom>
          <a:ln w="12700">
            <a:miter lim="400000"/>
          </a:ln>
          <a:extLst>
            <a:ext uri="{C572A759-6A51-4108-AA02-DFA0A04FC94B}">
              <ma14:wrappingTextBoxFlag xmlns:ma14="http://schemas.microsoft.com/office/mac/drawingml/2011/main" xmlns="" val="1"/>
            </a:ext>
          </a:extLst>
        </p:spPr>
        <p:txBody>
          <a:bodyPr lIns="91440" tIns="0" rIns="0" bIns="0">
            <a:spAutoFit/>
          </a:bodyPr>
          <a:lstStyle/>
          <a:p>
            <a:pPr defTabSz="914400">
              <a:defRPr sz="1000">
                <a:solidFill>
                  <a:srgbClr val="535353"/>
                </a:solidFill>
                <a:latin typeface="+mn-lt"/>
                <a:ea typeface="+mn-ea"/>
                <a:cs typeface="+mn-cs"/>
                <a:sym typeface="Arial"/>
              </a:defRPr>
            </a:pPr>
            <a:r>
              <a:rPr sz="1050" dirty="0">
                <a:solidFill>
                  <a:srgbClr val="000000"/>
                </a:solidFill>
                <a:latin typeface="Arial Narrow" panose="020B0606020202030204" pitchFamily="34" charset="0"/>
                <a:cs typeface="Arial"/>
                <a:sym typeface="Arial"/>
              </a:rPr>
              <a:t>&lt;</a:t>
            </a:r>
            <a:r>
              <a:rPr lang="en-US" sz="1050" dirty="0">
                <a:solidFill>
                  <a:srgbClr val="000000"/>
                </a:solidFill>
                <a:latin typeface="Arial Narrow" panose="020B0606020202030204" pitchFamily="34" charset="0"/>
                <a:cs typeface="Arial"/>
                <a:sym typeface="Arial"/>
              </a:rPr>
              <a:t> 1.3</a:t>
            </a:r>
            <a:r>
              <a:rPr sz="1050" dirty="0">
                <a:solidFill>
                  <a:srgbClr val="000000"/>
                </a:solidFill>
                <a:latin typeface="Arial Narrow" panose="020B0606020202030204" pitchFamily="34" charset="0"/>
                <a:cs typeface="Arial"/>
                <a:sym typeface="Arial"/>
              </a:rPr>
              <a:t> vs not &lt;</a:t>
            </a:r>
            <a:r>
              <a:rPr lang="en-US" sz="1050" dirty="0">
                <a:solidFill>
                  <a:srgbClr val="000000"/>
                </a:solidFill>
                <a:latin typeface="Arial Narrow" panose="020B0606020202030204" pitchFamily="34" charset="0"/>
                <a:cs typeface="Arial"/>
                <a:sym typeface="Arial"/>
              </a:rPr>
              <a:t> 1.3</a:t>
            </a:r>
            <a:endParaRPr sz="1050" dirty="0">
              <a:solidFill>
                <a:srgbClr val="000000"/>
              </a:solidFill>
              <a:latin typeface="Arial Narrow" panose="020B0606020202030204" pitchFamily="34" charset="0"/>
              <a:cs typeface="Arial"/>
              <a:sym typeface="Arial"/>
            </a:endParaRPr>
          </a:p>
        </p:txBody>
      </p:sp>
      <p:sp>
        <p:nvSpPr>
          <p:cNvPr id="403" name="Shape 1115">
            <a:extLst>
              <a:ext uri="{FF2B5EF4-FFF2-40B4-BE49-F238E27FC236}">
                <a16:creationId xmlns:a16="http://schemas.microsoft.com/office/drawing/2014/main" id="{5F575804-F518-4360-95D8-86357E5FD28C}"/>
              </a:ext>
            </a:extLst>
          </p:cNvPr>
          <p:cNvSpPr/>
          <p:nvPr/>
        </p:nvSpPr>
        <p:spPr>
          <a:xfrm>
            <a:off x="3284325" y="3472037"/>
            <a:ext cx="1179676" cy="161583"/>
          </a:xfrm>
          <a:prstGeom prst="rect">
            <a:avLst/>
          </a:prstGeom>
          <a:ln w="12700">
            <a:miter lim="400000"/>
          </a:ln>
          <a:extLst>
            <a:ext uri="{C572A759-6A51-4108-AA02-DFA0A04FC94B}">
              <ma14:wrappingTextBoxFlag xmlns:ma14="http://schemas.microsoft.com/office/mac/drawingml/2011/main" xmlns="" val="1"/>
            </a:ext>
          </a:extLst>
        </p:spPr>
        <p:txBody>
          <a:bodyPr lIns="91440" tIns="0" rIns="0" bIns="0">
            <a:spAutoFit/>
          </a:bodyPr>
          <a:lstStyle/>
          <a:p>
            <a:pPr defTabSz="914400">
              <a:defRPr sz="1000">
                <a:solidFill>
                  <a:srgbClr val="535353"/>
                </a:solidFill>
                <a:latin typeface="+mn-lt"/>
                <a:ea typeface="+mn-ea"/>
                <a:cs typeface="+mn-cs"/>
                <a:sym typeface="Arial"/>
              </a:defRPr>
            </a:pPr>
            <a:r>
              <a:rPr sz="1050" dirty="0">
                <a:solidFill>
                  <a:srgbClr val="000000"/>
                </a:solidFill>
                <a:latin typeface="Arial Narrow" panose="020B0606020202030204" pitchFamily="34" charset="0"/>
                <a:cs typeface="Arial"/>
                <a:sym typeface="Arial"/>
              </a:rPr>
              <a:t>&lt;</a:t>
            </a:r>
            <a:r>
              <a:rPr lang="en-US" sz="1050" dirty="0">
                <a:solidFill>
                  <a:srgbClr val="000000"/>
                </a:solidFill>
                <a:latin typeface="Arial Narrow" panose="020B0606020202030204" pitchFamily="34" charset="0"/>
                <a:cs typeface="Arial"/>
                <a:sym typeface="Arial"/>
              </a:rPr>
              <a:t> 1.3</a:t>
            </a:r>
            <a:r>
              <a:rPr sz="1050" dirty="0">
                <a:solidFill>
                  <a:srgbClr val="000000"/>
                </a:solidFill>
                <a:latin typeface="Arial Narrow" panose="020B0606020202030204" pitchFamily="34" charset="0"/>
                <a:cs typeface="Arial"/>
                <a:sym typeface="Arial"/>
              </a:rPr>
              <a:t> vs placebo</a:t>
            </a:r>
          </a:p>
        </p:txBody>
      </p:sp>
      <p:sp>
        <p:nvSpPr>
          <p:cNvPr id="404" name="Shape 1116">
            <a:extLst>
              <a:ext uri="{FF2B5EF4-FFF2-40B4-BE49-F238E27FC236}">
                <a16:creationId xmlns:a16="http://schemas.microsoft.com/office/drawing/2014/main" id="{07050DA3-878A-4058-BEB2-B32CA064E6A7}"/>
              </a:ext>
            </a:extLst>
          </p:cNvPr>
          <p:cNvSpPr/>
          <p:nvPr/>
        </p:nvSpPr>
        <p:spPr>
          <a:xfrm>
            <a:off x="3284325" y="2661555"/>
            <a:ext cx="1201716" cy="323165"/>
          </a:xfrm>
          <a:prstGeom prst="rect">
            <a:avLst/>
          </a:prstGeom>
          <a:ln w="12700">
            <a:miter lim="400000"/>
          </a:ln>
          <a:extLst>
            <a:ext uri="{C572A759-6A51-4108-AA02-DFA0A04FC94B}">
              <ma14:wrappingTextBoxFlag xmlns:ma14="http://schemas.microsoft.com/office/mac/drawingml/2011/main" xmlns="" val="1"/>
            </a:ext>
          </a:extLst>
        </p:spPr>
        <p:txBody>
          <a:bodyPr wrap="square" lIns="91440" tIns="0" rIns="0" bIns="0">
            <a:spAutoFit/>
          </a:bodyPr>
          <a:lstStyle/>
          <a:p>
            <a:pPr defTabSz="914400">
              <a:defRPr sz="1000">
                <a:solidFill>
                  <a:srgbClr val="535353"/>
                </a:solidFill>
                <a:latin typeface="+mn-lt"/>
                <a:ea typeface="+mn-ea"/>
                <a:cs typeface="+mn-cs"/>
                <a:sym typeface="Arial"/>
              </a:defRPr>
            </a:pPr>
            <a:r>
              <a:rPr sz="1050" dirty="0">
                <a:solidFill>
                  <a:srgbClr val="000000"/>
                </a:solidFill>
                <a:latin typeface="Arial Narrow" panose="020B0606020202030204" pitchFamily="34" charset="0"/>
                <a:cs typeface="Arial"/>
                <a:sym typeface="Arial"/>
              </a:rPr>
              <a:t>Not &lt;</a:t>
            </a:r>
            <a:r>
              <a:rPr lang="en-US" sz="1050" dirty="0">
                <a:solidFill>
                  <a:srgbClr val="000000"/>
                </a:solidFill>
                <a:latin typeface="Arial Narrow" panose="020B0606020202030204" pitchFamily="34" charset="0"/>
                <a:cs typeface="Arial"/>
                <a:sym typeface="Arial"/>
              </a:rPr>
              <a:t> 1.3</a:t>
            </a:r>
            <a:r>
              <a:rPr sz="1050" dirty="0">
                <a:solidFill>
                  <a:srgbClr val="000000"/>
                </a:solidFill>
                <a:latin typeface="Arial Narrow" panose="020B0606020202030204" pitchFamily="34" charset="0"/>
                <a:cs typeface="Arial"/>
                <a:sym typeface="Arial"/>
              </a:rPr>
              <a:t> </a:t>
            </a:r>
            <a:br>
              <a:rPr lang="en-US" sz="1050" dirty="0">
                <a:solidFill>
                  <a:srgbClr val="000000"/>
                </a:solidFill>
                <a:latin typeface="Arial Narrow" panose="020B0606020202030204" pitchFamily="34" charset="0"/>
                <a:cs typeface="Arial"/>
                <a:sym typeface="Arial"/>
              </a:rPr>
            </a:br>
            <a:r>
              <a:rPr sz="1050" dirty="0">
                <a:solidFill>
                  <a:srgbClr val="000000"/>
                </a:solidFill>
                <a:latin typeface="Arial Narrow" panose="020B0606020202030204" pitchFamily="34" charset="0"/>
                <a:cs typeface="Arial"/>
                <a:sym typeface="Arial"/>
              </a:rPr>
              <a:t>vs</a:t>
            </a:r>
            <a:r>
              <a:rPr lang="en-US" sz="1050" dirty="0">
                <a:solidFill>
                  <a:srgbClr val="000000"/>
                </a:solidFill>
                <a:latin typeface="Arial Narrow" panose="020B0606020202030204" pitchFamily="34" charset="0"/>
                <a:cs typeface="Arial"/>
                <a:sym typeface="Arial"/>
              </a:rPr>
              <a:t> </a:t>
            </a:r>
            <a:r>
              <a:rPr sz="1050" dirty="0">
                <a:solidFill>
                  <a:srgbClr val="000000"/>
                </a:solidFill>
                <a:latin typeface="Arial Narrow" panose="020B0606020202030204" pitchFamily="34" charset="0"/>
                <a:cs typeface="Arial"/>
                <a:sym typeface="Arial"/>
              </a:rPr>
              <a:t>placebo</a:t>
            </a:r>
          </a:p>
        </p:txBody>
      </p:sp>
      <p:sp>
        <p:nvSpPr>
          <p:cNvPr id="405" name="Shape 1117">
            <a:extLst>
              <a:ext uri="{FF2B5EF4-FFF2-40B4-BE49-F238E27FC236}">
                <a16:creationId xmlns:a16="http://schemas.microsoft.com/office/drawing/2014/main" id="{A69FF2D2-88F0-4207-A022-D4D4698F76EB}"/>
              </a:ext>
            </a:extLst>
          </p:cNvPr>
          <p:cNvSpPr/>
          <p:nvPr/>
        </p:nvSpPr>
        <p:spPr>
          <a:xfrm>
            <a:off x="3284325" y="2112376"/>
            <a:ext cx="488275" cy="161583"/>
          </a:xfrm>
          <a:prstGeom prst="rect">
            <a:avLst/>
          </a:prstGeom>
          <a:ln w="12700">
            <a:miter lim="400000"/>
          </a:ln>
          <a:extLst>
            <a:ext uri="{C572A759-6A51-4108-AA02-DFA0A04FC94B}">
              <ma14:wrappingTextBoxFlag xmlns:ma14="http://schemas.microsoft.com/office/mac/drawingml/2011/main" xmlns="" val="1"/>
            </a:ext>
          </a:extLst>
        </p:spPr>
        <p:txBody>
          <a:bodyPr wrap="none" lIns="91440" tIns="0" rIns="0" bIns="0">
            <a:spAutoFit/>
          </a:bodyPr>
          <a:lstStyle>
            <a:lvl1pPr>
              <a:defRPr sz="1000">
                <a:solidFill>
                  <a:srgbClr val="535353"/>
                </a:solidFill>
                <a:latin typeface="+mn-lt"/>
                <a:ea typeface="+mn-ea"/>
                <a:cs typeface="+mn-cs"/>
                <a:sym typeface="Arial"/>
              </a:defRPr>
            </a:lvl1pPr>
          </a:lstStyle>
          <a:p>
            <a:pPr defTabSz="914400"/>
            <a:r>
              <a:rPr sz="1050" dirty="0">
                <a:solidFill>
                  <a:srgbClr val="000000"/>
                </a:solidFill>
                <a:latin typeface="Arial Narrow" panose="020B0606020202030204" pitchFamily="34" charset="0"/>
              </a:rPr>
              <a:t>Placebo</a:t>
            </a:r>
          </a:p>
        </p:txBody>
      </p:sp>
      <p:grpSp>
        <p:nvGrpSpPr>
          <p:cNvPr id="406" name="Group 405">
            <a:extLst>
              <a:ext uri="{FF2B5EF4-FFF2-40B4-BE49-F238E27FC236}">
                <a16:creationId xmlns:a16="http://schemas.microsoft.com/office/drawing/2014/main" id="{3720A136-C11E-44C8-9965-A81F4CBF3AB4}"/>
              </a:ext>
            </a:extLst>
          </p:cNvPr>
          <p:cNvGrpSpPr/>
          <p:nvPr/>
        </p:nvGrpSpPr>
        <p:grpSpPr>
          <a:xfrm>
            <a:off x="3487154" y="3730850"/>
            <a:ext cx="585216" cy="111361"/>
            <a:chOff x="3280962" y="3784640"/>
            <a:chExt cx="585216" cy="111361"/>
          </a:xfrm>
        </p:grpSpPr>
        <p:sp>
          <p:nvSpPr>
            <p:cNvPr id="407" name="Shape 1118">
              <a:extLst>
                <a:ext uri="{FF2B5EF4-FFF2-40B4-BE49-F238E27FC236}">
                  <a16:creationId xmlns:a16="http://schemas.microsoft.com/office/drawing/2014/main" id="{B53B4CCF-B257-46A9-9B2D-B700A0CE52F1}"/>
                </a:ext>
              </a:extLst>
            </p:cNvPr>
            <p:cNvSpPr/>
            <p:nvPr/>
          </p:nvSpPr>
          <p:spPr>
            <a:xfrm>
              <a:off x="3280962" y="3839625"/>
              <a:ext cx="585216" cy="1"/>
            </a:xfrm>
            <a:prstGeom prst="line">
              <a:avLst/>
            </a:prstGeom>
            <a:solidFill>
              <a:srgbClr val="007CC2"/>
            </a:solidFill>
            <a:ln w="12700" cap="flat">
              <a:solidFill>
                <a:srgbClr val="000000"/>
              </a:solidFill>
              <a:prstDash val="solid"/>
              <a:round/>
            </a:ln>
            <a:effectLst/>
          </p:spPr>
          <p:txBody>
            <a:bodyPr wrap="square" lIns="45718" tIns="45718" rIns="45718" bIns="45718" numCol="1" anchor="t">
              <a:noAutofit/>
            </a:bodyPr>
            <a:lstStyle/>
            <a:p>
              <a:pPr defTabSz="914400"/>
              <a:endParaRPr sz="1050">
                <a:solidFill>
                  <a:srgbClr val="000000"/>
                </a:solidFill>
                <a:latin typeface="Arial"/>
                <a:sym typeface="Helvetica"/>
              </a:endParaRPr>
            </a:p>
          </p:txBody>
        </p:sp>
        <p:sp>
          <p:nvSpPr>
            <p:cNvPr id="408" name="Shape 1119">
              <a:extLst>
                <a:ext uri="{FF2B5EF4-FFF2-40B4-BE49-F238E27FC236}">
                  <a16:creationId xmlns:a16="http://schemas.microsoft.com/office/drawing/2014/main" id="{407624E9-44F4-4D48-94E4-290A1771DCB8}"/>
                </a:ext>
              </a:extLst>
            </p:cNvPr>
            <p:cNvSpPr/>
            <p:nvPr/>
          </p:nvSpPr>
          <p:spPr>
            <a:xfrm flipV="1">
              <a:off x="3287287" y="3784640"/>
              <a:ext cx="5" cy="111361"/>
            </a:xfrm>
            <a:prstGeom prst="line">
              <a:avLst/>
            </a:prstGeom>
            <a:solidFill>
              <a:srgbClr val="FF0000"/>
            </a:solidFill>
            <a:ln w="12700" cap="flat">
              <a:solidFill>
                <a:srgbClr val="000000"/>
              </a:solidFill>
              <a:prstDash val="solid"/>
              <a:round/>
            </a:ln>
            <a:effectLst/>
          </p:spPr>
          <p:txBody>
            <a:bodyPr wrap="square" lIns="45718" tIns="45718" rIns="45718" bIns="45718" numCol="1" anchor="t">
              <a:noAutofit/>
            </a:bodyPr>
            <a:lstStyle/>
            <a:p>
              <a:pPr defTabSz="914400"/>
              <a:endParaRPr sz="1050">
                <a:solidFill>
                  <a:srgbClr val="000000"/>
                </a:solidFill>
                <a:latin typeface="Arial"/>
                <a:sym typeface="Helvetica"/>
              </a:endParaRPr>
            </a:p>
          </p:txBody>
        </p:sp>
        <p:sp>
          <p:nvSpPr>
            <p:cNvPr id="409" name="Shape 1120">
              <a:extLst>
                <a:ext uri="{FF2B5EF4-FFF2-40B4-BE49-F238E27FC236}">
                  <a16:creationId xmlns:a16="http://schemas.microsoft.com/office/drawing/2014/main" id="{6D45A327-04C9-47E3-8C4A-690B01C71431}"/>
                </a:ext>
              </a:extLst>
            </p:cNvPr>
            <p:cNvSpPr/>
            <p:nvPr/>
          </p:nvSpPr>
          <p:spPr>
            <a:xfrm flipV="1">
              <a:off x="3861169" y="3784640"/>
              <a:ext cx="4" cy="111361"/>
            </a:xfrm>
            <a:prstGeom prst="line">
              <a:avLst/>
            </a:prstGeom>
            <a:solidFill>
              <a:srgbClr val="FF0000"/>
            </a:solidFill>
            <a:ln w="12700" cap="flat">
              <a:solidFill>
                <a:srgbClr val="000000"/>
              </a:solidFill>
              <a:prstDash val="solid"/>
              <a:round/>
            </a:ln>
            <a:effectLst/>
          </p:spPr>
          <p:txBody>
            <a:bodyPr wrap="square" lIns="45718" tIns="45718" rIns="45718" bIns="45718" numCol="1" anchor="t">
              <a:noAutofit/>
            </a:bodyPr>
            <a:lstStyle/>
            <a:p>
              <a:pPr defTabSz="914400"/>
              <a:endParaRPr sz="1050">
                <a:solidFill>
                  <a:srgbClr val="000000"/>
                </a:solidFill>
                <a:latin typeface="Arial"/>
                <a:sym typeface="Helvetica"/>
              </a:endParaRPr>
            </a:p>
          </p:txBody>
        </p:sp>
      </p:grpSp>
      <p:sp>
        <p:nvSpPr>
          <p:cNvPr id="410" name="Shape 1121">
            <a:extLst>
              <a:ext uri="{FF2B5EF4-FFF2-40B4-BE49-F238E27FC236}">
                <a16:creationId xmlns:a16="http://schemas.microsoft.com/office/drawing/2014/main" id="{E430186D-8A91-4AB8-9E7D-25B2CF3E1C32}"/>
              </a:ext>
            </a:extLst>
          </p:cNvPr>
          <p:cNvSpPr/>
          <p:nvPr/>
        </p:nvSpPr>
        <p:spPr>
          <a:xfrm>
            <a:off x="3705751" y="3718303"/>
            <a:ext cx="146304" cy="146304"/>
          </a:xfrm>
          <a:prstGeom prst="rect">
            <a:avLst/>
          </a:prstGeom>
          <a:solidFill>
            <a:srgbClr val="481A63"/>
          </a:solidFill>
          <a:ln w="12700" cap="flat">
            <a:noFill/>
            <a:miter lim="400000"/>
          </a:ln>
          <a:effectLst/>
        </p:spPr>
        <p:txBody>
          <a:bodyPr wrap="square" lIns="45718" tIns="45718" rIns="45718" bIns="45718" numCol="1"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sz="900">
                <a:solidFill>
                  <a:srgbClr val="FFFFFF"/>
                </a:solidFill>
                <a:latin typeface="+mn-lt"/>
                <a:ea typeface="+mn-ea"/>
                <a:cs typeface="+mn-cs"/>
                <a:sym typeface="Arial"/>
              </a:defRPr>
            </a:pPr>
            <a:endParaRPr kumimoji="0" sz="1050" b="0" i="0" u="none" strike="noStrike" kern="0" cap="none" spc="0" normalizeH="0" baseline="0" noProof="0">
              <a:ln>
                <a:noFill/>
              </a:ln>
              <a:solidFill>
                <a:srgbClr val="FFFFFF"/>
              </a:solidFill>
              <a:effectLst/>
              <a:uLnTx/>
              <a:uFillTx/>
              <a:latin typeface="Arial"/>
              <a:cs typeface="Arial"/>
              <a:sym typeface="Arial"/>
            </a:endParaRPr>
          </a:p>
        </p:txBody>
      </p:sp>
      <p:grpSp>
        <p:nvGrpSpPr>
          <p:cNvPr id="411" name="Group 410">
            <a:extLst>
              <a:ext uri="{FF2B5EF4-FFF2-40B4-BE49-F238E27FC236}">
                <a16:creationId xmlns:a16="http://schemas.microsoft.com/office/drawing/2014/main" id="{ABF00ABC-9B85-4EFE-AB1D-72693D29F639}"/>
              </a:ext>
            </a:extLst>
          </p:cNvPr>
          <p:cNvGrpSpPr/>
          <p:nvPr/>
        </p:nvGrpSpPr>
        <p:grpSpPr>
          <a:xfrm>
            <a:off x="3524198" y="4550317"/>
            <a:ext cx="733624" cy="111362"/>
            <a:chOff x="3318006" y="4604107"/>
            <a:chExt cx="733624" cy="111362"/>
          </a:xfrm>
        </p:grpSpPr>
        <p:sp>
          <p:nvSpPr>
            <p:cNvPr id="412" name="Shape 1123">
              <a:extLst>
                <a:ext uri="{FF2B5EF4-FFF2-40B4-BE49-F238E27FC236}">
                  <a16:creationId xmlns:a16="http://schemas.microsoft.com/office/drawing/2014/main" id="{16D528B0-A323-4363-93E8-025D76E17759}"/>
                </a:ext>
              </a:extLst>
            </p:cNvPr>
            <p:cNvSpPr/>
            <p:nvPr/>
          </p:nvSpPr>
          <p:spPr>
            <a:xfrm>
              <a:off x="3323221" y="4659789"/>
              <a:ext cx="728409" cy="1"/>
            </a:xfrm>
            <a:prstGeom prst="line">
              <a:avLst/>
            </a:prstGeom>
            <a:solidFill>
              <a:srgbClr val="007CC2"/>
            </a:solidFill>
            <a:ln w="12700" cap="flat">
              <a:solidFill>
                <a:srgbClr val="000000"/>
              </a:solidFill>
              <a:prstDash val="solid"/>
              <a:round/>
            </a:ln>
            <a:effectLst/>
          </p:spPr>
          <p:txBody>
            <a:bodyPr wrap="square" lIns="45718" tIns="45718" rIns="45718" bIns="45718" numCol="1" anchor="t">
              <a:noAutofit/>
            </a:bodyPr>
            <a:lstStyle/>
            <a:p>
              <a:pPr defTabSz="914400"/>
              <a:endParaRPr sz="1050">
                <a:solidFill>
                  <a:srgbClr val="000000"/>
                </a:solidFill>
                <a:latin typeface="Arial"/>
                <a:sym typeface="Helvetica"/>
              </a:endParaRPr>
            </a:p>
          </p:txBody>
        </p:sp>
        <p:sp>
          <p:nvSpPr>
            <p:cNvPr id="413" name="Shape 1124">
              <a:extLst>
                <a:ext uri="{FF2B5EF4-FFF2-40B4-BE49-F238E27FC236}">
                  <a16:creationId xmlns:a16="http://schemas.microsoft.com/office/drawing/2014/main" id="{488EB304-339A-410A-AE7C-23AAFB22C5F9}"/>
                </a:ext>
              </a:extLst>
            </p:cNvPr>
            <p:cNvSpPr/>
            <p:nvPr/>
          </p:nvSpPr>
          <p:spPr>
            <a:xfrm flipV="1">
              <a:off x="3318006" y="4604108"/>
              <a:ext cx="5" cy="111361"/>
            </a:xfrm>
            <a:prstGeom prst="line">
              <a:avLst/>
            </a:prstGeom>
            <a:solidFill>
              <a:srgbClr val="FF0000"/>
            </a:solidFill>
            <a:ln w="12700" cap="flat">
              <a:solidFill>
                <a:srgbClr val="000000"/>
              </a:solidFill>
              <a:prstDash val="solid"/>
              <a:round/>
            </a:ln>
            <a:effectLst/>
          </p:spPr>
          <p:txBody>
            <a:bodyPr wrap="square" lIns="45718" tIns="45718" rIns="45718" bIns="45718" numCol="1" anchor="t">
              <a:noAutofit/>
            </a:bodyPr>
            <a:lstStyle/>
            <a:p>
              <a:pPr defTabSz="914400"/>
              <a:endParaRPr sz="1050">
                <a:solidFill>
                  <a:srgbClr val="000000"/>
                </a:solidFill>
                <a:latin typeface="Arial"/>
                <a:sym typeface="Helvetica"/>
              </a:endParaRPr>
            </a:p>
          </p:txBody>
        </p:sp>
        <p:sp>
          <p:nvSpPr>
            <p:cNvPr id="414" name="Shape 1125">
              <a:extLst>
                <a:ext uri="{FF2B5EF4-FFF2-40B4-BE49-F238E27FC236}">
                  <a16:creationId xmlns:a16="http://schemas.microsoft.com/office/drawing/2014/main" id="{202AA071-79D0-49F7-ABC3-EC66E20851AD}"/>
                </a:ext>
              </a:extLst>
            </p:cNvPr>
            <p:cNvSpPr/>
            <p:nvPr/>
          </p:nvSpPr>
          <p:spPr>
            <a:xfrm flipV="1">
              <a:off x="4044719" y="4604107"/>
              <a:ext cx="4" cy="111361"/>
            </a:xfrm>
            <a:prstGeom prst="line">
              <a:avLst/>
            </a:prstGeom>
            <a:solidFill>
              <a:srgbClr val="FF0000"/>
            </a:solidFill>
            <a:ln w="12700" cap="flat">
              <a:solidFill>
                <a:srgbClr val="000000"/>
              </a:solidFill>
              <a:prstDash val="solid"/>
              <a:round/>
            </a:ln>
            <a:effectLst/>
          </p:spPr>
          <p:txBody>
            <a:bodyPr wrap="square" lIns="45718" tIns="45718" rIns="45718" bIns="45718" numCol="1" anchor="t">
              <a:noAutofit/>
            </a:bodyPr>
            <a:lstStyle/>
            <a:p>
              <a:pPr defTabSz="914400"/>
              <a:endParaRPr sz="1050">
                <a:solidFill>
                  <a:srgbClr val="000000"/>
                </a:solidFill>
                <a:latin typeface="Arial"/>
                <a:sym typeface="Helvetica"/>
              </a:endParaRPr>
            </a:p>
          </p:txBody>
        </p:sp>
      </p:grpSp>
      <p:sp>
        <p:nvSpPr>
          <p:cNvPr id="415" name="Shape 1126">
            <a:extLst>
              <a:ext uri="{FF2B5EF4-FFF2-40B4-BE49-F238E27FC236}">
                <a16:creationId xmlns:a16="http://schemas.microsoft.com/office/drawing/2014/main" id="{12BDE1FD-2838-4CB8-B26E-B04E585B8ED3}"/>
              </a:ext>
            </a:extLst>
          </p:cNvPr>
          <p:cNvSpPr/>
          <p:nvPr/>
        </p:nvSpPr>
        <p:spPr>
          <a:xfrm>
            <a:off x="3797906" y="4537769"/>
            <a:ext cx="148828" cy="146304"/>
          </a:xfrm>
          <a:prstGeom prst="rect">
            <a:avLst/>
          </a:prstGeom>
          <a:solidFill>
            <a:srgbClr val="481A63"/>
          </a:solidFill>
          <a:ln w="12700" cap="flat">
            <a:noFill/>
            <a:miter lim="400000"/>
          </a:ln>
          <a:effectLst/>
        </p:spPr>
        <p:txBody>
          <a:bodyPr wrap="square" lIns="45718" tIns="45718" rIns="45718" bIns="45718" numCol="1"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sz="900">
                <a:solidFill>
                  <a:srgbClr val="FFFFFF"/>
                </a:solidFill>
                <a:latin typeface="+mn-lt"/>
                <a:ea typeface="+mn-ea"/>
                <a:cs typeface="+mn-cs"/>
                <a:sym typeface="Arial"/>
              </a:defRPr>
            </a:pPr>
            <a:endParaRPr kumimoji="0" sz="1050" b="0" i="0" u="none" strike="noStrike" kern="0" cap="none" spc="0" normalizeH="0" baseline="0" noProof="0">
              <a:ln>
                <a:noFill/>
              </a:ln>
              <a:solidFill>
                <a:srgbClr val="FFFFFF"/>
              </a:solidFill>
              <a:effectLst/>
              <a:uLnTx/>
              <a:uFillTx/>
              <a:latin typeface="Arial"/>
              <a:cs typeface="Arial"/>
              <a:sym typeface="Arial"/>
            </a:endParaRPr>
          </a:p>
        </p:txBody>
      </p:sp>
      <p:sp>
        <p:nvSpPr>
          <p:cNvPr id="416" name="Shape 1052">
            <a:extLst>
              <a:ext uri="{FF2B5EF4-FFF2-40B4-BE49-F238E27FC236}">
                <a16:creationId xmlns:a16="http://schemas.microsoft.com/office/drawing/2014/main" id="{CA80B72E-8AD6-4063-9D95-4E7528176CA3}"/>
              </a:ext>
            </a:extLst>
          </p:cNvPr>
          <p:cNvSpPr/>
          <p:nvPr/>
        </p:nvSpPr>
        <p:spPr>
          <a:xfrm rot="5400000" flipH="1">
            <a:off x="470568" y="2359146"/>
            <a:ext cx="3030489" cy="22398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19050">
            <a:solidFill>
              <a:srgbClr val="000000"/>
            </a:solidFill>
          </a:ln>
        </p:spPr>
        <p:txBody>
          <a:bodyPr lIns="45718" tIns="45718" rIns="45718" bIns="45718" anchor="ctr"/>
          <a:lstStyle/>
          <a:p>
            <a:pPr algn="ctr" defTabSz="914400">
              <a:defRPr sz="900">
                <a:latin typeface="+mn-lt"/>
                <a:ea typeface="+mn-ea"/>
                <a:cs typeface="+mn-cs"/>
                <a:sym typeface="Arial"/>
              </a:defRPr>
            </a:pPr>
            <a:endParaRPr sz="1050">
              <a:solidFill>
                <a:srgbClr val="000000"/>
              </a:solidFill>
              <a:latin typeface="Arial"/>
              <a:cs typeface="Arial"/>
              <a:sym typeface="Arial"/>
            </a:endParaRPr>
          </a:p>
        </p:txBody>
      </p:sp>
      <p:sp>
        <p:nvSpPr>
          <p:cNvPr id="417" name="Shape 1098">
            <a:extLst>
              <a:ext uri="{FF2B5EF4-FFF2-40B4-BE49-F238E27FC236}">
                <a16:creationId xmlns:a16="http://schemas.microsoft.com/office/drawing/2014/main" id="{879D3DB6-DE87-4A37-8FA0-37BFE9DE2568}"/>
              </a:ext>
            </a:extLst>
          </p:cNvPr>
          <p:cNvSpPr/>
          <p:nvPr/>
        </p:nvSpPr>
        <p:spPr>
          <a:xfrm>
            <a:off x="6347436" y="5321799"/>
            <a:ext cx="1200425" cy="43088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ctr">
              <a:spcBef>
                <a:spcPts val="600"/>
              </a:spcBef>
              <a:defRPr sz="1200">
                <a:latin typeface="+mn-lt"/>
                <a:ea typeface="+mn-ea"/>
                <a:cs typeface="+mn-cs"/>
                <a:sym typeface="Arial"/>
              </a:defRPr>
            </a:lvl1pPr>
          </a:lstStyle>
          <a:p>
            <a:pPr defTabSz="914400"/>
            <a:r>
              <a:rPr sz="1400" b="1" dirty="0">
                <a:solidFill>
                  <a:srgbClr val="000000"/>
                </a:solidFill>
                <a:latin typeface="Arial Narrow" panose="020B0606020202030204" pitchFamily="34" charset="0"/>
              </a:rPr>
              <a:t>Lower</a:t>
            </a:r>
            <a:r>
              <a:rPr lang="en-US" sz="1400" b="1" dirty="0">
                <a:solidFill>
                  <a:srgbClr val="000000"/>
                </a:solidFill>
                <a:latin typeface="Arial Narrow" panose="020B0606020202030204" pitchFamily="34" charset="0"/>
              </a:rPr>
              <a:t> LDL-C</a:t>
            </a:r>
            <a:r>
              <a:rPr sz="1400" b="1" dirty="0">
                <a:solidFill>
                  <a:srgbClr val="000000"/>
                </a:solidFill>
                <a:latin typeface="Arial Narrow" panose="020B0606020202030204" pitchFamily="34" charset="0"/>
              </a:rPr>
              <a:t> Better</a:t>
            </a:r>
          </a:p>
        </p:txBody>
      </p:sp>
      <p:sp>
        <p:nvSpPr>
          <p:cNvPr id="418" name="Shape 1099">
            <a:extLst>
              <a:ext uri="{FF2B5EF4-FFF2-40B4-BE49-F238E27FC236}">
                <a16:creationId xmlns:a16="http://schemas.microsoft.com/office/drawing/2014/main" id="{7A3B111F-7332-4D5A-A4CD-80EC70E8FC2A}"/>
              </a:ext>
            </a:extLst>
          </p:cNvPr>
          <p:cNvSpPr/>
          <p:nvPr/>
        </p:nvSpPr>
        <p:spPr>
          <a:xfrm>
            <a:off x="7414995" y="5321799"/>
            <a:ext cx="1338333" cy="43088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ctr">
              <a:spcBef>
                <a:spcPts val="600"/>
              </a:spcBef>
              <a:defRPr sz="1200">
                <a:latin typeface="+mn-lt"/>
                <a:ea typeface="+mn-ea"/>
                <a:cs typeface="+mn-cs"/>
                <a:sym typeface="Arial"/>
              </a:defRPr>
            </a:lvl1pPr>
          </a:lstStyle>
          <a:p>
            <a:pPr defTabSz="914400"/>
            <a:r>
              <a:rPr sz="1400" b="1" dirty="0">
                <a:solidFill>
                  <a:srgbClr val="000000"/>
                </a:solidFill>
                <a:latin typeface="Arial Narrow" panose="020B0606020202030204" pitchFamily="34" charset="0"/>
              </a:rPr>
              <a:t>Higher</a:t>
            </a:r>
            <a:r>
              <a:rPr lang="en-US" sz="1400" b="1" dirty="0">
                <a:solidFill>
                  <a:srgbClr val="000000"/>
                </a:solidFill>
                <a:latin typeface="Arial Narrow" panose="020B0606020202030204" pitchFamily="34" charset="0"/>
              </a:rPr>
              <a:t> LDL-C</a:t>
            </a:r>
            <a:r>
              <a:rPr sz="1400" b="1" dirty="0">
                <a:solidFill>
                  <a:srgbClr val="000000"/>
                </a:solidFill>
                <a:latin typeface="Arial Narrow" panose="020B0606020202030204" pitchFamily="34" charset="0"/>
              </a:rPr>
              <a:t> Better</a:t>
            </a:r>
          </a:p>
        </p:txBody>
      </p:sp>
      <p:sp>
        <p:nvSpPr>
          <p:cNvPr id="420" name="Text Box 4">
            <a:extLst>
              <a:ext uri="{FF2B5EF4-FFF2-40B4-BE49-F238E27FC236}">
                <a16:creationId xmlns:a16="http://schemas.microsoft.com/office/drawing/2014/main" id="{38914653-106D-4409-9155-C3CD4E0D335A}"/>
              </a:ext>
            </a:extLst>
          </p:cNvPr>
          <p:cNvSpPr txBox="1">
            <a:spLocks noChangeArrowheads="1"/>
          </p:cNvSpPr>
          <p:nvPr/>
        </p:nvSpPr>
        <p:spPr bwMode="gray">
          <a:xfrm>
            <a:off x="-4921" y="5505420"/>
            <a:ext cx="8740088" cy="940984"/>
          </a:xfrm>
          <a:prstGeom prst="rect">
            <a:avLst/>
          </a:prstGeom>
          <a:noFill/>
          <a:ln w="9525">
            <a:noFill/>
            <a:miter lim="800000"/>
            <a:headEnd/>
            <a:tailEnd/>
          </a:ln>
          <a:effectLst/>
        </p:spPr>
        <p:txBody>
          <a:bodyPr wrap="square" anchor="b">
            <a:noAutofit/>
          </a:bodyPr>
          <a:lstStyle/>
          <a:p>
            <a:pPr marL="91440" defTabSz="914400">
              <a:buSzPct val="100000"/>
              <a:defRPr/>
            </a:pPr>
            <a:r>
              <a:rPr lang="nb-NO" sz="800" dirty="0">
                <a:solidFill>
                  <a:srgbClr val="000000"/>
                </a:solidFill>
                <a:latin typeface="Arial Narrow" panose="020B0606020202030204" pitchFamily="34" charset="0"/>
              </a:rPr>
              <a:t>*Major CV events for TNT trial were defined as </a:t>
            </a:r>
            <a:r>
              <a:rPr lang="en-US" sz="800" dirty="0">
                <a:solidFill>
                  <a:srgbClr val="000000"/>
                </a:solidFill>
                <a:latin typeface="Arial Narrow" panose="020B0606020202030204" pitchFamily="34" charset="0"/>
              </a:rPr>
              <a:t>defined as CHD death, nonfatal non-</a:t>
            </a:r>
            <a:r>
              <a:rPr lang="en-US" sz="800" dirty="0" err="1">
                <a:solidFill>
                  <a:srgbClr val="000000"/>
                </a:solidFill>
                <a:latin typeface="Arial Narrow" panose="020B0606020202030204" pitchFamily="34" charset="0"/>
              </a:rPr>
              <a:t>procedured</a:t>
            </a:r>
            <a:r>
              <a:rPr lang="en-US" sz="800" dirty="0">
                <a:solidFill>
                  <a:srgbClr val="000000"/>
                </a:solidFill>
                <a:latin typeface="Arial Narrow" panose="020B0606020202030204" pitchFamily="34" charset="0"/>
              </a:rPr>
              <a:t>–related MI, resuscitated cardiac arrest, and fatal or nonfatal stroke. </a:t>
            </a:r>
            <a:br>
              <a:rPr lang="en-US" sz="800" dirty="0">
                <a:solidFill>
                  <a:srgbClr val="000000"/>
                </a:solidFill>
                <a:latin typeface="Arial Narrow" panose="020B0606020202030204" pitchFamily="34" charset="0"/>
              </a:rPr>
            </a:br>
            <a:r>
              <a:rPr lang="nb-NO" sz="800" baseline="30000" dirty="0">
                <a:solidFill>
                  <a:srgbClr val="000000"/>
                </a:solidFill>
                <a:latin typeface="Arial Narrow" panose="020B0606020202030204" pitchFamily="34" charset="0"/>
              </a:rPr>
              <a:t>†</a:t>
            </a:r>
            <a:r>
              <a:rPr lang="nb-NO" sz="800" dirty="0">
                <a:solidFill>
                  <a:srgbClr val="000000"/>
                </a:solidFill>
                <a:latin typeface="Arial Narrow" panose="020B0606020202030204" pitchFamily="34" charset="0"/>
              </a:rPr>
              <a:t>JUPITER primary endpoint was </a:t>
            </a:r>
            <a:r>
              <a:rPr lang="en-US" sz="800" dirty="0">
                <a:solidFill>
                  <a:srgbClr val="000000"/>
                </a:solidFill>
                <a:latin typeface="Arial Narrow" panose="020B0606020202030204" pitchFamily="34" charset="0"/>
              </a:rPr>
              <a:t>composite of MI, stroke, arterial revascularization, unstable angina, or confirmed death from CV causes. </a:t>
            </a:r>
            <a:br>
              <a:rPr lang="en-US" sz="800" dirty="0">
                <a:solidFill>
                  <a:srgbClr val="000000"/>
                </a:solidFill>
                <a:latin typeface="Arial Narrow" panose="020B0606020202030204" pitchFamily="34" charset="0"/>
              </a:rPr>
            </a:br>
            <a:r>
              <a:rPr lang="en-US" sz="800" baseline="30000" dirty="0">
                <a:solidFill>
                  <a:srgbClr val="000000"/>
                </a:solidFill>
                <a:latin typeface="Arial Narrow" panose="020B0606020202030204" pitchFamily="34" charset="0"/>
              </a:rPr>
              <a:t>‡</a:t>
            </a:r>
            <a:r>
              <a:rPr lang="en-US" sz="800" dirty="0">
                <a:solidFill>
                  <a:srgbClr val="000000"/>
                </a:solidFill>
                <a:latin typeface="Arial Narrow" panose="020B0606020202030204" pitchFamily="34" charset="0"/>
              </a:rPr>
              <a:t>PROVE-IT primary endpoint was composite of death, MI, stroke, revascularization and unstable angina requiring hospital admission.</a:t>
            </a:r>
            <a:endParaRPr lang="nb-NO" sz="800" baseline="30000" dirty="0">
              <a:solidFill>
                <a:srgbClr val="000000"/>
              </a:solidFill>
              <a:latin typeface="Arial Narrow" panose="020B0606020202030204" pitchFamily="34" charset="0"/>
            </a:endParaRPr>
          </a:p>
          <a:p>
            <a:pPr marL="91440" defTabSz="914400">
              <a:buSzPct val="100000"/>
              <a:defRPr/>
            </a:pPr>
            <a:r>
              <a:rPr lang="nb-NO" sz="800" dirty="0">
                <a:solidFill>
                  <a:srgbClr val="000000"/>
                </a:solidFill>
                <a:latin typeface="Arial Narrow" panose="020B0606020202030204" pitchFamily="34" charset="0"/>
              </a:rPr>
              <a:t>CHD = </a:t>
            </a:r>
            <a:r>
              <a:rPr lang="en-US" sz="800" dirty="0">
                <a:solidFill>
                  <a:srgbClr val="000000"/>
                </a:solidFill>
                <a:latin typeface="Arial Narrow" panose="020B0606020202030204" pitchFamily="34" charset="0"/>
              </a:rPr>
              <a:t>coronary heart disease; </a:t>
            </a:r>
            <a:r>
              <a:rPr lang="nb-NO" sz="800" dirty="0">
                <a:solidFill>
                  <a:srgbClr val="000000"/>
                </a:solidFill>
                <a:latin typeface="Arial Narrow" panose="020B0606020202030204" pitchFamily="34" charset="0"/>
              </a:rPr>
              <a:t>CV = cardiovascular; LDL-C = low-density lipoprotein cholesterol, MI = </a:t>
            </a:r>
            <a:r>
              <a:rPr lang="en-US" sz="800" dirty="0">
                <a:solidFill>
                  <a:srgbClr val="000000"/>
                </a:solidFill>
                <a:latin typeface="Arial Narrow" panose="020B0606020202030204" pitchFamily="34" charset="0"/>
              </a:rPr>
              <a:t>myocardial infarction</a:t>
            </a:r>
            <a:r>
              <a:rPr lang="nb-NO" sz="800" dirty="0">
                <a:solidFill>
                  <a:srgbClr val="000000"/>
                </a:solidFill>
                <a:latin typeface="Arial Narrow" panose="020B0606020202030204" pitchFamily="34" charset="0"/>
              </a:rPr>
              <a:t>.</a:t>
            </a:r>
            <a:br>
              <a:rPr lang="nb-NO" sz="800" dirty="0">
                <a:solidFill>
                  <a:srgbClr val="000000"/>
                </a:solidFill>
                <a:latin typeface="Arial Narrow" panose="020B0606020202030204" pitchFamily="34" charset="0"/>
              </a:rPr>
            </a:br>
            <a:endParaRPr lang="nb-NO" sz="800" dirty="0">
              <a:solidFill>
                <a:srgbClr val="000000"/>
              </a:solidFill>
              <a:latin typeface="Arial Narrow" panose="020B0606020202030204" pitchFamily="34" charset="0"/>
            </a:endParaRPr>
          </a:p>
        </p:txBody>
      </p:sp>
    </p:spTree>
    <p:extLst>
      <p:ext uri="{BB962C8B-B14F-4D97-AF65-F5344CB8AC3E}">
        <p14:creationId xmlns:p14="http://schemas.microsoft.com/office/powerpoint/2010/main" val="1451455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BD7518-C159-4452-A88C-323958434C6C}"/>
              </a:ext>
            </a:extLst>
          </p:cNvPr>
          <p:cNvPicPr>
            <a:picLocks noChangeAspect="1"/>
          </p:cNvPicPr>
          <p:nvPr/>
        </p:nvPicPr>
        <p:blipFill>
          <a:blip r:embed="rId3"/>
          <a:stretch>
            <a:fillRect/>
          </a:stretch>
        </p:blipFill>
        <p:spPr>
          <a:xfrm>
            <a:off x="875011" y="1922248"/>
            <a:ext cx="7832228" cy="3973200"/>
          </a:xfrm>
          <a:prstGeom prst="rect">
            <a:avLst/>
          </a:prstGeom>
        </p:spPr>
      </p:pic>
      <p:sp>
        <p:nvSpPr>
          <p:cNvPr id="11" name="Rectangle 10"/>
          <p:cNvSpPr/>
          <p:nvPr/>
        </p:nvSpPr>
        <p:spPr>
          <a:xfrm>
            <a:off x="-18797" y="6310617"/>
            <a:ext cx="9162797" cy="54738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2" name="Rectangle 11"/>
          <p:cNvSpPr/>
          <p:nvPr/>
        </p:nvSpPr>
        <p:spPr>
          <a:xfrm>
            <a:off x="-18797" y="0"/>
            <a:ext cx="9162797" cy="145841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64" name="Rectangle 163">
            <a:extLst>
              <a:ext uri="{FF2B5EF4-FFF2-40B4-BE49-F238E27FC236}">
                <a16:creationId xmlns:a16="http://schemas.microsoft.com/office/drawing/2014/main" id="{657889AD-9DE6-4989-AE52-70998AF2112A}"/>
              </a:ext>
            </a:extLst>
          </p:cNvPr>
          <p:cNvSpPr/>
          <p:nvPr/>
        </p:nvSpPr>
        <p:spPr>
          <a:xfrm>
            <a:off x="1754375" y="4612794"/>
            <a:ext cx="808076" cy="894762"/>
          </a:xfrm>
          <a:prstGeom prst="rect">
            <a:avLst/>
          </a:prstGeom>
          <a:noFill/>
          <a:ln w="38100" cap="flat" cmpd="sng" algn="ctr">
            <a:solidFill>
              <a:srgbClr val="521F6E"/>
            </a:solidFill>
            <a:prstDash val="solid"/>
          </a:ln>
          <a:effectLst>
            <a:glow rad="63500">
              <a:schemeClr val="accent5">
                <a:satMod val="175000"/>
                <a:alpha val="40000"/>
              </a:schemeClr>
            </a:glo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350" b="0" i="0" u="none" strike="noStrike" kern="0" cap="none" spc="0" normalizeH="0" baseline="0" noProof="0">
              <a:ln>
                <a:noFill/>
              </a:ln>
              <a:solidFill>
                <a:srgbClr val="000000">
                  <a:lumMod val="50000"/>
                </a:srgbClr>
              </a:solidFill>
              <a:effectLst/>
              <a:uLnTx/>
              <a:uFillTx/>
              <a:latin typeface="Arial Narrow" panose="020B060602020203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37483" y="88358"/>
            <a:ext cx="9162787" cy="1338828"/>
          </a:xfrm>
          <a:prstGeom prst="rect">
            <a:avLst/>
          </a:prstGeom>
        </p:spPr>
        <p:txBody>
          <a:bodyPr wrap="square">
            <a:spAutoFit/>
          </a:bodyPr>
          <a:lstStyle/>
          <a:p>
            <a:pPr lvl="0" algn="ctr" defTabSz="342991">
              <a:defRPr/>
            </a:pPr>
            <a:r>
              <a:rPr lang="en-CA" sz="2700" b="1" dirty="0">
                <a:solidFill>
                  <a:prstClr val="white"/>
                </a:solidFill>
                <a:latin typeface="Arial Narrow" panose="020B0606020202030204" pitchFamily="34" charset="0"/>
              </a:rPr>
              <a:t>Statin Trials Have Also Shown That Very Low (Vs Moderately Low) LDL-C Is Associated With Significantly Lower Risk </a:t>
            </a:r>
          </a:p>
          <a:p>
            <a:pPr lvl="0" algn="ctr" defTabSz="342991">
              <a:defRPr/>
            </a:pPr>
            <a:r>
              <a:rPr lang="en-CA" sz="2700" b="1" dirty="0">
                <a:solidFill>
                  <a:prstClr val="white"/>
                </a:solidFill>
                <a:latin typeface="Arial Narrow" panose="020B0606020202030204" pitchFamily="34" charset="0"/>
              </a:rPr>
              <a:t>For Major CV Events</a:t>
            </a:r>
            <a:endParaRPr kumimoji="0" lang="en-US" sz="27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8" name="Text Box 29">
            <a:extLst>
              <a:ext uri="{FF2B5EF4-FFF2-40B4-BE49-F238E27FC236}">
                <a16:creationId xmlns:a16="http://schemas.microsoft.com/office/drawing/2014/main" id="{FDFF51ED-AAFA-48FC-8CF0-43911E427CA8}"/>
              </a:ext>
            </a:extLst>
          </p:cNvPr>
          <p:cNvSpPr txBox="1">
            <a:spLocks noChangeArrowheads="1"/>
          </p:cNvSpPr>
          <p:nvPr/>
        </p:nvSpPr>
        <p:spPr bwMode="auto">
          <a:xfrm>
            <a:off x="56265" y="6492800"/>
            <a:ext cx="8726037" cy="246221"/>
          </a:xfrm>
          <a:prstGeom prst="rect">
            <a:avLst/>
          </a:prstGeom>
          <a:noFill/>
          <a:ln w="9525">
            <a:noFill/>
            <a:miter lim="800000"/>
            <a:headEnd/>
            <a:tailEnd/>
          </a:ln>
        </p:spPr>
        <p:txBody>
          <a:bodyPr wrap="square">
            <a:spAutoFit/>
          </a:bodyPr>
          <a:lstStyle/>
          <a:p>
            <a:pPr lvl="0"/>
            <a:r>
              <a:rPr lang="da-DK" sz="1000" dirty="0">
                <a:solidFill>
                  <a:srgbClr val="FFFFFF"/>
                </a:solidFill>
                <a:latin typeface="Arial Narrow" pitchFamily="34" charset="0"/>
                <a:cs typeface="Arial" charset="0"/>
              </a:rPr>
              <a:t>Boekholdt SM et al. J Am Coll Cardiol. 2014;64:485-94.</a:t>
            </a:r>
          </a:p>
        </p:txBody>
      </p:sp>
      <p:sp>
        <p:nvSpPr>
          <p:cNvPr id="256" name="Rectangle 255">
            <a:extLst>
              <a:ext uri="{FF2B5EF4-FFF2-40B4-BE49-F238E27FC236}">
                <a16:creationId xmlns:a16="http://schemas.microsoft.com/office/drawing/2014/main" id="{B082F045-9CB4-4860-876E-3B963B57DFB1}"/>
              </a:ext>
            </a:extLst>
          </p:cNvPr>
          <p:cNvSpPr/>
          <p:nvPr/>
        </p:nvSpPr>
        <p:spPr>
          <a:xfrm>
            <a:off x="3682669" y="3981771"/>
            <a:ext cx="776177" cy="1514036"/>
          </a:xfrm>
          <a:prstGeom prst="rect">
            <a:avLst/>
          </a:prstGeom>
          <a:noFill/>
          <a:ln w="38100" cap="flat" cmpd="sng" algn="ctr">
            <a:solidFill>
              <a:srgbClr val="521F6E"/>
            </a:solidFill>
            <a:prstDash val="solid"/>
          </a:ln>
          <a:effectLst>
            <a:glow rad="63500">
              <a:schemeClr val="accent5">
                <a:satMod val="175000"/>
                <a:alpha val="40000"/>
              </a:schemeClr>
            </a:glo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350" b="0" i="0" u="none" strike="noStrike" kern="0" cap="none" spc="0" normalizeH="0" baseline="0" noProof="0">
              <a:ln>
                <a:noFill/>
              </a:ln>
              <a:solidFill>
                <a:srgbClr val="000000">
                  <a:lumMod val="50000"/>
                </a:srgbClr>
              </a:solidFill>
              <a:effectLst/>
              <a:uLnTx/>
              <a:uFillTx/>
              <a:latin typeface="Arial Narrow" panose="020B0606020202030204" pitchFamily="34" charset="0"/>
            </a:endParaRPr>
          </a:p>
        </p:txBody>
      </p:sp>
      <p:sp>
        <p:nvSpPr>
          <p:cNvPr id="258" name="Text Placeholder 2">
            <a:extLst>
              <a:ext uri="{FF2B5EF4-FFF2-40B4-BE49-F238E27FC236}">
                <a16:creationId xmlns:a16="http://schemas.microsoft.com/office/drawing/2014/main" id="{501E99C7-FEA8-40EB-977F-34B2F6446257}"/>
              </a:ext>
            </a:extLst>
          </p:cNvPr>
          <p:cNvSpPr txBox="1">
            <a:spLocks/>
          </p:cNvSpPr>
          <p:nvPr/>
        </p:nvSpPr>
        <p:spPr bwMode="gray">
          <a:xfrm>
            <a:off x="138078" y="5743107"/>
            <a:ext cx="9005922" cy="5088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marL="0" indent="0" algn="l" rtl="0" eaLnBrk="1" fontAlgn="base" hangingPunct="1">
              <a:lnSpc>
                <a:spcPct val="95000"/>
              </a:lnSpc>
              <a:spcBef>
                <a:spcPts val="0"/>
              </a:spcBef>
              <a:spcAft>
                <a:spcPct val="0"/>
              </a:spcAft>
              <a:buClr>
                <a:schemeClr val="accent1"/>
              </a:buClr>
              <a:buNone/>
              <a:defRPr sz="750">
                <a:solidFill>
                  <a:schemeClr val="tx1"/>
                </a:solidFill>
                <a:latin typeface="+mn-lt"/>
                <a:ea typeface="+mn-ea"/>
                <a:cs typeface="+mn-cs"/>
              </a:defRPr>
            </a:lvl1pPr>
            <a:lvl2pPr marL="342900" indent="0" algn="l" rtl="0" eaLnBrk="1" fontAlgn="base" hangingPunct="1">
              <a:lnSpc>
                <a:spcPct val="95000"/>
              </a:lnSpc>
              <a:spcBef>
                <a:spcPct val="20000"/>
              </a:spcBef>
              <a:spcAft>
                <a:spcPct val="0"/>
              </a:spcAft>
              <a:buClr>
                <a:schemeClr val="accent1"/>
              </a:buClr>
              <a:buFont typeface=".AppleSystemUIFont" charset="-120"/>
              <a:buNone/>
              <a:defRPr sz="2000">
                <a:solidFill>
                  <a:schemeClr val="tx1"/>
                </a:solidFill>
                <a:latin typeface="+mn-lt"/>
              </a:defRPr>
            </a:lvl2pPr>
            <a:lvl3pPr marL="685800" indent="0" algn="l" rtl="0" eaLnBrk="1" fontAlgn="base" hangingPunct="1">
              <a:lnSpc>
                <a:spcPct val="95000"/>
              </a:lnSpc>
              <a:spcBef>
                <a:spcPct val="20000"/>
              </a:spcBef>
              <a:spcAft>
                <a:spcPct val="0"/>
              </a:spcAft>
              <a:buClr>
                <a:schemeClr val="accent1"/>
              </a:buClr>
              <a:buFont typeface="Arial" charset="0"/>
              <a:buNone/>
              <a:defRPr>
                <a:solidFill>
                  <a:schemeClr val="tx1"/>
                </a:solidFill>
                <a:latin typeface="+mn-lt"/>
              </a:defRPr>
            </a:lvl3pPr>
            <a:lvl4pPr marL="1028700" indent="0" algn="l" rtl="0" eaLnBrk="1" fontAlgn="base" hangingPunct="1">
              <a:lnSpc>
                <a:spcPct val="95000"/>
              </a:lnSpc>
              <a:spcBef>
                <a:spcPct val="20000"/>
              </a:spcBef>
              <a:spcAft>
                <a:spcPct val="0"/>
              </a:spcAft>
              <a:buClr>
                <a:schemeClr val="accent1"/>
              </a:buClr>
              <a:buFont typeface=".AppleSystemUIFont" charset="-120"/>
              <a:buNone/>
              <a:defRPr sz="1600">
                <a:solidFill>
                  <a:schemeClr val="tx1"/>
                </a:solidFill>
                <a:latin typeface="+mn-lt"/>
              </a:defRPr>
            </a:lvl4pPr>
            <a:lvl5pPr marL="1371600" indent="0" algn="l" rtl="0" eaLnBrk="1" fontAlgn="base" hangingPunct="1">
              <a:lnSpc>
                <a:spcPct val="95000"/>
              </a:lnSpc>
              <a:spcBef>
                <a:spcPct val="20000"/>
              </a:spcBef>
              <a:spcAft>
                <a:spcPct val="0"/>
              </a:spcAft>
              <a:buClr>
                <a:schemeClr val="accent1"/>
              </a:buClr>
              <a:buNone/>
              <a:defRPr sz="1600">
                <a:solidFill>
                  <a:schemeClr val="tx1"/>
                </a:solidFill>
                <a:latin typeface="+mn-lt"/>
              </a:defRPr>
            </a:lvl5pPr>
            <a:lvl6pPr marL="2514600" indent="-228600" algn="l" rtl="0" eaLnBrk="1" fontAlgn="base" hangingPunct="1">
              <a:lnSpc>
                <a:spcPct val="95000"/>
              </a:lnSpc>
              <a:spcBef>
                <a:spcPct val="20000"/>
              </a:spcBef>
              <a:spcAft>
                <a:spcPct val="0"/>
              </a:spcAft>
              <a:buClr>
                <a:schemeClr val="accent1"/>
              </a:buClr>
              <a:buChar char="•"/>
              <a:defRPr sz="1600">
                <a:solidFill>
                  <a:schemeClr val="tx1"/>
                </a:solidFill>
                <a:latin typeface="+mn-lt"/>
              </a:defRPr>
            </a:lvl6pPr>
            <a:lvl7pPr marL="2971800" indent="-228600" algn="l" rtl="0" eaLnBrk="1" fontAlgn="base" hangingPunct="1">
              <a:lnSpc>
                <a:spcPct val="95000"/>
              </a:lnSpc>
              <a:spcBef>
                <a:spcPct val="20000"/>
              </a:spcBef>
              <a:spcAft>
                <a:spcPct val="0"/>
              </a:spcAft>
              <a:buClr>
                <a:schemeClr val="accent1"/>
              </a:buClr>
              <a:buChar char="•"/>
              <a:defRPr sz="1600">
                <a:solidFill>
                  <a:schemeClr val="tx1"/>
                </a:solidFill>
                <a:latin typeface="+mn-lt"/>
              </a:defRPr>
            </a:lvl7pPr>
            <a:lvl8pPr marL="3429000" indent="-228600" algn="l" rtl="0" eaLnBrk="1" fontAlgn="base" hangingPunct="1">
              <a:lnSpc>
                <a:spcPct val="95000"/>
              </a:lnSpc>
              <a:spcBef>
                <a:spcPct val="20000"/>
              </a:spcBef>
              <a:spcAft>
                <a:spcPct val="0"/>
              </a:spcAft>
              <a:buClr>
                <a:schemeClr val="accent1"/>
              </a:buClr>
              <a:buChar char="•"/>
              <a:defRPr sz="1600">
                <a:solidFill>
                  <a:schemeClr val="tx1"/>
                </a:solidFill>
                <a:latin typeface="+mn-lt"/>
              </a:defRPr>
            </a:lvl8pPr>
            <a:lvl9pPr marL="3886200" indent="-228600" algn="l" rtl="0" eaLnBrk="1" fontAlgn="base" hangingPunct="1">
              <a:lnSpc>
                <a:spcPct val="95000"/>
              </a:lnSpc>
              <a:spcBef>
                <a:spcPct val="20000"/>
              </a:spcBef>
              <a:spcAft>
                <a:spcPct val="0"/>
              </a:spcAft>
              <a:buClr>
                <a:schemeClr val="accent1"/>
              </a:buClr>
              <a:buChar char="•"/>
              <a:defRPr sz="1600">
                <a:solidFill>
                  <a:schemeClr val="tx1"/>
                </a:solidFill>
                <a:latin typeface="+mn-lt"/>
              </a:defRPr>
            </a:lvl9pPr>
          </a:lstStyle>
          <a:p>
            <a:pPr marL="0" marR="0" lvl="0" indent="0" algn="ctr" defTabSz="914400" rtl="0" eaLnBrk="1" fontAlgn="base" latinLnBrk="0" hangingPunct="1">
              <a:lnSpc>
                <a:spcPct val="95000"/>
              </a:lnSpc>
              <a:spcBef>
                <a:spcPts val="0"/>
              </a:spcBef>
              <a:spcAft>
                <a:spcPct val="0"/>
              </a:spcAft>
              <a:buClr>
                <a:srgbClr val="007CC2"/>
              </a:buClr>
              <a:buSzTx/>
              <a:buFontTx/>
              <a:buNone/>
              <a:tabLst/>
              <a:defRPr/>
            </a:pPr>
            <a:r>
              <a:rPr kumimoji="0" lang="en-US" sz="1000" b="0" i="0" u="none" strike="noStrike" kern="0" cap="none" spc="0" normalizeH="0" baseline="0" noProof="0" dirty="0">
                <a:ln>
                  <a:noFill/>
                </a:ln>
                <a:solidFill>
                  <a:srgbClr val="000000"/>
                </a:solidFill>
                <a:effectLst/>
                <a:uLnTx/>
                <a:uFillTx/>
                <a:latin typeface="Arial Narrow" panose="020B0606020202030204" pitchFamily="34" charset="0"/>
              </a:rPr>
              <a:t>CHD, coronary heart disease; CV, cardiovascular; CVD, cardiovascular disease; HR, hazard ratio; </a:t>
            </a:r>
            <a:r>
              <a:rPr kumimoji="0" lang="en-CA" altLang="en-US" sz="1000" b="0" i="0" u="none" strike="noStrike" kern="0" cap="none" spc="0" normalizeH="0" baseline="0" noProof="0" dirty="0">
                <a:ln>
                  <a:noFill/>
                </a:ln>
                <a:solidFill>
                  <a:srgbClr val="000000"/>
                </a:solidFill>
                <a:effectLst/>
                <a:uLnTx/>
                <a:uFillTx/>
                <a:latin typeface="Arial Narrow" panose="020B0606020202030204" pitchFamily="34" charset="0"/>
              </a:rPr>
              <a:t>LDL-C, low-density lipoprotein cholesterol; </a:t>
            </a:r>
            <a:r>
              <a:rPr kumimoji="0" lang="en-US" sz="1000" b="0" i="0" u="none" strike="noStrike" kern="0" cap="none" spc="0" normalizeH="0" baseline="0" noProof="0" dirty="0">
                <a:ln>
                  <a:noFill/>
                </a:ln>
                <a:solidFill>
                  <a:srgbClr val="000000"/>
                </a:solidFill>
                <a:effectLst/>
                <a:uLnTx/>
                <a:uFillTx/>
                <a:latin typeface="Arial Narrow" panose="020B0606020202030204" pitchFamily="34" charset="0"/>
              </a:rPr>
              <a:t>MI, myocardial infarction; UA, </a:t>
            </a:r>
            <a:r>
              <a:rPr kumimoji="0" lang="en-CA" sz="1000" b="0" i="0" u="none" strike="noStrike" kern="0" cap="none" spc="0" normalizeH="0" baseline="0" noProof="0" dirty="0">
                <a:ln>
                  <a:noFill/>
                </a:ln>
                <a:solidFill>
                  <a:srgbClr val="000000"/>
                </a:solidFill>
                <a:effectLst/>
                <a:uLnTx/>
                <a:uFillTx/>
                <a:latin typeface="Arial Narrow" panose="020B0606020202030204" pitchFamily="34" charset="0"/>
              </a:rPr>
              <a:t>unstable angina</a:t>
            </a:r>
            <a:r>
              <a:rPr kumimoji="0" lang="en-US" sz="1000" b="0" i="0" u="none" strike="noStrike" kern="0" cap="none" spc="0" normalizeH="0" baseline="0" noProof="0" dirty="0">
                <a:ln>
                  <a:noFill/>
                </a:ln>
                <a:solidFill>
                  <a:srgbClr val="000000"/>
                </a:solidFill>
                <a:effectLst/>
                <a:uLnTx/>
                <a:uFillTx/>
                <a:latin typeface="Arial Narrow" panose="020B0606020202030204" pitchFamily="34" charset="0"/>
              </a:rPr>
              <a:t>.</a:t>
            </a:r>
          </a:p>
        </p:txBody>
      </p:sp>
    </p:spTree>
    <p:extLst>
      <p:ext uri="{BB962C8B-B14F-4D97-AF65-F5344CB8AC3E}">
        <p14:creationId xmlns:p14="http://schemas.microsoft.com/office/powerpoint/2010/main" val="2049278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P spid="25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erson wearing a suit and tie&#10;&#10;Description generated with very high confidence">
            <a:extLst>
              <a:ext uri="{FF2B5EF4-FFF2-40B4-BE49-F238E27FC236}">
                <a16:creationId xmlns:a16="http://schemas.microsoft.com/office/drawing/2014/main" id="{EE2A024C-9ABA-4F7F-A148-6356719C859E}"/>
              </a:ext>
            </a:extLst>
          </p:cNvPr>
          <p:cNvPicPr>
            <a:picLocks noChangeAspect="1"/>
          </p:cNvPicPr>
          <p:nvPr/>
        </p:nvPicPr>
        <p:blipFill>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5089" y="1139178"/>
            <a:ext cx="3525679" cy="5288519"/>
          </a:xfrm>
          <a:prstGeom prst="rect">
            <a:avLst/>
          </a:prstGeom>
        </p:spPr>
      </p:pic>
      <p:sp>
        <p:nvSpPr>
          <p:cNvPr id="16" name="Rectangle 15"/>
          <p:cNvSpPr/>
          <p:nvPr/>
        </p:nvSpPr>
        <p:spPr>
          <a:xfrm>
            <a:off x="-18797" y="6379303"/>
            <a:ext cx="9162797" cy="478695"/>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 name="Rectangle 2">
            <a:extLst>
              <a:ext uri="{FF2B5EF4-FFF2-40B4-BE49-F238E27FC236}">
                <a16:creationId xmlns:a16="http://schemas.microsoft.com/office/drawing/2014/main" id="{6C630CEB-3771-4CCB-A7E4-C4BC913ED6B9}"/>
              </a:ext>
            </a:extLst>
          </p:cNvPr>
          <p:cNvSpPr/>
          <p:nvPr/>
        </p:nvSpPr>
        <p:spPr>
          <a:xfrm>
            <a:off x="-8965" y="0"/>
            <a:ext cx="9157648" cy="942975"/>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481A6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Case 2</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3</a:t>
            </a:r>
            <a:r>
              <a:rPr kumimoji="0" lang="en-US"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months later…</a:t>
            </a:r>
          </a:p>
        </p:txBody>
      </p:sp>
      <p:pic>
        <p:nvPicPr>
          <p:cNvPr id="90" name="Picture 2" descr="C:\Users\goldinl.CTU\AppData\Local\Microsoft\Windows\Temporary Internet Files\Content.Outlook\OQUTX7GM\CHRC logo_HEARTicon (2).jpg">
            <a:extLst>
              <a:ext uri="{FF2B5EF4-FFF2-40B4-BE49-F238E27FC236}">
                <a16:creationId xmlns:a16="http://schemas.microsoft.com/office/drawing/2014/main" id="{DBC02BB8-1834-413B-88D4-797705FBDF27}"/>
              </a:ext>
            </a:extLst>
          </p:cNvPr>
          <p:cNvPicPr>
            <a:picLocks noChangeAspect="1" noChangeArrowheads="1"/>
          </p:cNvPicPr>
          <p:nvPr/>
        </p:nvPicPr>
        <p:blipFill>
          <a:blip r:embed="rId4" cstate="print">
            <a:clrChange>
              <a:clrFrom>
                <a:srgbClr val="FFFDFC"/>
              </a:clrFrom>
              <a:clrTo>
                <a:srgbClr val="FFFDFC">
                  <a:alpha val="0"/>
                </a:srgbClr>
              </a:clrTo>
            </a:clrChange>
            <a:biLevel thresh="25000"/>
            <a:extLst>
              <a:ext uri="{28A0092B-C50C-407E-A947-70E740481C1C}">
                <a14:useLocalDpi xmlns:a14="http://schemas.microsoft.com/office/drawing/2010/main" val="0"/>
              </a:ext>
            </a:extLst>
          </a:blip>
          <a:srcRect/>
          <a:stretch>
            <a:fillRect/>
          </a:stretch>
        </p:blipFill>
        <p:spPr bwMode="auto">
          <a:xfrm>
            <a:off x="8691727" y="6490451"/>
            <a:ext cx="263937" cy="274320"/>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descr="A picture containing object&#10;&#10;Description generated with high confidence">
            <a:extLst>
              <a:ext uri="{FF2B5EF4-FFF2-40B4-BE49-F238E27FC236}">
                <a16:creationId xmlns:a16="http://schemas.microsoft.com/office/drawing/2014/main" id="{6AA0E402-36D5-49BD-992B-A4784EF5B28A}"/>
              </a:ext>
            </a:extLst>
          </p:cNvPr>
          <p:cNvPicPr>
            <a:picLocks noChangeAspect="1"/>
          </p:cNvPicPr>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4567515" y="811356"/>
            <a:ext cx="4405101" cy="5873469"/>
          </a:xfrm>
          <a:prstGeom prst="rect">
            <a:avLst/>
          </a:prstGeom>
        </p:spPr>
      </p:pic>
      <p:sp>
        <p:nvSpPr>
          <p:cNvPr id="11" name="Content Placeholder 2">
            <a:extLst>
              <a:ext uri="{FF2B5EF4-FFF2-40B4-BE49-F238E27FC236}">
                <a16:creationId xmlns:a16="http://schemas.microsoft.com/office/drawing/2014/main" id="{BAD85D3C-1961-445B-9503-8F24F2F1EA1B}"/>
              </a:ext>
            </a:extLst>
          </p:cNvPr>
          <p:cNvSpPr txBox="1">
            <a:spLocks/>
          </p:cNvSpPr>
          <p:nvPr/>
        </p:nvSpPr>
        <p:spPr>
          <a:xfrm>
            <a:off x="5191644" y="2382252"/>
            <a:ext cx="3156841" cy="3154775"/>
          </a:xfrm>
          <a:prstGeom prst="rect">
            <a:avLst/>
          </a:prstGeom>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242C49"/>
              </a:buClr>
              <a:buSzTx/>
              <a:buFont typeface="Arial" panose="020B0604020202020204" pitchFamily="34" charset="0"/>
              <a:buNone/>
              <a:tabLst/>
              <a:defRPr/>
            </a:pPr>
            <a:endParaRPr kumimoji="0" lang="en-CA" sz="1800" b="1" i="0" u="none" strike="noStrike" kern="1200" cap="none" spc="0" normalizeH="0" baseline="0" noProof="0" dirty="0">
              <a:ln>
                <a:noFill/>
              </a:ln>
              <a:solidFill>
                <a:srgbClr val="1B1A5A"/>
              </a:solidFill>
              <a:effectLst/>
              <a:uLnTx/>
              <a:uFillTx/>
              <a:latin typeface="Agency FB" panose="020B0503020202020204"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37CE4BBB-6EC3-4E1C-AD7C-1593464FB8C7}"/>
              </a:ext>
            </a:extLst>
          </p:cNvPr>
          <p:cNvSpPr txBox="1"/>
          <p:nvPr/>
        </p:nvSpPr>
        <p:spPr>
          <a:xfrm>
            <a:off x="1821866" y="1402758"/>
            <a:ext cx="2761130" cy="86177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2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Raj</a:t>
            </a:r>
            <a:endParaRPr kumimoji="0" lang="en-US" sz="32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60 </a:t>
            </a:r>
            <a:r>
              <a:rPr kumimoji="0" lang="en-U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 </a:t>
            </a:r>
          </a:p>
        </p:txBody>
      </p:sp>
      <p:sp>
        <p:nvSpPr>
          <p:cNvPr id="13" name="Content Placeholder 2">
            <a:extLst>
              <a:ext uri="{FF2B5EF4-FFF2-40B4-BE49-F238E27FC236}">
                <a16:creationId xmlns:a16="http://schemas.microsoft.com/office/drawing/2014/main" id="{70ABA003-B777-4DB1-9A2A-21F23539FBAA}"/>
              </a:ext>
            </a:extLst>
          </p:cNvPr>
          <p:cNvSpPr txBox="1">
            <a:spLocks/>
          </p:cNvSpPr>
          <p:nvPr/>
        </p:nvSpPr>
        <p:spPr>
          <a:xfrm>
            <a:off x="5191644" y="2121552"/>
            <a:ext cx="3156842" cy="5012894"/>
          </a:xfrm>
          <a:prstGeom prst="rect">
            <a:avLst/>
          </a:prstGeom>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nSpc>
                <a:spcPct val="100000"/>
              </a:lnSpc>
              <a:spcBef>
                <a:spcPts val="0"/>
              </a:spcBef>
              <a:buClr>
                <a:srgbClr val="242C49"/>
              </a:buClr>
            </a:pPr>
            <a:r>
              <a:rPr lang="en-CA" sz="2000" b="1" dirty="0">
                <a:solidFill>
                  <a:srgbClr val="E7E6E6">
                    <a:lumMod val="25000"/>
                  </a:srgbClr>
                </a:solidFill>
                <a:latin typeface="Arial Narrow" panose="020B0606020202030204" pitchFamily="34" charset="0"/>
                <a:ea typeface="Lato" panose="020F0502020204030203" pitchFamily="34" charset="0"/>
                <a:cs typeface="Lato" panose="020F0502020204030203" pitchFamily="34" charset="0"/>
              </a:rPr>
              <a:t>Raj is very motivated to stay healthy as he is looking to retire soon.</a:t>
            </a:r>
          </a:p>
          <a:p>
            <a:pPr lvl="0">
              <a:lnSpc>
                <a:spcPct val="100000"/>
              </a:lnSpc>
              <a:spcBef>
                <a:spcPts val="0"/>
              </a:spcBef>
              <a:buClr>
                <a:srgbClr val="242C49"/>
              </a:buClr>
            </a:pPr>
            <a:endParaRPr lang="en-CA" sz="2000" b="1" dirty="0">
              <a:solidFill>
                <a:srgbClr val="E7E6E6">
                  <a:lumMod val="25000"/>
                </a:srgbClr>
              </a:solidFill>
              <a:latin typeface="Arial Narrow" panose="020B0606020202030204" pitchFamily="34" charset="0"/>
              <a:ea typeface="Lato" panose="020F0502020204030203" pitchFamily="34" charset="0"/>
              <a:cs typeface="Lato" panose="020F0502020204030203" pitchFamily="34" charset="0"/>
            </a:endParaRPr>
          </a:p>
          <a:p>
            <a:pPr lvl="0">
              <a:lnSpc>
                <a:spcPct val="100000"/>
              </a:lnSpc>
              <a:spcBef>
                <a:spcPts val="0"/>
              </a:spcBef>
              <a:buClr>
                <a:srgbClr val="242C49"/>
              </a:buClr>
            </a:pPr>
            <a:r>
              <a:rPr lang="en-CA" sz="2000" b="1" dirty="0">
                <a:solidFill>
                  <a:srgbClr val="E7E6E6">
                    <a:lumMod val="25000"/>
                  </a:srgbClr>
                </a:solidFill>
                <a:latin typeface="Arial Narrow" panose="020B0606020202030204" pitchFamily="34" charset="0"/>
                <a:ea typeface="Lato" panose="020F0502020204030203" pitchFamily="34" charset="0"/>
                <a:cs typeface="Lato" panose="020F0502020204030203" pitchFamily="34" charset="0"/>
              </a:rPr>
              <a:t>He has coverage for PCSK9i, so you started him on evolocumab 140 mg </a:t>
            </a:r>
            <a:r>
              <a:rPr lang="en-CA" sz="2000" b="1" dirty="0" err="1">
                <a:solidFill>
                  <a:srgbClr val="E7E6E6">
                    <a:lumMod val="25000"/>
                  </a:srgbClr>
                </a:solidFill>
                <a:latin typeface="Arial Narrow" panose="020B0606020202030204" pitchFamily="34" charset="0"/>
                <a:ea typeface="Lato" panose="020F0502020204030203" pitchFamily="34" charset="0"/>
                <a:cs typeface="Lato" panose="020F0502020204030203" pitchFamily="34" charset="0"/>
              </a:rPr>
              <a:t>sc</a:t>
            </a:r>
            <a:r>
              <a:rPr lang="en-CA" sz="2000" b="1" dirty="0">
                <a:solidFill>
                  <a:srgbClr val="E7E6E6">
                    <a:lumMod val="25000"/>
                  </a:srgbClr>
                </a:solidFill>
                <a:latin typeface="Arial Narrow" panose="020B0606020202030204" pitchFamily="34" charset="0"/>
                <a:ea typeface="Lato" panose="020F0502020204030203" pitchFamily="34" charset="0"/>
                <a:cs typeface="Lato" panose="020F0502020204030203" pitchFamily="34" charset="0"/>
              </a:rPr>
              <a:t> q2 during his previous visit </a:t>
            </a:r>
          </a:p>
          <a:p>
            <a:pPr lvl="0">
              <a:lnSpc>
                <a:spcPct val="100000"/>
              </a:lnSpc>
              <a:spcBef>
                <a:spcPts val="0"/>
              </a:spcBef>
              <a:buClr>
                <a:srgbClr val="242C49"/>
              </a:buClr>
            </a:pPr>
            <a:r>
              <a:rPr lang="en-CA" sz="1400" b="1" dirty="0">
                <a:solidFill>
                  <a:srgbClr val="E7E6E6">
                    <a:lumMod val="25000"/>
                  </a:srgbClr>
                </a:solidFill>
                <a:latin typeface="Arial Narrow" panose="020B0606020202030204" pitchFamily="34" charset="0"/>
                <a:ea typeface="Lato" panose="020F0502020204030203" pitchFamily="34" charset="0"/>
                <a:cs typeface="Lato" panose="020F0502020204030203" pitchFamily="34" charset="0"/>
              </a:rPr>
              <a:t>(in addition to atorvastatin 40 mg OD). </a:t>
            </a:r>
          </a:p>
          <a:p>
            <a:pPr lvl="0">
              <a:lnSpc>
                <a:spcPct val="100000"/>
              </a:lnSpc>
              <a:spcBef>
                <a:spcPts val="0"/>
              </a:spcBef>
              <a:buClr>
                <a:srgbClr val="242C49"/>
              </a:buClr>
            </a:pPr>
            <a:endParaRPr lang="en-CA" sz="2000" b="1" dirty="0">
              <a:solidFill>
                <a:srgbClr val="E7E6E6">
                  <a:lumMod val="25000"/>
                </a:srgbClr>
              </a:solidFill>
              <a:latin typeface="Arial Narrow" panose="020B0606020202030204" pitchFamily="34" charset="0"/>
              <a:ea typeface="Lato" panose="020F0502020204030203" pitchFamily="34" charset="0"/>
              <a:cs typeface="Lato" panose="020F0502020204030203" pitchFamily="34" charset="0"/>
            </a:endParaRPr>
          </a:p>
          <a:p>
            <a:pPr lvl="0">
              <a:lnSpc>
                <a:spcPct val="100000"/>
              </a:lnSpc>
              <a:spcBef>
                <a:spcPts val="0"/>
              </a:spcBef>
              <a:buClr>
                <a:srgbClr val="242C49"/>
              </a:buClr>
            </a:pPr>
            <a:r>
              <a:rPr lang="en-CA" sz="2000" b="1" dirty="0">
                <a:solidFill>
                  <a:srgbClr val="E7E6E6">
                    <a:lumMod val="25000"/>
                  </a:srgbClr>
                </a:solidFill>
                <a:latin typeface="Arial Narrow" panose="020B0606020202030204" pitchFamily="34" charset="0"/>
                <a:ea typeface="Lato" panose="020F0502020204030203" pitchFamily="34" charset="0"/>
                <a:cs typeface="Lato" panose="020F0502020204030203" pitchFamily="34" charset="0"/>
              </a:rPr>
              <a:t>He stopped taking his </a:t>
            </a:r>
          </a:p>
          <a:p>
            <a:pPr lvl="0">
              <a:lnSpc>
                <a:spcPct val="100000"/>
              </a:lnSpc>
              <a:spcBef>
                <a:spcPts val="0"/>
              </a:spcBef>
              <a:buClr>
                <a:srgbClr val="242C49"/>
              </a:buClr>
            </a:pPr>
            <a:r>
              <a:rPr lang="en-CA" sz="2000" b="1" dirty="0">
                <a:solidFill>
                  <a:srgbClr val="E7E6E6">
                    <a:lumMod val="25000"/>
                  </a:srgbClr>
                </a:solidFill>
                <a:latin typeface="Arial Narrow" panose="020B0606020202030204" pitchFamily="34" charset="0"/>
                <a:ea typeface="Lato" panose="020F0502020204030203" pitchFamily="34" charset="0"/>
                <a:cs typeface="Lato" panose="020F0502020204030203" pitchFamily="34" charset="0"/>
              </a:rPr>
              <a:t>ezetimibe 10 mg OD.</a:t>
            </a:r>
          </a:p>
        </p:txBody>
      </p:sp>
    </p:spTree>
    <p:extLst>
      <p:ext uri="{BB962C8B-B14F-4D97-AF65-F5344CB8AC3E}">
        <p14:creationId xmlns:p14="http://schemas.microsoft.com/office/powerpoint/2010/main" val="280656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8797" y="0"/>
            <a:ext cx="1313601" cy="685800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6" name="Rectangle 15"/>
          <p:cNvSpPr/>
          <p:nvPr/>
        </p:nvSpPr>
        <p:spPr>
          <a:xfrm>
            <a:off x="-18797" y="853155"/>
            <a:ext cx="9162797" cy="8977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52400" y="6019800"/>
            <a:ext cx="928465" cy="593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1447800" y="76200"/>
            <a:ext cx="7696200" cy="715709"/>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4051" b="1" i="0" u="none" strike="noStrike" kern="1200" cap="none" spc="0" normalizeH="0" baseline="0" noProof="0" dirty="0">
                <a:ln>
                  <a:noFill/>
                </a:ln>
                <a:solidFill>
                  <a:srgbClr val="002060"/>
                </a:solidFill>
                <a:effectLst/>
                <a:uLnTx/>
                <a:uFillTx/>
                <a:latin typeface="Arial Narrow" panose="020B0606020202030204" pitchFamily="34" charset="0"/>
                <a:ea typeface="+mn-ea"/>
                <a:cs typeface="+mn-cs"/>
              </a:rPr>
              <a:t>Learning Objectives</a:t>
            </a:r>
          </a:p>
        </p:txBody>
      </p:sp>
      <p:sp>
        <p:nvSpPr>
          <p:cNvPr id="115" name="Rectangle 114">
            <a:extLst>
              <a:ext uri="{FF2B5EF4-FFF2-40B4-BE49-F238E27FC236}">
                <a16:creationId xmlns:a16="http://schemas.microsoft.com/office/drawing/2014/main" id="{B0B6EB0D-5DB6-40C7-865E-F9668E3698DB}"/>
              </a:ext>
            </a:extLst>
          </p:cNvPr>
          <p:cNvSpPr/>
          <p:nvPr/>
        </p:nvSpPr>
        <p:spPr>
          <a:xfrm>
            <a:off x="3136214" y="2781881"/>
            <a:ext cx="5474386" cy="830997"/>
          </a:xfrm>
          <a:prstGeom prst="rect">
            <a:avLst/>
          </a:prstGeom>
        </p:spPr>
        <p:txBody>
          <a:bodyPr wrap="square">
            <a:spAutoFit/>
          </a:bodyPr>
          <a:lstStyle/>
          <a:p>
            <a:pPr lvl="0" defTabSz="1218987">
              <a:defRPr/>
            </a:pPr>
            <a:r>
              <a:rPr lang="en-CA" sz="2400" b="1" kern="0" dirty="0">
                <a:solidFill>
                  <a:srgbClr val="000000">
                    <a:lumMod val="95000"/>
                    <a:lumOff val="5000"/>
                  </a:srgbClr>
                </a:solidFill>
                <a:latin typeface="Arial Narrow" panose="020B0606020202030204" pitchFamily="34" charset="0"/>
                <a:cs typeface="Arial" pitchFamily="34" charset="0"/>
              </a:rPr>
              <a:t>Apply the recent CCS Dyslipidemia guidelines to clinical practice </a:t>
            </a:r>
            <a:endParaRPr kumimoji="0" lang="en-CA" sz="2400" b="1" i="0" u="none" strike="noStrike" kern="0" cap="none" spc="0" normalizeH="0" baseline="0" noProof="0" dirty="0">
              <a:ln>
                <a:noFill/>
              </a:ln>
              <a:solidFill>
                <a:srgbClr val="000000">
                  <a:lumMod val="95000"/>
                  <a:lumOff val="5000"/>
                </a:srgbClr>
              </a:solidFill>
              <a:effectLst/>
              <a:uLnTx/>
              <a:uFillTx/>
              <a:latin typeface="Arial Narrow" panose="020B0606020202030204" pitchFamily="34" charset="0"/>
              <a:ea typeface="+mn-ea"/>
              <a:cs typeface="Arial" pitchFamily="34" charset="0"/>
            </a:endParaRPr>
          </a:p>
        </p:txBody>
      </p:sp>
      <p:sp>
        <p:nvSpPr>
          <p:cNvPr id="117" name="TextBox 116">
            <a:extLst>
              <a:ext uri="{FF2B5EF4-FFF2-40B4-BE49-F238E27FC236}">
                <a16:creationId xmlns:a16="http://schemas.microsoft.com/office/drawing/2014/main" id="{75828735-6A6C-422A-BCBD-6161328141B0}"/>
              </a:ext>
            </a:extLst>
          </p:cNvPr>
          <p:cNvSpPr txBox="1"/>
          <p:nvPr/>
        </p:nvSpPr>
        <p:spPr>
          <a:xfrm>
            <a:off x="1888834" y="2704596"/>
            <a:ext cx="816249" cy="923330"/>
          </a:xfrm>
          <a:prstGeom prst="rect">
            <a:avLst/>
          </a:prstGeom>
          <a:noFill/>
        </p:spPr>
        <p:txBody>
          <a:bodyPr wrap="non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521F6E"/>
                </a:solidFill>
                <a:effectLst/>
                <a:uLnTx/>
                <a:uFillTx/>
                <a:latin typeface="Arial Narrow" panose="020B0606020202030204" pitchFamily="34" charset="0"/>
                <a:ea typeface="+mn-ea"/>
                <a:cs typeface="Arial" panose="020B0604020202020204" pitchFamily="34" charset="0"/>
              </a:rPr>
              <a:t>01</a:t>
            </a:r>
          </a:p>
        </p:txBody>
      </p:sp>
      <p:sp>
        <p:nvSpPr>
          <p:cNvPr id="120" name="TextBox 119">
            <a:extLst>
              <a:ext uri="{FF2B5EF4-FFF2-40B4-BE49-F238E27FC236}">
                <a16:creationId xmlns:a16="http://schemas.microsoft.com/office/drawing/2014/main" id="{51DB10B1-6FF6-4F5D-BE2C-A42FE9059AA5}"/>
              </a:ext>
            </a:extLst>
          </p:cNvPr>
          <p:cNvSpPr txBox="1"/>
          <p:nvPr/>
        </p:nvSpPr>
        <p:spPr>
          <a:xfrm>
            <a:off x="1888834" y="4061512"/>
            <a:ext cx="816249" cy="923330"/>
          </a:xfrm>
          <a:prstGeom prst="rect">
            <a:avLst/>
          </a:prstGeom>
          <a:noFill/>
        </p:spPr>
        <p:txBody>
          <a:bodyPr wrap="non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521F6E"/>
                </a:solidFill>
                <a:effectLst/>
                <a:uLnTx/>
                <a:uFillTx/>
                <a:latin typeface="Arial Narrow" panose="020B0606020202030204" pitchFamily="34" charset="0"/>
                <a:ea typeface="+mn-ea"/>
                <a:cs typeface="Arial" panose="020B0604020202020204" pitchFamily="34" charset="0"/>
              </a:rPr>
              <a:t>02</a:t>
            </a:r>
          </a:p>
        </p:txBody>
      </p:sp>
      <p:sp>
        <p:nvSpPr>
          <p:cNvPr id="123" name="TextBox 122">
            <a:extLst>
              <a:ext uri="{FF2B5EF4-FFF2-40B4-BE49-F238E27FC236}">
                <a16:creationId xmlns:a16="http://schemas.microsoft.com/office/drawing/2014/main" id="{DE6EA2BC-5103-49A3-ACA2-3726E0B533C9}"/>
              </a:ext>
            </a:extLst>
          </p:cNvPr>
          <p:cNvSpPr txBox="1"/>
          <p:nvPr/>
        </p:nvSpPr>
        <p:spPr>
          <a:xfrm>
            <a:off x="1888834" y="5370803"/>
            <a:ext cx="816249" cy="923330"/>
          </a:xfrm>
          <a:prstGeom prst="rect">
            <a:avLst/>
          </a:prstGeom>
          <a:noFill/>
        </p:spPr>
        <p:txBody>
          <a:bodyPr wrap="non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521F6E"/>
                </a:solidFill>
                <a:effectLst/>
                <a:uLnTx/>
                <a:uFillTx/>
                <a:latin typeface="Arial Narrow" panose="020B0606020202030204" pitchFamily="34" charset="0"/>
                <a:ea typeface="+mn-ea"/>
                <a:cs typeface="Arial" panose="020B0604020202020204" pitchFamily="34" charset="0"/>
              </a:rPr>
              <a:t>03</a:t>
            </a:r>
          </a:p>
        </p:txBody>
      </p:sp>
      <p:cxnSp>
        <p:nvCxnSpPr>
          <p:cNvPr id="130" name="Straight Connector 129">
            <a:extLst>
              <a:ext uri="{FF2B5EF4-FFF2-40B4-BE49-F238E27FC236}">
                <a16:creationId xmlns:a16="http://schemas.microsoft.com/office/drawing/2014/main" id="{651E77A9-E6FE-4FE8-B079-245D6C824651}"/>
              </a:ext>
            </a:extLst>
          </p:cNvPr>
          <p:cNvCxnSpPr/>
          <p:nvPr/>
        </p:nvCxnSpPr>
        <p:spPr>
          <a:xfrm>
            <a:off x="1752600" y="3659535"/>
            <a:ext cx="6858000" cy="0"/>
          </a:xfrm>
          <a:prstGeom prst="line">
            <a:avLst/>
          </a:prstGeom>
          <a:noFill/>
          <a:ln w="9525" cap="flat" cmpd="sng" algn="ctr">
            <a:solidFill>
              <a:srgbClr val="51118E"/>
            </a:solidFill>
            <a:prstDash val="solid"/>
          </a:ln>
          <a:effectLst/>
        </p:spPr>
      </p:cxnSp>
      <p:cxnSp>
        <p:nvCxnSpPr>
          <p:cNvPr id="131" name="Straight Connector 130">
            <a:extLst>
              <a:ext uri="{FF2B5EF4-FFF2-40B4-BE49-F238E27FC236}">
                <a16:creationId xmlns:a16="http://schemas.microsoft.com/office/drawing/2014/main" id="{C8BC0455-8C81-42E5-B5D5-3C92F15877B4}"/>
              </a:ext>
            </a:extLst>
          </p:cNvPr>
          <p:cNvCxnSpPr/>
          <p:nvPr/>
        </p:nvCxnSpPr>
        <p:spPr>
          <a:xfrm>
            <a:off x="1752600" y="5333338"/>
            <a:ext cx="6858000" cy="0"/>
          </a:xfrm>
          <a:prstGeom prst="line">
            <a:avLst/>
          </a:prstGeom>
          <a:noFill/>
          <a:ln w="9525" cap="flat" cmpd="sng" algn="ctr">
            <a:solidFill>
              <a:srgbClr val="51118E"/>
            </a:solidFill>
            <a:prstDash val="solid"/>
          </a:ln>
          <a:effectLst/>
        </p:spPr>
      </p:cxnSp>
      <p:sp>
        <p:nvSpPr>
          <p:cNvPr id="134" name="Rectangle 133">
            <a:extLst>
              <a:ext uri="{FF2B5EF4-FFF2-40B4-BE49-F238E27FC236}">
                <a16:creationId xmlns:a16="http://schemas.microsoft.com/office/drawing/2014/main" id="{5DB2E695-3908-40F5-9BD3-3B7732109005}"/>
              </a:ext>
            </a:extLst>
          </p:cNvPr>
          <p:cNvSpPr/>
          <p:nvPr/>
        </p:nvSpPr>
        <p:spPr>
          <a:xfrm>
            <a:off x="3136214" y="3733800"/>
            <a:ext cx="5474386" cy="1569660"/>
          </a:xfrm>
          <a:prstGeom prst="rect">
            <a:avLst/>
          </a:prstGeom>
        </p:spPr>
        <p:txBody>
          <a:bodyPr wrap="square">
            <a:spAutoFit/>
          </a:bodyPr>
          <a:lstStyle/>
          <a:p>
            <a:pPr lvl="0" defTabSz="1218987">
              <a:defRPr/>
            </a:pPr>
            <a:r>
              <a:rPr lang="en-CA" sz="2400" b="1" kern="0" dirty="0">
                <a:solidFill>
                  <a:srgbClr val="000000">
                    <a:lumMod val="95000"/>
                    <a:lumOff val="5000"/>
                  </a:srgbClr>
                </a:solidFill>
                <a:latin typeface="Arial Narrow" panose="020B0606020202030204" pitchFamily="34" charset="0"/>
                <a:cs typeface="Arial" pitchFamily="34" charset="0"/>
              </a:rPr>
              <a:t>Discuss the importance of lowering LDL-C to target and selecting the appropriate  therapeutic options to achieve guideline recommended targets </a:t>
            </a:r>
            <a:endParaRPr kumimoji="0" lang="en-CA" sz="2400" b="1" i="0" u="none" strike="noStrike" kern="0" cap="none" spc="0" normalizeH="0" baseline="0" noProof="0" dirty="0">
              <a:ln>
                <a:noFill/>
              </a:ln>
              <a:solidFill>
                <a:srgbClr val="000000">
                  <a:lumMod val="95000"/>
                  <a:lumOff val="5000"/>
                </a:srgbClr>
              </a:solidFill>
              <a:effectLst/>
              <a:uLnTx/>
              <a:uFillTx/>
              <a:latin typeface="Arial Narrow" panose="020B0606020202030204" pitchFamily="34" charset="0"/>
              <a:ea typeface="+mn-ea"/>
              <a:cs typeface="Arial" pitchFamily="34" charset="0"/>
            </a:endParaRPr>
          </a:p>
        </p:txBody>
      </p:sp>
      <p:sp>
        <p:nvSpPr>
          <p:cNvPr id="135" name="Rectangle 134">
            <a:extLst>
              <a:ext uri="{FF2B5EF4-FFF2-40B4-BE49-F238E27FC236}">
                <a16:creationId xmlns:a16="http://schemas.microsoft.com/office/drawing/2014/main" id="{F96DC797-FFE0-4069-8E0E-75B1AE131D48}"/>
              </a:ext>
            </a:extLst>
          </p:cNvPr>
          <p:cNvSpPr/>
          <p:nvPr/>
        </p:nvSpPr>
        <p:spPr>
          <a:xfrm>
            <a:off x="3136214" y="5419725"/>
            <a:ext cx="5474386" cy="830997"/>
          </a:xfrm>
          <a:prstGeom prst="rect">
            <a:avLst/>
          </a:prstGeom>
        </p:spPr>
        <p:txBody>
          <a:bodyPr wrap="square">
            <a:spAutoFit/>
          </a:bodyPr>
          <a:lstStyle/>
          <a:p>
            <a:pPr lvl="0" defTabSz="1218987">
              <a:defRPr/>
            </a:pPr>
            <a:r>
              <a:rPr lang="en-CA" sz="2400" b="1" kern="0" dirty="0">
                <a:solidFill>
                  <a:srgbClr val="000000">
                    <a:lumMod val="95000"/>
                    <a:lumOff val="5000"/>
                  </a:srgbClr>
                </a:solidFill>
                <a:latin typeface="Arial Narrow" panose="020B0606020202030204" pitchFamily="34" charset="0"/>
                <a:cs typeface="Arial" pitchFamily="34" charset="0"/>
              </a:rPr>
              <a:t>Explain the evidence and safety of achieving very low LDL-C levels</a:t>
            </a:r>
            <a:endParaRPr kumimoji="0" lang="en-CA" sz="2400" b="1" i="0" u="none" strike="noStrike" kern="0" cap="none" spc="0" normalizeH="0" baseline="0" noProof="0" dirty="0">
              <a:ln>
                <a:noFill/>
              </a:ln>
              <a:solidFill>
                <a:srgbClr val="000000">
                  <a:lumMod val="95000"/>
                  <a:lumOff val="5000"/>
                </a:srgbClr>
              </a:solidFill>
              <a:effectLst/>
              <a:uLnTx/>
              <a:uFillTx/>
              <a:latin typeface="Arial Narrow" panose="020B0606020202030204" pitchFamily="34" charset="0"/>
              <a:ea typeface="+mn-ea"/>
              <a:cs typeface="Arial" pitchFamily="34" charset="0"/>
            </a:endParaRPr>
          </a:p>
        </p:txBody>
      </p:sp>
      <p:sp>
        <p:nvSpPr>
          <p:cNvPr id="137" name="Rectangle 136">
            <a:extLst>
              <a:ext uri="{FF2B5EF4-FFF2-40B4-BE49-F238E27FC236}">
                <a16:creationId xmlns:a16="http://schemas.microsoft.com/office/drawing/2014/main" id="{E705A5CE-1702-4712-A839-ADE72DE6D9BA}"/>
              </a:ext>
            </a:extLst>
          </p:cNvPr>
          <p:cNvSpPr/>
          <p:nvPr/>
        </p:nvSpPr>
        <p:spPr>
          <a:xfrm>
            <a:off x="1447800" y="1386880"/>
            <a:ext cx="7361663" cy="954107"/>
          </a:xfrm>
          <a:prstGeom prst="rect">
            <a:avLst/>
          </a:prstGeom>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CA" sz="2800" b="1" i="0" u="none" strike="noStrike" kern="0" cap="none" spc="0" normalizeH="0" baseline="0" noProof="0" dirty="0">
                <a:ln>
                  <a:noFill/>
                </a:ln>
                <a:solidFill>
                  <a:srgbClr val="521F6E"/>
                </a:solidFill>
                <a:effectLst/>
                <a:uLnTx/>
                <a:uFillTx/>
                <a:latin typeface="Arial Narrow" panose="020B0606020202030204" pitchFamily="34" charset="0"/>
                <a:ea typeface="+mn-ea"/>
                <a:cs typeface="Arial" pitchFamily="34" charset="0"/>
              </a:rPr>
              <a:t>Upon completion of this case based session, participants will be able to:</a:t>
            </a:r>
          </a:p>
        </p:txBody>
      </p:sp>
    </p:spTree>
    <p:extLst>
      <p:ext uri="{BB962C8B-B14F-4D97-AF65-F5344CB8AC3E}">
        <p14:creationId xmlns:p14="http://schemas.microsoft.com/office/powerpoint/2010/main" val="23344343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erson wearing a suit and tie&#10;&#10;Description generated with very high confidence">
            <a:extLst>
              <a:ext uri="{FF2B5EF4-FFF2-40B4-BE49-F238E27FC236}">
                <a16:creationId xmlns:a16="http://schemas.microsoft.com/office/drawing/2014/main" id="{EE2A024C-9ABA-4F7F-A148-6356719C859E}"/>
              </a:ext>
            </a:extLst>
          </p:cNvPr>
          <p:cNvPicPr>
            <a:picLocks noChangeAspect="1"/>
          </p:cNvPicPr>
          <p:nvPr/>
        </p:nvPicPr>
        <p:blipFill>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5089" y="1139178"/>
            <a:ext cx="3525679" cy="5288519"/>
          </a:xfrm>
          <a:prstGeom prst="rect">
            <a:avLst/>
          </a:prstGeom>
        </p:spPr>
      </p:pic>
      <p:sp>
        <p:nvSpPr>
          <p:cNvPr id="14" name="Rectangle 13"/>
          <p:cNvSpPr/>
          <p:nvPr/>
        </p:nvSpPr>
        <p:spPr>
          <a:xfrm>
            <a:off x="-18797" y="6379303"/>
            <a:ext cx="9162797" cy="478695"/>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 name="Rectangle 2">
            <a:extLst>
              <a:ext uri="{FF2B5EF4-FFF2-40B4-BE49-F238E27FC236}">
                <a16:creationId xmlns:a16="http://schemas.microsoft.com/office/drawing/2014/main" id="{6C630CEB-3771-4CCB-A7E4-C4BC913ED6B9}"/>
              </a:ext>
            </a:extLst>
          </p:cNvPr>
          <p:cNvSpPr/>
          <p:nvPr/>
        </p:nvSpPr>
        <p:spPr>
          <a:xfrm>
            <a:off x="-8965" y="0"/>
            <a:ext cx="9157648" cy="942975"/>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521F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Case 2</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3</a:t>
            </a:r>
            <a:r>
              <a:rPr kumimoji="0" lang="en-US"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months later…</a:t>
            </a:r>
          </a:p>
        </p:txBody>
      </p:sp>
      <p:pic>
        <p:nvPicPr>
          <p:cNvPr id="90" name="Picture 2" descr="C:\Users\goldinl.CTU\AppData\Local\Microsoft\Windows\Temporary Internet Files\Content.Outlook\OQUTX7GM\CHRC logo_HEARTicon (2).jpg">
            <a:extLst>
              <a:ext uri="{FF2B5EF4-FFF2-40B4-BE49-F238E27FC236}">
                <a16:creationId xmlns:a16="http://schemas.microsoft.com/office/drawing/2014/main" id="{DBC02BB8-1834-413B-88D4-797705FBDF27}"/>
              </a:ext>
            </a:extLst>
          </p:cNvPr>
          <p:cNvPicPr>
            <a:picLocks noChangeAspect="1" noChangeArrowheads="1"/>
          </p:cNvPicPr>
          <p:nvPr/>
        </p:nvPicPr>
        <p:blipFill>
          <a:blip r:embed="rId4" cstate="print">
            <a:clrChange>
              <a:clrFrom>
                <a:srgbClr val="FFFDFC"/>
              </a:clrFrom>
              <a:clrTo>
                <a:srgbClr val="FFFDFC">
                  <a:alpha val="0"/>
                </a:srgbClr>
              </a:clrTo>
            </a:clrChange>
            <a:biLevel thresh="25000"/>
            <a:extLst>
              <a:ext uri="{28A0092B-C50C-407E-A947-70E740481C1C}">
                <a14:useLocalDpi xmlns:a14="http://schemas.microsoft.com/office/drawing/2010/main" val="0"/>
              </a:ext>
            </a:extLst>
          </a:blip>
          <a:srcRect/>
          <a:stretch>
            <a:fillRect/>
          </a:stretch>
        </p:blipFill>
        <p:spPr bwMode="auto">
          <a:xfrm>
            <a:off x="8691727" y="6490451"/>
            <a:ext cx="263937" cy="274320"/>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descr="A picture containing object&#10;&#10;Description generated with high confidence">
            <a:extLst>
              <a:ext uri="{FF2B5EF4-FFF2-40B4-BE49-F238E27FC236}">
                <a16:creationId xmlns:a16="http://schemas.microsoft.com/office/drawing/2014/main" id="{6AA0E402-36D5-49BD-992B-A4784EF5B28A}"/>
              </a:ext>
            </a:extLst>
          </p:cNvPr>
          <p:cNvPicPr>
            <a:picLocks noChangeAspect="1"/>
          </p:cNvPicPr>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4567515" y="811356"/>
            <a:ext cx="4405101" cy="5873469"/>
          </a:xfrm>
          <a:prstGeom prst="rect">
            <a:avLst/>
          </a:prstGeom>
        </p:spPr>
      </p:pic>
      <p:sp>
        <p:nvSpPr>
          <p:cNvPr id="11" name="Content Placeholder 2">
            <a:extLst>
              <a:ext uri="{FF2B5EF4-FFF2-40B4-BE49-F238E27FC236}">
                <a16:creationId xmlns:a16="http://schemas.microsoft.com/office/drawing/2014/main" id="{BAD85D3C-1961-445B-9503-8F24F2F1EA1B}"/>
              </a:ext>
            </a:extLst>
          </p:cNvPr>
          <p:cNvSpPr txBox="1">
            <a:spLocks/>
          </p:cNvSpPr>
          <p:nvPr/>
        </p:nvSpPr>
        <p:spPr>
          <a:xfrm>
            <a:off x="5191644" y="2382252"/>
            <a:ext cx="3156841" cy="3154775"/>
          </a:xfrm>
          <a:prstGeom prst="rect">
            <a:avLst/>
          </a:prstGeom>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242C49"/>
              </a:buClr>
              <a:buSzTx/>
              <a:buFont typeface="Arial" panose="020B0604020202020204" pitchFamily="34" charset="0"/>
              <a:buNone/>
              <a:tabLst/>
              <a:defRPr/>
            </a:pPr>
            <a:endParaRPr kumimoji="0" lang="en-CA" sz="1800" b="1" i="0" u="none" strike="noStrike" kern="1200" cap="none" spc="0" normalizeH="0" baseline="0" noProof="0" dirty="0">
              <a:ln>
                <a:noFill/>
              </a:ln>
              <a:solidFill>
                <a:srgbClr val="1B1A5A"/>
              </a:solidFill>
              <a:effectLst/>
              <a:uLnTx/>
              <a:uFillTx/>
              <a:latin typeface="Agency FB" panose="020B0503020202020204"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37CE4BBB-6EC3-4E1C-AD7C-1593464FB8C7}"/>
              </a:ext>
            </a:extLst>
          </p:cNvPr>
          <p:cNvSpPr txBox="1"/>
          <p:nvPr/>
        </p:nvSpPr>
        <p:spPr>
          <a:xfrm>
            <a:off x="1821866" y="1402758"/>
            <a:ext cx="2761130" cy="86177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2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Raj</a:t>
            </a:r>
            <a:endParaRPr kumimoji="0" lang="en-US" sz="32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60 </a:t>
            </a:r>
            <a:r>
              <a:rPr kumimoji="0" lang="en-U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 </a:t>
            </a:r>
          </a:p>
        </p:txBody>
      </p:sp>
      <p:sp>
        <p:nvSpPr>
          <p:cNvPr id="13" name="Content Placeholder 2">
            <a:extLst>
              <a:ext uri="{FF2B5EF4-FFF2-40B4-BE49-F238E27FC236}">
                <a16:creationId xmlns:a16="http://schemas.microsoft.com/office/drawing/2014/main" id="{70ABA003-B777-4DB1-9A2A-21F23539FBAA}"/>
              </a:ext>
            </a:extLst>
          </p:cNvPr>
          <p:cNvSpPr txBox="1">
            <a:spLocks/>
          </p:cNvSpPr>
          <p:nvPr/>
        </p:nvSpPr>
        <p:spPr>
          <a:xfrm>
            <a:off x="5191644" y="2568120"/>
            <a:ext cx="3232964" cy="5012894"/>
          </a:xfrm>
          <a:prstGeom prst="rect">
            <a:avLst/>
          </a:prstGeom>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nSpc>
                <a:spcPct val="100000"/>
              </a:lnSpc>
              <a:spcBef>
                <a:spcPts val="0"/>
              </a:spcBef>
              <a:buClr>
                <a:srgbClr val="242C49"/>
              </a:buClr>
            </a:pPr>
            <a:r>
              <a:rPr lang="en-CA" sz="2000" b="1" dirty="0">
                <a:solidFill>
                  <a:srgbClr val="E7E6E6">
                    <a:lumMod val="25000"/>
                  </a:srgbClr>
                </a:solidFill>
                <a:latin typeface="Arial Narrow" panose="020B0606020202030204" pitchFamily="34" charset="0"/>
                <a:ea typeface="Lato" panose="020F0502020204030203" pitchFamily="34" charset="0"/>
                <a:cs typeface="Lato" panose="020F0502020204030203" pitchFamily="34" charset="0"/>
              </a:rPr>
              <a:t>Raj saw his labs online and is concerned that his LDL-C may now be “too low”</a:t>
            </a:r>
          </a:p>
          <a:p>
            <a:pPr marL="0" marR="0" lvl="0" indent="0" algn="ctr" defTabSz="914400" rtl="0" eaLnBrk="1" fontAlgn="auto" latinLnBrk="0" hangingPunct="1">
              <a:lnSpc>
                <a:spcPct val="100000"/>
              </a:lnSpc>
              <a:spcBef>
                <a:spcPts val="0"/>
              </a:spcBef>
              <a:spcAft>
                <a:spcPts val="0"/>
              </a:spcAft>
              <a:buClr>
                <a:srgbClr val="242C49"/>
              </a:buClr>
              <a:buSzTx/>
              <a:buFont typeface="Arial" panose="020B0604020202020204" pitchFamily="34" charset="0"/>
              <a:buNone/>
              <a:tabLst/>
              <a:defRPr/>
            </a:pPr>
            <a:endParaRPr kumimoji="0" lang="en-CA" sz="20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endParaRPr>
          </a:p>
          <a:p>
            <a:pPr marL="0" marR="0" lvl="0" indent="0" algn="ctr" defTabSz="914400" rtl="0" eaLnBrk="1" fontAlgn="auto" latinLnBrk="0" hangingPunct="1">
              <a:lnSpc>
                <a:spcPct val="100000"/>
              </a:lnSpc>
              <a:spcBef>
                <a:spcPts val="0"/>
              </a:spcBef>
              <a:spcAft>
                <a:spcPts val="0"/>
              </a:spcAft>
              <a:buClr>
                <a:srgbClr val="242C49"/>
              </a:buClr>
              <a:buSzTx/>
              <a:buFont typeface="Arial" panose="020B0604020202020204" pitchFamily="34" charset="0"/>
              <a:buNone/>
              <a:tabLst/>
              <a:defRPr/>
            </a:pPr>
            <a:r>
              <a:rPr kumimoji="0" lang="en-CA" sz="20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His most recent LDL-C is </a:t>
            </a:r>
          </a:p>
          <a:p>
            <a:pPr marL="0" marR="0" lvl="0" indent="0" algn="ctr" defTabSz="914400" rtl="0" eaLnBrk="1" fontAlgn="auto" latinLnBrk="0" hangingPunct="1">
              <a:lnSpc>
                <a:spcPct val="100000"/>
              </a:lnSpc>
              <a:spcBef>
                <a:spcPts val="0"/>
              </a:spcBef>
              <a:spcAft>
                <a:spcPts val="0"/>
              </a:spcAft>
              <a:buClr>
                <a:srgbClr val="242C49"/>
              </a:buClr>
              <a:buSzTx/>
              <a:buFont typeface="Arial" panose="020B0604020202020204" pitchFamily="34" charset="0"/>
              <a:buNone/>
              <a:tabLst/>
              <a:defRPr/>
            </a:pPr>
            <a:r>
              <a:rPr kumimoji="0" lang="en-CA" sz="2000" b="1" i="0" u="none" strike="noStrike" kern="1200" cap="none" spc="0" normalizeH="0" baseline="0" noProof="0" dirty="0">
                <a:ln>
                  <a:noFill/>
                </a:ln>
                <a:solidFill>
                  <a:srgbClr val="F63724"/>
                </a:solidFill>
                <a:effectLst/>
                <a:uLnTx/>
                <a:uFillTx/>
                <a:latin typeface="Arial Narrow" panose="020B0606020202030204" pitchFamily="34" charset="0"/>
                <a:ea typeface="Lato" panose="020F0502020204030203" pitchFamily="34" charset="0"/>
                <a:cs typeface="Lato" panose="020F0502020204030203" pitchFamily="34" charset="0"/>
              </a:rPr>
              <a:t>1.2</a:t>
            </a:r>
            <a:r>
              <a:rPr kumimoji="0" lang="en-CA" sz="20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 mmol/L </a:t>
            </a:r>
          </a:p>
          <a:p>
            <a:pPr marL="0" marR="0" lvl="0" indent="0" algn="ctr" defTabSz="914400" rtl="0" eaLnBrk="1" fontAlgn="auto" latinLnBrk="0" hangingPunct="1">
              <a:lnSpc>
                <a:spcPct val="100000"/>
              </a:lnSpc>
              <a:spcBef>
                <a:spcPts val="0"/>
              </a:spcBef>
              <a:spcAft>
                <a:spcPts val="0"/>
              </a:spcAft>
              <a:buClr>
                <a:srgbClr val="242C49"/>
              </a:buClr>
              <a:buSzTx/>
              <a:buFont typeface="Arial" panose="020B0604020202020204" pitchFamily="34" charset="0"/>
              <a:buNone/>
              <a:tabLst/>
              <a:defRPr/>
            </a:pPr>
            <a:endParaRPr kumimoji="0" lang="en-CA" sz="16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endParaRPr>
          </a:p>
          <a:p>
            <a:pPr marL="285750" marR="0" lvl="0" indent="-285750" algn="l" defTabSz="914400" rtl="0" eaLnBrk="1" fontAlgn="auto" latinLnBrk="0" hangingPunct="1">
              <a:lnSpc>
                <a:spcPct val="100000"/>
              </a:lnSpc>
              <a:spcBef>
                <a:spcPts val="0"/>
              </a:spcBef>
              <a:spcAft>
                <a:spcPts val="0"/>
              </a:spcAft>
              <a:buClr>
                <a:srgbClr val="242C49"/>
              </a:buClr>
              <a:buSzTx/>
              <a:buFont typeface="Wingdings" panose="05000000000000000000" pitchFamily="2" charset="2"/>
              <a:buChar char="§"/>
              <a:tabLst/>
              <a:defRPr/>
            </a:pPr>
            <a:r>
              <a:rPr kumimoji="0" lang="en-CA" sz="16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Previous Visit LDL-C: 2.2 mmol/L</a:t>
            </a:r>
          </a:p>
          <a:p>
            <a:pPr marL="285750" marR="0" lvl="0" indent="-285750" algn="l" defTabSz="914400" rtl="0" eaLnBrk="1" fontAlgn="auto" latinLnBrk="0" hangingPunct="1">
              <a:lnSpc>
                <a:spcPct val="100000"/>
              </a:lnSpc>
              <a:spcBef>
                <a:spcPts val="0"/>
              </a:spcBef>
              <a:spcAft>
                <a:spcPts val="0"/>
              </a:spcAft>
              <a:buClr>
                <a:srgbClr val="242C49"/>
              </a:buClr>
              <a:buSzTx/>
              <a:buFont typeface="Wingdings" panose="05000000000000000000" pitchFamily="2" charset="2"/>
              <a:buChar char="§"/>
              <a:tabLst/>
              <a:defRPr/>
            </a:pPr>
            <a:r>
              <a:rPr kumimoji="0" lang="en-CA" sz="16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Initial Visit LDL-C: 2.6 mmol/L</a:t>
            </a:r>
            <a:endParaRPr kumimoji="0" lang="en-CA" sz="1200" b="1" i="0" u="none" strike="noStrike" kern="1200" cap="none" spc="0" normalizeH="0" baseline="0" noProof="0" dirty="0">
              <a:ln>
                <a:noFill/>
              </a:ln>
              <a:solidFill>
                <a:srgbClr val="1B1A5A"/>
              </a:solidFill>
              <a:effectLst/>
              <a:uLnTx/>
              <a:uFillTx/>
              <a:latin typeface="Arial Narrow" panose="020B0606020202030204" pitchFamily="34" charset="0"/>
              <a:ea typeface="Lato" panose="020F0502020204030203" pitchFamily="34" charset="0"/>
              <a:cs typeface="Lato" panose="020F0502020204030203" pitchFamily="34" charset="0"/>
            </a:endParaRPr>
          </a:p>
          <a:p>
            <a:pPr marL="0" marR="0" lvl="0" indent="0" algn="ctr" defTabSz="914400" rtl="0" eaLnBrk="1" fontAlgn="auto" latinLnBrk="0" hangingPunct="1">
              <a:lnSpc>
                <a:spcPct val="100000"/>
              </a:lnSpc>
              <a:spcBef>
                <a:spcPts val="0"/>
              </a:spcBef>
              <a:spcAft>
                <a:spcPts val="0"/>
              </a:spcAft>
              <a:buClr>
                <a:srgbClr val="242C49"/>
              </a:buClr>
              <a:buSzTx/>
              <a:buFont typeface="Arial" panose="020B0604020202020204" pitchFamily="34" charset="0"/>
              <a:buNone/>
              <a:tabLst/>
              <a:defRPr/>
            </a:pPr>
            <a:endParaRPr kumimoji="0" lang="en-CA" sz="1600" b="1" i="0" u="none" strike="noStrike" kern="1200" cap="none" spc="0" normalizeH="0" baseline="0" noProof="0" dirty="0">
              <a:ln>
                <a:noFill/>
              </a:ln>
              <a:solidFill>
                <a:srgbClr val="1B1A5A"/>
              </a:solidFill>
              <a:effectLst/>
              <a:uLnTx/>
              <a:uFillTx/>
              <a:latin typeface="Arial Narrow" panose="020B0606020202030204"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385372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8797" y="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 name="Content Placeholder 2">
            <a:extLst>
              <a:ext uri="{FF2B5EF4-FFF2-40B4-BE49-F238E27FC236}">
                <a16:creationId xmlns:a16="http://schemas.microsoft.com/office/drawing/2014/main" id="{8CECF18D-349B-45C8-8B3C-021178FBD5DF}"/>
              </a:ext>
            </a:extLst>
          </p:cNvPr>
          <p:cNvSpPr txBox="1">
            <a:spLocks/>
          </p:cNvSpPr>
          <p:nvPr/>
        </p:nvSpPr>
        <p:spPr>
          <a:xfrm>
            <a:off x="160143" y="1597074"/>
            <a:ext cx="7505931" cy="4066964"/>
          </a:xfrm>
          <a:prstGeom prst="rect">
            <a:avLst/>
          </a:prstGeom>
        </p:spPr>
        <p:txBody>
          <a:bodyPr vert="horz" lIns="91440" tIns="45720" rIns="91440" bIns="45720" rtlCol="0">
            <a:normAutofit fontScale="92500" lnSpcReduction="10000"/>
          </a:bodyPr>
          <a:lstStyle>
            <a:lvl1pPr marL="342900" indent="-342900" algn="l" defTabSz="457200" rtl="0" fontAlgn="base">
              <a:spcBef>
                <a:spcPct val="20000"/>
              </a:spcBef>
              <a:spcAft>
                <a:spcPct val="0"/>
              </a:spcAft>
              <a:buFont typeface="Arial" charset="0"/>
              <a:buChar char="•"/>
              <a:defRPr sz="3200" kern="1200">
                <a:solidFill>
                  <a:schemeClr val="tx1"/>
                </a:solidFill>
                <a:latin typeface="Arial Narrow"/>
                <a:ea typeface="+mn-ea"/>
                <a:cs typeface="Arial Narrow"/>
              </a:defRPr>
            </a:lvl1pPr>
            <a:lvl2pPr marL="742950" indent="-285750" algn="l" defTabSz="457200" rtl="0" fontAlgn="base">
              <a:spcBef>
                <a:spcPct val="20000"/>
              </a:spcBef>
              <a:spcAft>
                <a:spcPct val="0"/>
              </a:spcAft>
              <a:buFont typeface="Arial" charset="0"/>
              <a:buChar char="–"/>
              <a:defRPr sz="2800" kern="1200">
                <a:solidFill>
                  <a:schemeClr val="tx1"/>
                </a:solidFill>
                <a:latin typeface="Arial Narrow"/>
                <a:ea typeface="+mn-ea"/>
                <a:cs typeface="Arial Narrow"/>
              </a:defRPr>
            </a:lvl2pPr>
            <a:lvl3pPr marL="1143000" indent="-228600" algn="l" defTabSz="457200" rtl="0" fontAlgn="base">
              <a:spcBef>
                <a:spcPct val="20000"/>
              </a:spcBef>
              <a:spcAft>
                <a:spcPct val="0"/>
              </a:spcAft>
              <a:buFont typeface="Arial" charset="0"/>
              <a:buChar char="•"/>
              <a:defRPr sz="2400" kern="1200">
                <a:solidFill>
                  <a:schemeClr val="tx1"/>
                </a:solidFill>
                <a:latin typeface="Arial Narrow"/>
                <a:ea typeface="+mn-ea"/>
                <a:cs typeface="Arial Narrow"/>
              </a:defRPr>
            </a:lvl3pPr>
            <a:lvl4pPr marL="1600200" indent="-228600" algn="l" defTabSz="457200" rtl="0" fontAlgn="base">
              <a:spcBef>
                <a:spcPct val="20000"/>
              </a:spcBef>
              <a:spcAft>
                <a:spcPct val="0"/>
              </a:spcAft>
              <a:buFont typeface="Arial" charset="0"/>
              <a:buChar char="–"/>
              <a:defRPr sz="2000" kern="1200">
                <a:solidFill>
                  <a:schemeClr val="tx1"/>
                </a:solidFill>
                <a:latin typeface="Arial Narrow"/>
                <a:ea typeface="+mn-ea"/>
                <a:cs typeface="Arial Narrow"/>
              </a:defRPr>
            </a:lvl4pPr>
            <a:lvl5pPr marL="2057400" indent="-228600" algn="l" defTabSz="457200" rtl="0" fontAlgn="base">
              <a:spcBef>
                <a:spcPct val="20000"/>
              </a:spcBef>
              <a:spcAft>
                <a:spcPct val="0"/>
              </a:spcAft>
              <a:buFont typeface="Arial" charset="0"/>
              <a:buChar char="»"/>
              <a:defRPr sz="2000" kern="1200">
                <a:solidFill>
                  <a:schemeClr val="tx1"/>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
                <a:srgbClr val="003192"/>
              </a:buClr>
              <a:buSzTx/>
              <a:buFont typeface="Arial" charset="0"/>
              <a:buNone/>
              <a:tabLst/>
              <a:defRPr/>
            </a:pPr>
            <a:r>
              <a:rPr kumimoji="0" lang="en-CA" sz="3000" b="1" i="0" u="none" strike="noStrike" kern="1200" cap="none" spc="0" normalizeH="0" baseline="0" noProof="0" dirty="0">
                <a:ln>
                  <a:noFill/>
                </a:ln>
                <a:solidFill>
                  <a:srgbClr val="451C6A"/>
                </a:solidFill>
                <a:effectLst/>
                <a:uLnTx/>
                <a:uFillTx/>
                <a:latin typeface="Arial Narrow"/>
                <a:ea typeface="+mn-ea"/>
              </a:rPr>
              <a:t>Please select from one of the available options</a:t>
            </a:r>
          </a:p>
          <a:p>
            <a:pPr marL="0" marR="0" lvl="0" indent="0" algn="l" defTabSz="457200" rtl="0" eaLnBrk="1" fontAlgn="base" latinLnBrk="0" hangingPunct="1">
              <a:lnSpc>
                <a:spcPct val="100000"/>
              </a:lnSpc>
              <a:spcBef>
                <a:spcPct val="20000"/>
              </a:spcBef>
              <a:spcAft>
                <a:spcPct val="0"/>
              </a:spcAft>
              <a:buClr>
                <a:srgbClr val="003192"/>
              </a:buClr>
              <a:buSzTx/>
              <a:buFont typeface="Arial" charset="0"/>
              <a:buNone/>
              <a:tabLst/>
              <a:defRPr/>
            </a:pPr>
            <a:endParaRPr kumimoji="0" lang="en-CA" sz="2400" b="1" i="0" u="none" strike="noStrike" kern="1200" cap="none" spc="0" normalizeH="0" baseline="0" noProof="0" dirty="0">
              <a:ln>
                <a:noFill/>
              </a:ln>
              <a:solidFill>
                <a:srgbClr val="003192"/>
              </a:solidFill>
              <a:effectLst/>
              <a:uLnTx/>
              <a:uFillTx/>
              <a:latin typeface="Arial Narrow"/>
              <a:ea typeface="+mn-ea"/>
            </a:endParaRPr>
          </a:p>
          <a:p>
            <a:pPr marL="914400" lvl="1" indent="-514350">
              <a:buClr>
                <a:srgbClr val="521F6E"/>
              </a:buClr>
              <a:buFont typeface="+mj-lt"/>
              <a:buAutoNum type="arabicPeriod"/>
              <a:defRPr/>
            </a:pPr>
            <a:r>
              <a:rPr lang="en-CA" b="1" dirty="0">
                <a:solidFill>
                  <a:srgbClr val="000000">
                    <a:lumMod val="85000"/>
                    <a:lumOff val="15000"/>
                  </a:srgbClr>
                </a:solidFill>
              </a:rPr>
              <a:t>You lower the atorvastatin as Raj is now concerned that his LDL-C is too low</a:t>
            </a:r>
          </a:p>
          <a:p>
            <a:pPr marL="914400" lvl="1" indent="-514350">
              <a:buClr>
                <a:srgbClr val="521F6E"/>
              </a:buClr>
              <a:buFont typeface="+mj-lt"/>
              <a:buAutoNum type="arabicPeriod"/>
              <a:defRPr/>
            </a:pPr>
            <a:r>
              <a:rPr lang="en-CA" b="1" dirty="0">
                <a:solidFill>
                  <a:srgbClr val="000000">
                    <a:lumMod val="85000"/>
                    <a:lumOff val="15000"/>
                  </a:srgbClr>
                </a:solidFill>
              </a:rPr>
              <a:t>You stop his evolocumab and consider trying atorvastatin 80 mg again </a:t>
            </a:r>
          </a:p>
          <a:p>
            <a:pPr marL="914400" lvl="1" indent="-514350">
              <a:buClr>
                <a:srgbClr val="521F6E"/>
              </a:buClr>
              <a:buFont typeface="+mj-lt"/>
              <a:buAutoNum type="arabicPeriod"/>
              <a:defRPr/>
            </a:pPr>
            <a:r>
              <a:rPr lang="en-CA" b="1" dirty="0">
                <a:solidFill>
                  <a:srgbClr val="000000">
                    <a:lumMod val="85000"/>
                    <a:lumOff val="15000"/>
                  </a:srgbClr>
                </a:solidFill>
              </a:rPr>
              <a:t>You maintain current therapy and explain to Raj, that lower LDL cholesterol affords him additional protection</a:t>
            </a:r>
          </a:p>
          <a:p>
            <a:pPr marL="914400" lvl="1" indent="-514350">
              <a:buClr>
                <a:srgbClr val="521F6E"/>
              </a:buClr>
              <a:buFont typeface="+mj-lt"/>
              <a:buAutoNum type="arabicPeriod"/>
              <a:defRPr/>
            </a:pPr>
            <a:r>
              <a:rPr lang="en-CA" b="1" dirty="0">
                <a:solidFill>
                  <a:srgbClr val="000000">
                    <a:lumMod val="85000"/>
                    <a:lumOff val="15000"/>
                  </a:srgbClr>
                </a:solidFill>
              </a:rPr>
              <a:t>You lower his evolocumab dose </a:t>
            </a: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034686" y="6180388"/>
            <a:ext cx="928465" cy="593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18796" y="347692"/>
            <a:ext cx="9162796" cy="584775"/>
          </a:xfrm>
          <a:prstGeom prst="rect">
            <a:avLst/>
          </a:prstGeom>
        </p:spPr>
        <p:txBody>
          <a:bodyPr wrap="square">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What do you do about Raj’s LDL-C level of 1.2 mmol/L?</a:t>
            </a:r>
          </a:p>
        </p:txBody>
      </p:sp>
      <p:sp>
        <p:nvSpPr>
          <p:cNvPr id="8" name="Rectangle 7"/>
          <p:cNvSpPr/>
          <p:nvPr/>
        </p:nvSpPr>
        <p:spPr>
          <a:xfrm>
            <a:off x="-18797" y="6310617"/>
            <a:ext cx="9162797" cy="54738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0" name="Picture 9" descr="A close up of a sign&#10;&#10;Description generated with very high confidence">
            <a:extLst>
              <a:ext uri="{FF2B5EF4-FFF2-40B4-BE49-F238E27FC236}">
                <a16:creationId xmlns:a16="http://schemas.microsoft.com/office/drawing/2014/main" id="{9CE7944B-C6F6-4467-AAD3-367506D73F7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44358" y="2305050"/>
            <a:ext cx="1852346" cy="4171949"/>
          </a:xfrm>
          <a:prstGeom prst="rect">
            <a:avLst/>
          </a:prstGeom>
        </p:spPr>
      </p:pic>
    </p:spTree>
    <p:extLst>
      <p:ext uri="{BB962C8B-B14F-4D97-AF65-F5344CB8AC3E}">
        <p14:creationId xmlns:p14="http://schemas.microsoft.com/office/powerpoint/2010/main" val="42226471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8797" y="6310617"/>
            <a:ext cx="9162797" cy="54738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 name="Rectangle 8"/>
          <p:cNvSpPr/>
          <p:nvPr/>
        </p:nvSpPr>
        <p:spPr>
          <a:xfrm>
            <a:off x="-18797" y="9921"/>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52690" y="347739"/>
            <a:ext cx="9038620" cy="646331"/>
          </a:xfrm>
          <a:prstGeom prst="rect">
            <a:avLst/>
          </a:prstGeom>
        </p:spPr>
        <p:txBody>
          <a:bodyPr wrap="square">
            <a:spAutoFit/>
          </a:bodyPr>
          <a:lstStyle/>
          <a:p>
            <a:pPr lvl="0" algn="ctr" defTabSz="342991">
              <a:defRPr/>
            </a:pPr>
            <a:r>
              <a:rPr lang="en-CA" sz="3600" b="1" dirty="0">
                <a:solidFill>
                  <a:prstClr val="white"/>
                </a:solidFill>
                <a:latin typeface="Arial Narrow" panose="020B0606020202030204" pitchFamily="34" charset="0"/>
              </a:rPr>
              <a:t>Low LDL-Cholesterol</a:t>
            </a:r>
            <a:endParaRPr kumimoji="0" lang="en-CA"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55" name="Rectangle 54">
            <a:extLst>
              <a:ext uri="{FF2B5EF4-FFF2-40B4-BE49-F238E27FC236}">
                <a16:creationId xmlns:a16="http://schemas.microsoft.com/office/drawing/2014/main" id="{B3B78B1E-F5D6-406F-82FE-FDBF297C34B3}"/>
              </a:ext>
            </a:extLst>
          </p:cNvPr>
          <p:cNvSpPr/>
          <p:nvPr/>
        </p:nvSpPr>
        <p:spPr>
          <a:xfrm>
            <a:off x="82496" y="6418898"/>
            <a:ext cx="7409149" cy="369332"/>
          </a:xfrm>
          <a:prstGeom prst="rect">
            <a:avLst/>
          </a:prstGeom>
          <a:noFill/>
          <a:ln>
            <a:noFill/>
          </a:ln>
          <a:effectLst>
            <a:outerShdw blurRad="50800" dist="38100" dir="2700000" algn="tl" rotWithShape="0">
              <a:prstClr val="black">
                <a:alpha val="40000"/>
              </a:prstClr>
            </a:outerShdw>
          </a:effectLst>
        </p:spPr>
        <p:txBody>
          <a:bodyPr wrap="square">
            <a:spAutoFit/>
          </a:bodyPr>
          <a:lstStyle/>
          <a:p>
            <a:pPr lvl="0" defTabSz="914355"/>
            <a:r>
              <a:rPr lang="it-IT" sz="900" dirty="0">
                <a:solidFill>
                  <a:prstClr val="white"/>
                </a:solidFill>
                <a:latin typeface="Arial Narrow" panose="020B0606020202030204" pitchFamily="34" charset="0"/>
              </a:rPr>
              <a:t>1 Swiger &amp; Martin Drug Saf 2015;38:519-26</a:t>
            </a:r>
          </a:p>
          <a:p>
            <a:pPr lvl="0" defTabSz="914355"/>
            <a:r>
              <a:rPr lang="it-IT" sz="900" dirty="0">
                <a:solidFill>
                  <a:prstClr val="white"/>
                </a:solidFill>
                <a:latin typeface="Arial Narrow" panose="020B0606020202030204" pitchFamily="34" charset="0"/>
              </a:rPr>
              <a:t>2 O’Keefe et al Am J Cardiol 2017;119:565-71</a:t>
            </a:r>
          </a:p>
        </p:txBody>
      </p:sp>
      <p:sp>
        <p:nvSpPr>
          <p:cNvPr id="18" name="Content Placeholder 2">
            <a:extLst>
              <a:ext uri="{FF2B5EF4-FFF2-40B4-BE49-F238E27FC236}">
                <a16:creationId xmlns:a16="http://schemas.microsoft.com/office/drawing/2014/main" id="{A76FE096-16C2-48CA-B840-ABA54AC0F92A}"/>
              </a:ext>
            </a:extLst>
          </p:cNvPr>
          <p:cNvSpPr txBox="1">
            <a:spLocks/>
          </p:cNvSpPr>
          <p:nvPr/>
        </p:nvSpPr>
        <p:spPr>
          <a:xfrm>
            <a:off x="196928" y="1413864"/>
            <a:ext cx="8809984" cy="4717416"/>
          </a:xfrm>
          <a:prstGeom prst="rect">
            <a:avLst/>
          </a:prstGeom>
        </p:spPr>
        <p:txBody>
          <a:bodyPr>
            <a:noAutofit/>
          </a:bodyPr>
          <a:lstStyle>
            <a:lvl1pPr marL="0" indent="0" algn="l" defTabSz="914484" rtl="0" eaLnBrk="1" latinLnBrk="0" hangingPunct="1">
              <a:spcBef>
                <a:spcPct val="20000"/>
              </a:spcBef>
              <a:buFontTx/>
              <a:buNone/>
              <a:defRPr sz="135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457242" indent="0" algn="l" defTabSz="914484" rtl="0" eaLnBrk="1" latinLnBrk="0" hangingPunct="1">
              <a:spcBef>
                <a:spcPct val="20000"/>
              </a:spcBef>
              <a:buFontTx/>
              <a:buNone/>
              <a:defRPr sz="1350" kern="1200">
                <a:solidFill>
                  <a:schemeClr val="tx1"/>
                </a:solidFill>
                <a:latin typeface="Arial" panose="020B0604020202020204" pitchFamily="34" charset="0"/>
                <a:ea typeface="+mn-ea"/>
                <a:cs typeface="Arial" panose="020B0604020202020204" pitchFamily="34" charset="0"/>
              </a:defRPr>
            </a:lvl2pPr>
            <a:lvl3pPr marL="914483" indent="0" algn="l" defTabSz="914484" rtl="0" eaLnBrk="1" latinLnBrk="0" hangingPunct="1">
              <a:spcBef>
                <a:spcPct val="20000"/>
              </a:spcBef>
              <a:buFontTx/>
              <a:buNone/>
              <a:defRPr sz="1350" kern="1200">
                <a:solidFill>
                  <a:schemeClr val="tx1"/>
                </a:solidFill>
                <a:latin typeface="Arial" panose="020B0604020202020204" pitchFamily="34" charset="0"/>
                <a:ea typeface="+mn-ea"/>
                <a:cs typeface="Arial" panose="020B0604020202020204" pitchFamily="34" charset="0"/>
              </a:defRPr>
            </a:lvl3pPr>
            <a:lvl4pPr marL="1371726" indent="0" algn="l" defTabSz="914484" rtl="0" eaLnBrk="1" latinLnBrk="0" hangingPunct="1">
              <a:spcBef>
                <a:spcPct val="20000"/>
              </a:spcBef>
              <a:buFontTx/>
              <a:buNone/>
              <a:defRPr sz="1350" kern="1200">
                <a:solidFill>
                  <a:schemeClr val="tx1"/>
                </a:solidFill>
                <a:latin typeface="Arial" panose="020B0604020202020204" pitchFamily="34" charset="0"/>
                <a:ea typeface="+mn-ea"/>
                <a:cs typeface="Arial" panose="020B0604020202020204" pitchFamily="34" charset="0"/>
              </a:defRPr>
            </a:lvl4pPr>
            <a:lvl5pPr marL="1828967" indent="0" algn="l" defTabSz="914484" rtl="0" eaLnBrk="1" latinLnBrk="0" hangingPunct="1">
              <a:spcBef>
                <a:spcPct val="20000"/>
              </a:spcBef>
              <a:buFontTx/>
              <a:buNone/>
              <a:defRPr sz="1350" kern="1200">
                <a:solidFill>
                  <a:schemeClr val="tx1"/>
                </a:solidFill>
                <a:latin typeface="Arial" panose="020B0604020202020204" pitchFamily="34" charset="0"/>
                <a:ea typeface="+mn-ea"/>
                <a:cs typeface="Arial" panose="020B0604020202020204" pitchFamily="34" charset="0"/>
              </a:defRPr>
            </a:lvl5pPr>
            <a:lvl6pPr marL="2514830" indent="-228621" algn="l" defTabSz="914484" rtl="0" eaLnBrk="1" latinLnBrk="0" hangingPunct="1">
              <a:spcBef>
                <a:spcPct val="20000"/>
              </a:spcBef>
              <a:buFont typeface="Arial" pitchFamily="34" charset="0"/>
              <a:buChar char="•"/>
              <a:defRPr sz="2026" kern="1200">
                <a:solidFill>
                  <a:schemeClr val="tx1"/>
                </a:solidFill>
                <a:latin typeface="+mn-lt"/>
                <a:ea typeface="+mn-ea"/>
                <a:cs typeface="+mn-cs"/>
              </a:defRPr>
            </a:lvl6pPr>
            <a:lvl7pPr marL="2972073" indent="-228621" algn="l" defTabSz="914484" rtl="0" eaLnBrk="1" latinLnBrk="0" hangingPunct="1">
              <a:spcBef>
                <a:spcPct val="20000"/>
              </a:spcBef>
              <a:buFont typeface="Arial" pitchFamily="34" charset="0"/>
              <a:buChar char="•"/>
              <a:defRPr sz="2026" kern="1200">
                <a:solidFill>
                  <a:schemeClr val="tx1"/>
                </a:solidFill>
                <a:latin typeface="+mn-lt"/>
                <a:ea typeface="+mn-ea"/>
                <a:cs typeface="+mn-cs"/>
              </a:defRPr>
            </a:lvl7pPr>
            <a:lvl8pPr marL="3429314" indent="-228621" algn="l" defTabSz="914484" rtl="0" eaLnBrk="1" latinLnBrk="0" hangingPunct="1">
              <a:spcBef>
                <a:spcPct val="20000"/>
              </a:spcBef>
              <a:buFont typeface="Arial" pitchFamily="34" charset="0"/>
              <a:buChar char="•"/>
              <a:defRPr sz="2026" kern="1200">
                <a:solidFill>
                  <a:schemeClr val="tx1"/>
                </a:solidFill>
                <a:latin typeface="+mn-lt"/>
                <a:ea typeface="+mn-ea"/>
                <a:cs typeface="+mn-cs"/>
              </a:defRPr>
            </a:lvl8pPr>
            <a:lvl9pPr marL="3886556" indent="-228621" algn="l" defTabSz="914484" rtl="0" eaLnBrk="1" latinLnBrk="0" hangingPunct="1">
              <a:spcBef>
                <a:spcPct val="20000"/>
              </a:spcBef>
              <a:buFont typeface="Arial" pitchFamily="34" charset="0"/>
              <a:buChar char="•"/>
              <a:defRPr sz="2026" kern="1200">
                <a:solidFill>
                  <a:schemeClr val="tx1"/>
                </a:solidFill>
                <a:latin typeface="+mn-lt"/>
                <a:ea typeface="+mn-ea"/>
                <a:cs typeface="+mn-cs"/>
              </a:defRPr>
            </a:lvl9pPr>
          </a:lstStyle>
          <a:p>
            <a:pPr marL="274320" lvl="0" indent="-274320" defTabSz="914400" fontAlgn="base">
              <a:spcBef>
                <a:spcPts val="1200"/>
              </a:spcBef>
              <a:spcAft>
                <a:spcPct val="0"/>
              </a:spcAft>
              <a:buClr>
                <a:srgbClr val="521F6E"/>
              </a:buClr>
              <a:buFont typeface="Wingdings" panose="05000000000000000000" pitchFamily="2" charset="2"/>
              <a:buChar char="§"/>
              <a:defRPr/>
            </a:pPr>
            <a:r>
              <a:rPr lang="en-CA" sz="3200" dirty="0">
                <a:solidFill>
                  <a:srgbClr val="000000"/>
                </a:solidFill>
                <a:latin typeface="Arial Narrow" panose="020B0606020202030204" pitchFamily="34" charset="0"/>
              </a:rPr>
              <a:t>Cholesterol is a precursor for synthesis of steroid hormones and is an essential component of all cell membranes</a:t>
            </a:r>
          </a:p>
          <a:p>
            <a:pPr marL="274320" lvl="0" indent="-274320" defTabSz="914400" fontAlgn="base">
              <a:spcBef>
                <a:spcPts val="1200"/>
              </a:spcBef>
              <a:spcAft>
                <a:spcPct val="0"/>
              </a:spcAft>
              <a:buClr>
                <a:srgbClr val="521F6E"/>
              </a:buClr>
              <a:buFont typeface="Wingdings" panose="05000000000000000000" pitchFamily="2" charset="2"/>
              <a:buChar char="§"/>
              <a:defRPr/>
            </a:pPr>
            <a:r>
              <a:rPr lang="en-CA" sz="3200" b="1" dirty="0">
                <a:solidFill>
                  <a:srgbClr val="000000"/>
                </a:solidFill>
                <a:latin typeface="Arial Narrow" panose="020B0606020202030204" pitchFamily="34" charset="0"/>
              </a:rPr>
              <a:t>BUT:</a:t>
            </a:r>
          </a:p>
          <a:p>
            <a:pPr marL="914442" lvl="1" indent="-457200" defTabSz="914400" fontAlgn="base">
              <a:spcBef>
                <a:spcPts val="1200"/>
              </a:spcBef>
              <a:spcAft>
                <a:spcPct val="0"/>
              </a:spcAft>
              <a:buClr>
                <a:srgbClr val="521F6E"/>
              </a:buClr>
              <a:buFont typeface="Arial Narrow" panose="020B0606020202030204" pitchFamily="34" charset="0"/>
              <a:buChar char="→"/>
              <a:defRPr/>
            </a:pPr>
            <a:r>
              <a:rPr lang="en-CA" sz="3200" dirty="0">
                <a:solidFill>
                  <a:srgbClr val="000000"/>
                </a:solidFill>
                <a:latin typeface="Arial Narrow" panose="020B0606020202030204" pitchFamily="34" charset="0"/>
              </a:rPr>
              <a:t>Enters the circulation via chylomicrons and VLDL-C, </a:t>
            </a:r>
            <a:r>
              <a:rPr lang="en-CA" sz="3200" b="1" i="1" dirty="0">
                <a:solidFill>
                  <a:srgbClr val="000000"/>
                </a:solidFill>
                <a:latin typeface="Arial Narrow" panose="020B0606020202030204" pitchFamily="34" charset="0"/>
              </a:rPr>
              <a:t>not</a:t>
            </a:r>
            <a:r>
              <a:rPr lang="en-CA" sz="3200" dirty="0">
                <a:solidFill>
                  <a:srgbClr val="000000"/>
                </a:solidFill>
                <a:latin typeface="Arial Narrow" panose="020B0606020202030204" pitchFamily="34" charset="0"/>
              </a:rPr>
              <a:t> LDL-C</a:t>
            </a:r>
            <a:r>
              <a:rPr lang="en-CA" sz="3200" baseline="30000" dirty="0">
                <a:solidFill>
                  <a:srgbClr val="000000"/>
                </a:solidFill>
                <a:latin typeface="Arial Narrow" panose="020B0606020202030204" pitchFamily="34" charset="0"/>
              </a:rPr>
              <a:t>1</a:t>
            </a:r>
          </a:p>
          <a:p>
            <a:pPr marL="914442" lvl="1" indent="-457200" defTabSz="914400" fontAlgn="base">
              <a:spcBef>
                <a:spcPts val="1200"/>
              </a:spcBef>
              <a:spcAft>
                <a:spcPct val="0"/>
              </a:spcAft>
              <a:buClr>
                <a:srgbClr val="521F6E"/>
              </a:buClr>
              <a:buFont typeface="Arial Narrow" panose="020B0606020202030204" pitchFamily="34" charset="0"/>
              <a:buChar char="→"/>
              <a:defRPr/>
            </a:pPr>
            <a:r>
              <a:rPr lang="en-CA" sz="3200" dirty="0">
                <a:solidFill>
                  <a:srgbClr val="000000"/>
                </a:solidFill>
                <a:latin typeface="Arial Narrow" panose="020B0606020202030204" pitchFamily="34" charset="0"/>
              </a:rPr>
              <a:t>Low levels of LDL-C are present in human neonates and other mammals</a:t>
            </a:r>
            <a:r>
              <a:rPr lang="en-CA" sz="3200" baseline="30000" dirty="0">
                <a:solidFill>
                  <a:srgbClr val="000000"/>
                </a:solidFill>
                <a:latin typeface="Arial Narrow" panose="020B0606020202030204" pitchFamily="34" charset="0"/>
              </a:rPr>
              <a:t>2</a:t>
            </a:r>
          </a:p>
        </p:txBody>
      </p:sp>
    </p:spTree>
    <p:extLst>
      <p:ext uri="{BB962C8B-B14F-4D97-AF65-F5344CB8AC3E}">
        <p14:creationId xmlns:p14="http://schemas.microsoft.com/office/powerpoint/2010/main" val="1334758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ectangle 128"/>
          <p:cNvSpPr/>
          <p:nvPr/>
        </p:nvSpPr>
        <p:spPr>
          <a:xfrm>
            <a:off x="-18797" y="6310617"/>
            <a:ext cx="9162797" cy="54738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30" name="Rectangle 129"/>
          <p:cNvSpPr/>
          <p:nvPr/>
        </p:nvSpPr>
        <p:spPr>
          <a:xfrm>
            <a:off x="-18797" y="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105380" y="39915"/>
            <a:ext cx="9038620" cy="1200329"/>
          </a:xfrm>
          <a:prstGeom prst="rect">
            <a:avLst/>
          </a:prstGeom>
        </p:spPr>
        <p:txBody>
          <a:bodyPr wrap="square">
            <a:spAutoFit/>
          </a:bodyPr>
          <a:lstStyle/>
          <a:p>
            <a:pPr lvl="0" algn="ctr" defTabSz="342991">
              <a:defRPr/>
            </a:pPr>
            <a:r>
              <a:rPr lang="en-CA" sz="3600" b="1" dirty="0">
                <a:solidFill>
                  <a:prstClr val="white"/>
                </a:solidFill>
                <a:latin typeface="Arial Narrow" panose="020B0606020202030204" pitchFamily="34" charset="0"/>
              </a:rPr>
              <a:t>Many Species Have Low Cholesterol, </a:t>
            </a:r>
            <a:br>
              <a:rPr lang="en-CA" sz="3600" b="1" dirty="0">
                <a:solidFill>
                  <a:prstClr val="white"/>
                </a:solidFill>
                <a:latin typeface="Arial Narrow" panose="020B0606020202030204" pitchFamily="34" charset="0"/>
              </a:rPr>
            </a:br>
            <a:r>
              <a:rPr lang="en-CA" sz="3600" b="1" dirty="0">
                <a:solidFill>
                  <a:prstClr val="white"/>
                </a:solidFill>
                <a:latin typeface="Arial Narrow" panose="020B0606020202030204" pitchFamily="34" charset="0"/>
              </a:rPr>
              <a:t>Even During Development</a:t>
            </a:r>
            <a:endParaRPr kumimoji="0" lang="en-CA"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55" name="Rectangle 54">
            <a:extLst>
              <a:ext uri="{FF2B5EF4-FFF2-40B4-BE49-F238E27FC236}">
                <a16:creationId xmlns:a16="http://schemas.microsoft.com/office/drawing/2014/main" id="{B3B78B1E-F5D6-406F-82FE-FDBF297C34B3}"/>
              </a:ext>
            </a:extLst>
          </p:cNvPr>
          <p:cNvSpPr/>
          <p:nvPr/>
        </p:nvSpPr>
        <p:spPr>
          <a:xfrm>
            <a:off x="82496" y="6283517"/>
            <a:ext cx="7409149" cy="584775"/>
          </a:xfrm>
          <a:prstGeom prst="rect">
            <a:avLst/>
          </a:prstGeom>
          <a:noFill/>
          <a:ln>
            <a:noFill/>
          </a:ln>
          <a:effectLst>
            <a:outerShdw blurRad="50800" dist="38100" dir="2700000" algn="tl" rotWithShape="0">
              <a:prstClr val="black">
                <a:alpha val="40000"/>
              </a:prstClr>
            </a:outerShdw>
          </a:effectLst>
        </p:spPr>
        <p:txBody>
          <a:bodyPr wrap="square">
            <a:spAutoFit/>
          </a:bodyPr>
          <a:lstStyle/>
          <a:p>
            <a:pPr lvl="0" defTabSz="914355"/>
            <a:r>
              <a:rPr lang="it-IT" sz="800" dirty="0">
                <a:solidFill>
                  <a:prstClr val="white"/>
                </a:solidFill>
                <a:latin typeface="Arial Narrow" panose="020B0606020202030204" pitchFamily="34" charset="0"/>
              </a:rPr>
              <a:t>LDL-C = low-density lipoprotein-cholesterol; TC = total cholesterol.</a:t>
            </a:r>
          </a:p>
          <a:p>
            <a:pPr marL="228600" lvl="0" indent="-228600" defTabSz="914355">
              <a:buAutoNum type="arabicPeriod"/>
            </a:pPr>
            <a:r>
              <a:rPr lang="it-IT" sz="800" dirty="0">
                <a:solidFill>
                  <a:prstClr val="white"/>
                </a:solidFill>
                <a:latin typeface="Arial Narrow" panose="020B0606020202030204" pitchFamily="34" charset="0"/>
              </a:rPr>
              <a:t>O’Keefe JH Jr, et al. J Am Coll Cardiol. 2004;43:2142-2146. </a:t>
            </a:r>
          </a:p>
          <a:p>
            <a:pPr marL="228600" lvl="0" indent="-228600" defTabSz="914355">
              <a:buAutoNum type="arabicPeriod"/>
            </a:pPr>
            <a:r>
              <a:rPr lang="it-IT" sz="800" dirty="0">
                <a:solidFill>
                  <a:prstClr val="white"/>
                </a:solidFill>
                <a:latin typeface="Arial Narrow" panose="020B0606020202030204" pitchFamily="34" charset="0"/>
              </a:rPr>
              <a:t>Adapted from Dietschy JM, et al. J Lipid Res. 2004;45:1375-1397. </a:t>
            </a:r>
          </a:p>
          <a:p>
            <a:pPr marL="228600" lvl="0" indent="-228600" defTabSz="914355">
              <a:buAutoNum type="arabicPeriod"/>
            </a:pPr>
            <a:r>
              <a:rPr lang="it-IT" sz="800" dirty="0">
                <a:solidFill>
                  <a:prstClr val="white"/>
                </a:solidFill>
                <a:latin typeface="Arial Narrow" panose="020B0606020202030204" pitchFamily="34" charset="0"/>
              </a:rPr>
              <a:t>Cohen JD, et al. Am J Cardiol. 2010;106:969-975.</a:t>
            </a:r>
          </a:p>
        </p:txBody>
      </p:sp>
      <p:grpSp>
        <p:nvGrpSpPr>
          <p:cNvPr id="143" name="Group 142">
            <a:extLst>
              <a:ext uri="{FF2B5EF4-FFF2-40B4-BE49-F238E27FC236}">
                <a16:creationId xmlns:a16="http://schemas.microsoft.com/office/drawing/2014/main" id="{C40DF70C-96C9-488B-B3D7-38E5D4D88BE7}"/>
              </a:ext>
            </a:extLst>
          </p:cNvPr>
          <p:cNvGrpSpPr/>
          <p:nvPr/>
        </p:nvGrpSpPr>
        <p:grpSpPr>
          <a:xfrm>
            <a:off x="47657" y="1670320"/>
            <a:ext cx="5194496" cy="3760115"/>
            <a:chOff x="515851" y="1263818"/>
            <a:chExt cx="8222557" cy="3936489"/>
          </a:xfrm>
        </p:grpSpPr>
        <p:sp>
          <p:nvSpPr>
            <p:cNvPr id="144" name="Title 1">
              <a:extLst>
                <a:ext uri="{FF2B5EF4-FFF2-40B4-BE49-F238E27FC236}">
                  <a16:creationId xmlns:a16="http://schemas.microsoft.com/office/drawing/2014/main" id="{1038877B-282E-439F-81CA-5B7CA1329CED}"/>
                </a:ext>
              </a:extLst>
            </p:cNvPr>
            <p:cNvSpPr txBox="1">
              <a:spLocks/>
            </p:cNvSpPr>
            <p:nvPr/>
          </p:nvSpPr>
          <p:spPr bwMode="auto">
            <a:xfrm>
              <a:off x="1427537" y="1263818"/>
              <a:ext cx="7201393" cy="303878"/>
            </a:xfrm>
            <a:prstGeom prst="rect">
              <a:avLst/>
            </a:prstGeom>
            <a:noFill/>
            <a:ln w="9525">
              <a:noFill/>
              <a:miter lim="800000"/>
              <a:headEnd/>
              <a:tailEnd/>
            </a:ln>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en-US" sz="1400" b="1"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rPr>
                <a:t>Total Cholesterol of Different Species and Populations</a:t>
              </a:r>
              <a:r>
                <a:rPr kumimoji="0" lang="en-US" altLang="en-US" sz="1400" b="1" i="0" u="none" strike="noStrike" kern="0" cap="none" spc="0" normalizeH="0" baseline="30000" noProof="0" dirty="0">
                  <a:ln>
                    <a:noFill/>
                  </a:ln>
                  <a:solidFill>
                    <a:schemeClr val="tx1">
                      <a:lumMod val="85000"/>
                      <a:lumOff val="15000"/>
                    </a:schemeClr>
                  </a:solidFill>
                  <a:effectLst/>
                  <a:uLnTx/>
                  <a:uFillTx/>
                  <a:latin typeface="Arial Narrow" panose="020B0606020202030204" pitchFamily="34" charset="0"/>
                </a:rPr>
                <a:t>1</a:t>
              </a:r>
            </a:p>
          </p:txBody>
        </p:sp>
        <p:sp>
          <p:nvSpPr>
            <p:cNvPr id="154" name="Rectangle 7">
              <a:extLst>
                <a:ext uri="{FF2B5EF4-FFF2-40B4-BE49-F238E27FC236}">
                  <a16:creationId xmlns:a16="http://schemas.microsoft.com/office/drawing/2014/main" id="{B8984B92-9B7E-4696-A02A-346764285D56}"/>
                </a:ext>
              </a:extLst>
            </p:cNvPr>
            <p:cNvSpPr>
              <a:spLocks noChangeArrowheads="1"/>
            </p:cNvSpPr>
            <p:nvPr/>
          </p:nvSpPr>
          <p:spPr bwMode="auto">
            <a:xfrm>
              <a:off x="1337985" y="2085652"/>
              <a:ext cx="769355" cy="161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t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kumimoji="0" lang="en-US" altLang="en-US" sz="1000" b="0" i="0" u="none" strike="noStrike" kern="0" cap="none" spc="0" normalizeH="0" baseline="0" noProof="0" dirty="0" err="1">
                  <a:ln>
                    <a:noFill/>
                  </a:ln>
                  <a:solidFill>
                    <a:srgbClr val="000000"/>
                  </a:solidFill>
                  <a:effectLst/>
                  <a:uLnTx/>
                  <a:uFillTx/>
                  <a:latin typeface="Arial Narrow" panose="020B0606020202030204" pitchFamily="34" charset="0"/>
                  <a:cs typeface="Arial" panose="020B0604020202020204" pitchFamily="34" charset="0"/>
                </a:rPr>
                <a:t>Hazda</a:t>
              </a:r>
              <a:endParaRPr kumimoji="0" lang="en-US" altLang="en-US" sz="1000" b="0" i="0" u="none" strike="noStrike" kern="0" cap="none" spc="0" normalizeH="0" baseline="0" noProof="0" dirty="0">
                <a:ln>
                  <a:noFill/>
                </a:ln>
                <a:solidFill>
                  <a:srgbClr val="000000"/>
                </a:solidFill>
                <a:effectLst/>
                <a:uLnTx/>
                <a:uFillTx/>
                <a:latin typeface="Arial Narrow" panose="020B0606020202030204" pitchFamily="34" charset="0"/>
                <a:cs typeface="Arial" panose="020B0604020202020204" pitchFamily="34" charset="0"/>
              </a:endParaRPr>
            </a:p>
          </p:txBody>
        </p:sp>
        <p:sp>
          <p:nvSpPr>
            <p:cNvPr id="155" name="Rectangle 7">
              <a:extLst>
                <a:ext uri="{FF2B5EF4-FFF2-40B4-BE49-F238E27FC236}">
                  <a16:creationId xmlns:a16="http://schemas.microsoft.com/office/drawing/2014/main" id="{90DB1134-BF11-418B-A4FA-580929595D75}"/>
                </a:ext>
              </a:extLst>
            </p:cNvPr>
            <p:cNvSpPr>
              <a:spLocks noChangeArrowheads="1"/>
            </p:cNvSpPr>
            <p:nvPr/>
          </p:nvSpPr>
          <p:spPr bwMode="auto">
            <a:xfrm>
              <a:off x="1502918" y="2232915"/>
              <a:ext cx="604422" cy="161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t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kumimoji="0" lang="en-US" altLang="en-US" sz="1000" b="0" i="0" u="none" strike="noStrike" kern="0" cap="none" spc="0" normalizeH="0" baseline="0" noProof="0">
                  <a:ln>
                    <a:noFill/>
                  </a:ln>
                  <a:solidFill>
                    <a:srgbClr val="000000"/>
                  </a:solidFill>
                  <a:effectLst/>
                  <a:uLnTx/>
                  <a:uFillTx/>
                  <a:latin typeface="Arial Narrow" panose="020B0606020202030204" pitchFamily="34" charset="0"/>
                  <a:cs typeface="Arial" panose="020B0604020202020204" pitchFamily="34" charset="0"/>
                </a:rPr>
                <a:t>Inuit</a:t>
              </a:r>
              <a:endParaRPr kumimoji="0" lang="en-US" altLang="en-US" sz="1000" b="0" i="0" u="none" strike="noStrike" kern="0" cap="none" spc="0" normalizeH="0" baseline="0" noProof="0" dirty="0">
                <a:ln>
                  <a:noFill/>
                </a:ln>
                <a:solidFill>
                  <a:srgbClr val="000000"/>
                </a:solidFill>
                <a:effectLst/>
                <a:uLnTx/>
                <a:uFillTx/>
                <a:latin typeface="Arial Narrow" panose="020B0606020202030204" pitchFamily="34" charset="0"/>
                <a:cs typeface="Arial" panose="020B0604020202020204" pitchFamily="34" charset="0"/>
              </a:endParaRPr>
            </a:p>
          </p:txBody>
        </p:sp>
        <p:sp>
          <p:nvSpPr>
            <p:cNvPr id="156" name="Rectangle 7">
              <a:extLst>
                <a:ext uri="{FF2B5EF4-FFF2-40B4-BE49-F238E27FC236}">
                  <a16:creationId xmlns:a16="http://schemas.microsoft.com/office/drawing/2014/main" id="{0B4B4C24-144A-47CA-854A-072652979DAF}"/>
                </a:ext>
              </a:extLst>
            </p:cNvPr>
            <p:cNvSpPr>
              <a:spLocks noChangeArrowheads="1"/>
            </p:cNvSpPr>
            <p:nvPr/>
          </p:nvSpPr>
          <p:spPr bwMode="auto">
            <a:xfrm>
              <a:off x="1411570" y="2380177"/>
              <a:ext cx="695770" cy="161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t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kumimoji="0" lang="en-US" altLang="en-US" sz="1000" b="0" i="0" u="none" strike="noStrike" kern="0" cap="none" spc="0" normalizeH="0" baseline="0" noProof="0" dirty="0" err="1">
                  <a:ln>
                    <a:noFill/>
                  </a:ln>
                  <a:solidFill>
                    <a:srgbClr val="000000"/>
                  </a:solidFill>
                  <a:effectLst/>
                  <a:uLnTx/>
                  <a:uFillTx/>
                  <a:latin typeface="Arial Narrow" panose="020B0606020202030204" pitchFamily="34" charset="0"/>
                  <a:cs typeface="Arial" panose="020B0604020202020204" pitchFamily="34" charset="0"/>
                </a:rPr>
                <a:t>Ikung</a:t>
              </a:r>
              <a:endParaRPr kumimoji="0" lang="en-US" altLang="en-US" sz="1000" b="0" i="0" u="none" strike="noStrike" kern="0" cap="none" spc="0" normalizeH="0" baseline="0" noProof="0" dirty="0">
                <a:ln>
                  <a:noFill/>
                </a:ln>
                <a:solidFill>
                  <a:srgbClr val="000000"/>
                </a:solidFill>
                <a:effectLst/>
                <a:uLnTx/>
                <a:uFillTx/>
                <a:latin typeface="Arial Narrow" panose="020B0606020202030204" pitchFamily="34" charset="0"/>
                <a:cs typeface="Arial" panose="020B0604020202020204" pitchFamily="34" charset="0"/>
              </a:endParaRPr>
            </a:p>
          </p:txBody>
        </p:sp>
        <p:sp>
          <p:nvSpPr>
            <p:cNvPr id="157" name="Rectangle 7">
              <a:extLst>
                <a:ext uri="{FF2B5EF4-FFF2-40B4-BE49-F238E27FC236}">
                  <a16:creationId xmlns:a16="http://schemas.microsoft.com/office/drawing/2014/main" id="{8E3FDDC9-993B-4168-861F-E03A88DB1B18}"/>
                </a:ext>
              </a:extLst>
            </p:cNvPr>
            <p:cNvSpPr>
              <a:spLocks noChangeArrowheads="1"/>
            </p:cNvSpPr>
            <p:nvPr/>
          </p:nvSpPr>
          <p:spPr bwMode="auto">
            <a:xfrm>
              <a:off x="1304996" y="2527439"/>
              <a:ext cx="802343" cy="161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t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kumimoji="0" lang="en-US" altLang="en-US" sz="1000" b="0" i="0" u="none" strike="noStrike" kern="0" cap="none" spc="0" normalizeH="0" baseline="0" noProof="0" dirty="0">
                  <a:ln>
                    <a:noFill/>
                  </a:ln>
                  <a:solidFill>
                    <a:srgbClr val="000000"/>
                  </a:solidFill>
                  <a:effectLst/>
                  <a:uLnTx/>
                  <a:uFillTx/>
                  <a:latin typeface="Arial Narrow" panose="020B0606020202030204" pitchFamily="34" charset="0"/>
                  <a:cs typeface="Arial" panose="020B0604020202020204" pitchFamily="34" charset="0"/>
                </a:rPr>
                <a:t>Pygmy</a:t>
              </a:r>
            </a:p>
          </p:txBody>
        </p:sp>
        <p:sp>
          <p:nvSpPr>
            <p:cNvPr id="158" name="Rectangle 7">
              <a:extLst>
                <a:ext uri="{FF2B5EF4-FFF2-40B4-BE49-F238E27FC236}">
                  <a16:creationId xmlns:a16="http://schemas.microsoft.com/office/drawing/2014/main" id="{4CC5F21F-AB12-47FA-8B2D-FFE355EACFE8}"/>
                </a:ext>
              </a:extLst>
            </p:cNvPr>
            <p:cNvSpPr>
              <a:spLocks noChangeArrowheads="1"/>
            </p:cNvSpPr>
            <p:nvPr/>
          </p:nvSpPr>
          <p:spPr bwMode="auto">
            <a:xfrm>
              <a:off x="1520682" y="2674702"/>
              <a:ext cx="586658" cy="161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t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kumimoji="0" lang="en-US" altLang="en-US" sz="1000" b="0" i="0" u="none" strike="noStrike" kern="0" cap="none" spc="0" normalizeH="0" baseline="0" noProof="0">
                  <a:ln>
                    <a:noFill/>
                  </a:ln>
                  <a:solidFill>
                    <a:srgbClr val="000000"/>
                  </a:solidFill>
                  <a:effectLst/>
                  <a:uLnTx/>
                  <a:uFillTx/>
                  <a:latin typeface="Arial Narrow" panose="020B0606020202030204" pitchFamily="34" charset="0"/>
                  <a:cs typeface="Arial" panose="020B0604020202020204" pitchFamily="34" charset="0"/>
                </a:rPr>
                <a:t>San</a:t>
              </a:r>
              <a:endParaRPr kumimoji="0" lang="en-US" altLang="en-US" sz="1000" b="0" i="0" u="none" strike="noStrike" kern="0" cap="none" spc="0" normalizeH="0" baseline="0" noProof="0" dirty="0">
                <a:ln>
                  <a:noFill/>
                </a:ln>
                <a:solidFill>
                  <a:srgbClr val="000000"/>
                </a:solidFill>
                <a:effectLst/>
                <a:uLnTx/>
                <a:uFillTx/>
                <a:latin typeface="Arial Narrow" panose="020B0606020202030204" pitchFamily="34" charset="0"/>
                <a:cs typeface="Arial" panose="020B0604020202020204" pitchFamily="34" charset="0"/>
              </a:endParaRPr>
            </a:p>
          </p:txBody>
        </p:sp>
        <p:grpSp>
          <p:nvGrpSpPr>
            <p:cNvPr id="159" name="Group 158">
              <a:extLst>
                <a:ext uri="{FF2B5EF4-FFF2-40B4-BE49-F238E27FC236}">
                  <a16:creationId xmlns:a16="http://schemas.microsoft.com/office/drawing/2014/main" id="{F6F0DBAC-F2E2-4BCE-8DBA-E6AF45B89F4F}"/>
                </a:ext>
              </a:extLst>
            </p:cNvPr>
            <p:cNvGrpSpPr/>
            <p:nvPr/>
          </p:nvGrpSpPr>
          <p:grpSpPr>
            <a:xfrm>
              <a:off x="1915546" y="4685741"/>
              <a:ext cx="6822862" cy="514566"/>
              <a:chOff x="2187238" y="1710378"/>
              <a:chExt cx="6486938" cy="514566"/>
            </a:xfrm>
          </p:grpSpPr>
          <p:sp>
            <p:nvSpPr>
              <p:cNvPr id="197" name="Rectangle 7">
                <a:extLst>
                  <a:ext uri="{FF2B5EF4-FFF2-40B4-BE49-F238E27FC236}">
                    <a16:creationId xmlns:a16="http://schemas.microsoft.com/office/drawing/2014/main" id="{D8729471-ABF3-460B-8845-19FA7C912759}"/>
                  </a:ext>
                </a:extLst>
              </p:cNvPr>
              <p:cNvSpPr>
                <a:spLocks noChangeArrowheads="1"/>
              </p:cNvSpPr>
              <p:nvPr/>
            </p:nvSpPr>
            <p:spPr bwMode="auto">
              <a:xfrm>
                <a:off x="2187238" y="1710378"/>
                <a:ext cx="519174" cy="2738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cs typeface="Arial" panose="020B0604020202020204" pitchFamily="34" charset="0"/>
                  </a:rPr>
                  <a:t>1.3</a:t>
                </a:r>
              </a:p>
            </p:txBody>
          </p:sp>
          <p:sp>
            <p:nvSpPr>
              <p:cNvPr id="198" name="Rectangle 8">
                <a:extLst>
                  <a:ext uri="{FF2B5EF4-FFF2-40B4-BE49-F238E27FC236}">
                    <a16:creationId xmlns:a16="http://schemas.microsoft.com/office/drawing/2014/main" id="{B3ECF2D0-E19B-4B6D-BF10-AE35B01BD398}"/>
                  </a:ext>
                </a:extLst>
              </p:cNvPr>
              <p:cNvSpPr>
                <a:spLocks noChangeArrowheads="1"/>
              </p:cNvSpPr>
              <p:nvPr/>
            </p:nvSpPr>
            <p:spPr bwMode="auto">
              <a:xfrm>
                <a:off x="2925209" y="1710378"/>
                <a:ext cx="519174" cy="2738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cs typeface="Arial" panose="020B0604020202020204" pitchFamily="34" charset="0"/>
                  </a:rPr>
                  <a:t>1.8</a:t>
                </a:r>
              </a:p>
            </p:txBody>
          </p:sp>
          <p:sp>
            <p:nvSpPr>
              <p:cNvPr id="199" name="Rectangle 9">
                <a:extLst>
                  <a:ext uri="{FF2B5EF4-FFF2-40B4-BE49-F238E27FC236}">
                    <a16:creationId xmlns:a16="http://schemas.microsoft.com/office/drawing/2014/main" id="{FE6FB196-E094-4F96-B2F0-802320639BC7}"/>
                  </a:ext>
                </a:extLst>
              </p:cNvPr>
              <p:cNvSpPr>
                <a:spLocks noChangeArrowheads="1"/>
              </p:cNvSpPr>
              <p:nvPr/>
            </p:nvSpPr>
            <p:spPr bwMode="auto">
              <a:xfrm>
                <a:off x="3664717" y="1710378"/>
                <a:ext cx="519174" cy="2738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cs typeface="Arial" panose="020B0604020202020204" pitchFamily="34" charset="0"/>
                  </a:rPr>
                  <a:t>2.3</a:t>
                </a:r>
              </a:p>
            </p:txBody>
          </p:sp>
          <p:sp>
            <p:nvSpPr>
              <p:cNvPr id="200" name="Rectangle 10">
                <a:extLst>
                  <a:ext uri="{FF2B5EF4-FFF2-40B4-BE49-F238E27FC236}">
                    <a16:creationId xmlns:a16="http://schemas.microsoft.com/office/drawing/2014/main" id="{EB8B216D-C832-4425-8AD8-094A7C0E19F4}"/>
                  </a:ext>
                </a:extLst>
              </p:cNvPr>
              <p:cNvSpPr>
                <a:spLocks noChangeArrowheads="1"/>
              </p:cNvSpPr>
              <p:nvPr/>
            </p:nvSpPr>
            <p:spPr bwMode="auto">
              <a:xfrm>
                <a:off x="4434691" y="1710378"/>
                <a:ext cx="519174" cy="2738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cs typeface="Arial" panose="020B0604020202020204" pitchFamily="34" charset="0"/>
                  </a:rPr>
                  <a:t>2.9</a:t>
                </a:r>
              </a:p>
            </p:txBody>
          </p:sp>
          <p:sp>
            <p:nvSpPr>
              <p:cNvPr id="201" name="Rectangle 11">
                <a:extLst>
                  <a:ext uri="{FF2B5EF4-FFF2-40B4-BE49-F238E27FC236}">
                    <a16:creationId xmlns:a16="http://schemas.microsoft.com/office/drawing/2014/main" id="{CBA064DF-A852-4027-8BB0-5965F78E802B}"/>
                  </a:ext>
                </a:extLst>
              </p:cNvPr>
              <p:cNvSpPr>
                <a:spLocks noChangeArrowheads="1"/>
              </p:cNvSpPr>
              <p:nvPr/>
            </p:nvSpPr>
            <p:spPr bwMode="auto">
              <a:xfrm>
                <a:off x="5187124" y="1710378"/>
                <a:ext cx="519174" cy="2738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lang="en-CA" altLang="en-US" sz="1100" kern="0" dirty="0">
                    <a:solidFill>
                      <a:srgbClr val="000000"/>
                    </a:solidFill>
                    <a:latin typeface="Arial Narrow" panose="020B0606020202030204" pitchFamily="34" charset="0"/>
                    <a:cs typeface="Arial" panose="020B0604020202020204" pitchFamily="34" charset="0"/>
                  </a:rPr>
                  <a:t>3</a:t>
                </a:r>
                <a:r>
                  <a:rPr lang="en-US" altLang="en-US" sz="1100" kern="0" dirty="0">
                    <a:solidFill>
                      <a:srgbClr val="000000"/>
                    </a:solidFill>
                    <a:latin typeface="Arial Narrow" panose="020B0606020202030204" pitchFamily="34" charset="0"/>
                    <a:cs typeface="Arial" panose="020B0604020202020204" pitchFamily="34" charset="0"/>
                  </a:rPr>
                  <a:t>.4</a:t>
                </a:r>
                <a:endPar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cs typeface="Arial" panose="020B0604020202020204" pitchFamily="34" charset="0"/>
                </a:endParaRPr>
              </a:p>
            </p:txBody>
          </p:sp>
          <p:sp>
            <p:nvSpPr>
              <p:cNvPr id="202" name="Rectangle 12">
                <a:extLst>
                  <a:ext uri="{FF2B5EF4-FFF2-40B4-BE49-F238E27FC236}">
                    <a16:creationId xmlns:a16="http://schemas.microsoft.com/office/drawing/2014/main" id="{52AEAEA1-EB16-4444-B0F0-1D4B2195CD57}"/>
                  </a:ext>
                </a:extLst>
              </p:cNvPr>
              <p:cNvSpPr>
                <a:spLocks noChangeArrowheads="1"/>
              </p:cNvSpPr>
              <p:nvPr/>
            </p:nvSpPr>
            <p:spPr bwMode="auto">
              <a:xfrm>
                <a:off x="5939558" y="1710378"/>
                <a:ext cx="519174" cy="2738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cs typeface="Arial" panose="020B0604020202020204" pitchFamily="34" charset="0"/>
                  </a:rPr>
                  <a:t>3.9</a:t>
                </a:r>
              </a:p>
            </p:txBody>
          </p:sp>
          <p:sp>
            <p:nvSpPr>
              <p:cNvPr id="203" name="Rectangle 13">
                <a:extLst>
                  <a:ext uri="{FF2B5EF4-FFF2-40B4-BE49-F238E27FC236}">
                    <a16:creationId xmlns:a16="http://schemas.microsoft.com/office/drawing/2014/main" id="{16728AFC-00E7-4566-8C95-5335F9BB8B45}"/>
                  </a:ext>
                </a:extLst>
              </p:cNvPr>
              <p:cNvSpPr>
                <a:spLocks noChangeArrowheads="1"/>
              </p:cNvSpPr>
              <p:nvPr/>
            </p:nvSpPr>
            <p:spPr bwMode="auto">
              <a:xfrm>
                <a:off x="6695068" y="1710378"/>
                <a:ext cx="519174" cy="2738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lang="en-CA" altLang="en-US" sz="1100" kern="0" dirty="0">
                    <a:solidFill>
                      <a:srgbClr val="000000"/>
                    </a:solidFill>
                    <a:latin typeface="Arial Narrow" panose="020B0606020202030204" pitchFamily="34" charset="0"/>
                    <a:cs typeface="Arial" panose="020B0604020202020204" pitchFamily="34" charset="0"/>
                  </a:rPr>
                  <a:t>4</a:t>
                </a:r>
                <a:r>
                  <a:rPr lang="en-US" altLang="en-US" sz="1100" kern="0" dirty="0">
                    <a:solidFill>
                      <a:srgbClr val="000000"/>
                    </a:solidFill>
                    <a:latin typeface="Arial Narrow" panose="020B0606020202030204" pitchFamily="34" charset="0"/>
                    <a:cs typeface="Arial" panose="020B0604020202020204" pitchFamily="34" charset="0"/>
                  </a:rPr>
                  <a:t>.4</a:t>
                </a:r>
                <a:endPar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cs typeface="Arial" panose="020B0604020202020204" pitchFamily="34" charset="0"/>
                </a:endParaRPr>
              </a:p>
            </p:txBody>
          </p:sp>
          <p:sp>
            <p:nvSpPr>
              <p:cNvPr id="204" name="Rectangle 14">
                <a:extLst>
                  <a:ext uri="{FF2B5EF4-FFF2-40B4-BE49-F238E27FC236}">
                    <a16:creationId xmlns:a16="http://schemas.microsoft.com/office/drawing/2014/main" id="{AE3C19BA-FCC8-477A-ACA0-D3045B870A14}"/>
                  </a:ext>
                </a:extLst>
              </p:cNvPr>
              <p:cNvSpPr>
                <a:spLocks noChangeArrowheads="1"/>
              </p:cNvSpPr>
              <p:nvPr/>
            </p:nvSpPr>
            <p:spPr bwMode="auto">
              <a:xfrm>
                <a:off x="7449040" y="1710378"/>
                <a:ext cx="519174" cy="2738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cs typeface="Arial" panose="020B0604020202020204" pitchFamily="34" charset="0"/>
                  </a:rPr>
                  <a:t>4.9</a:t>
                </a:r>
              </a:p>
            </p:txBody>
          </p:sp>
          <p:sp>
            <p:nvSpPr>
              <p:cNvPr id="205" name="Rectangle 15">
                <a:extLst>
                  <a:ext uri="{FF2B5EF4-FFF2-40B4-BE49-F238E27FC236}">
                    <a16:creationId xmlns:a16="http://schemas.microsoft.com/office/drawing/2014/main" id="{A736A8A9-4AFB-45A6-9321-089A6A1A5892}"/>
                  </a:ext>
                </a:extLst>
              </p:cNvPr>
              <p:cNvSpPr>
                <a:spLocks noChangeArrowheads="1"/>
              </p:cNvSpPr>
              <p:nvPr/>
            </p:nvSpPr>
            <p:spPr bwMode="auto">
              <a:xfrm>
                <a:off x="8155002" y="1710378"/>
                <a:ext cx="519174" cy="2738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cs typeface="Arial" panose="020B0604020202020204" pitchFamily="34" charset="0"/>
                  </a:rPr>
                  <a:t>5.4</a:t>
                </a:r>
              </a:p>
            </p:txBody>
          </p:sp>
          <p:sp>
            <p:nvSpPr>
              <p:cNvPr id="206" name="Rectangle 11">
                <a:extLst>
                  <a:ext uri="{FF2B5EF4-FFF2-40B4-BE49-F238E27FC236}">
                    <a16:creationId xmlns:a16="http://schemas.microsoft.com/office/drawing/2014/main" id="{A872BACC-D178-4F10-8D33-63734EA91BF0}"/>
                  </a:ext>
                </a:extLst>
              </p:cNvPr>
              <p:cNvSpPr>
                <a:spLocks noChangeArrowheads="1"/>
              </p:cNvSpPr>
              <p:nvPr/>
            </p:nvSpPr>
            <p:spPr bwMode="auto">
              <a:xfrm>
                <a:off x="2217040" y="1934952"/>
                <a:ext cx="6353049" cy="2899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en-US" sz="1200" b="1" i="0" u="none" strike="noStrike" kern="0" cap="none" spc="0" normalizeH="0" baseline="0" noProof="0" dirty="0">
                    <a:ln>
                      <a:noFill/>
                    </a:ln>
                    <a:solidFill>
                      <a:srgbClr val="000000"/>
                    </a:solidFill>
                    <a:effectLst/>
                    <a:uLnTx/>
                    <a:uFillTx/>
                    <a:latin typeface="Arial Narrow" panose="020B0606020202030204" pitchFamily="34" charset="0"/>
                    <a:cs typeface="Arial" panose="020B0604020202020204" pitchFamily="34" charset="0"/>
                  </a:rPr>
                  <a:t>Mean Total Cholesterol (mmol/L)</a:t>
                </a:r>
              </a:p>
            </p:txBody>
          </p:sp>
        </p:grpSp>
        <p:grpSp>
          <p:nvGrpSpPr>
            <p:cNvPr id="160" name="Group 159">
              <a:extLst>
                <a:ext uri="{FF2B5EF4-FFF2-40B4-BE49-F238E27FC236}">
                  <a16:creationId xmlns:a16="http://schemas.microsoft.com/office/drawing/2014/main" id="{8610209E-DCE5-483A-A591-6CCD9E0F1828}"/>
                </a:ext>
              </a:extLst>
            </p:cNvPr>
            <p:cNvGrpSpPr/>
            <p:nvPr/>
          </p:nvGrpSpPr>
          <p:grpSpPr>
            <a:xfrm>
              <a:off x="2946389" y="1939505"/>
              <a:ext cx="5526590" cy="2692176"/>
              <a:chOff x="3167326" y="1921251"/>
              <a:chExt cx="5254486" cy="2710430"/>
            </a:xfrm>
          </p:grpSpPr>
          <p:cxnSp>
            <p:nvCxnSpPr>
              <p:cNvPr id="189" name="Straight Connector 188">
                <a:extLst>
                  <a:ext uri="{FF2B5EF4-FFF2-40B4-BE49-F238E27FC236}">
                    <a16:creationId xmlns:a16="http://schemas.microsoft.com/office/drawing/2014/main" id="{3B2153F8-CA83-4AB9-9A5B-FC3203E12C97}"/>
                  </a:ext>
                </a:extLst>
              </p:cNvPr>
              <p:cNvCxnSpPr/>
              <p:nvPr/>
            </p:nvCxnSpPr>
            <p:spPr>
              <a:xfrm>
                <a:off x="3167326" y="1921251"/>
                <a:ext cx="0" cy="2710430"/>
              </a:xfrm>
              <a:prstGeom prst="line">
                <a:avLst/>
              </a:prstGeom>
              <a:noFill/>
              <a:ln w="6350" cap="flat" cmpd="sng" algn="ctr">
                <a:solidFill>
                  <a:srgbClr val="777777"/>
                </a:solidFill>
                <a:prstDash val="solid"/>
              </a:ln>
              <a:effectLst/>
            </p:spPr>
          </p:cxnSp>
          <p:cxnSp>
            <p:nvCxnSpPr>
              <p:cNvPr id="190" name="Straight Connector 189">
                <a:extLst>
                  <a:ext uri="{FF2B5EF4-FFF2-40B4-BE49-F238E27FC236}">
                    <a16:creationId xmlns:a16="http://schemas.microsoft.com/office/drawing/2014/main" id="{B72EC11D-2526-469C-87AF-AAA1EC966C68}"/>
                  </a:ext>
                </a:extLst>
              </p:cNvPr>
              <p:cNvCxnSpPr/>
              <p:nvPr/>
            </p:nvCxnSpPr>
            <p:spPr>
              <a:xfrm>
                <a:off x="3917967" y="1921251"/>
                <a:ext cx="0" cy="2710430"/>
              </a:xfrm>
              <a:prstGeom prst="line">
                <a:avLst/>
              </a:prstGeom>
              <a:noFill/>
              <a:ln w="6350" cap="flat" cmpd="sng" algn="ctr">
                <a:solidFill>
                  <a:srgbClr val="777777"/>
                </a:solidFill>
                <a:prstDash val="solid"/>
              </a:ln>
              <a:effectLst/>
            </p:spPr>
          </p:cxnSp>
          <p:cxnSp>
            <p:nvCxnSpPr>
              <p:cNvPr id="191" name="Straight Connector 190">
                <a:extLst>
                  <a:ext uri="{FF2B5EF4-FFF2-40B4-BE49-F238E27FC236}">
                    <a16:creationId xmlns:a16="http://schemas.microsoft.com/office/drawing/2014/main" id="{4A8301B2-AE09-4F13-B832-D5FB118A9C76}"/>
                  </a:ext>
                </a:extLst>
              </p:cNvPr>
              <p:cNvCxnSpPr/>
              <p:nvPr/>
            </p:nvCxnSpPr>
            <p:spPr>
              <a:xfrm>
                <a:off x="4668608" y="1921251"/>
                <a:ext cx="0" cy="2710430"/>
              </a:xfrm>
              <a:prstGeom prst="line">
                <a:avLst/>
              </a:prstGeom>
              <a:noFill/>
              <a:ln w="6350" cap="flat" cmpd="sng" algn="ctr">
                <a:solidFill>
                  <a:srgbClr val="777777"/>
                </a:solidFill>
                <a:prstDash val="solid"/>
              </a:ln>
              <a:effectLst/>
            </p:spPr>
          </p:cxnSp>
          <p:cxnSp>
            <p:nvCxnSpPr>
              <p:cNvPr id="192" name="Straight Connector 191">
                <a:extLst>
                  <a:ext uri="{FF2B5EF4-FFF2-40B4-BE49-F238E27FC236}">
                    <a16:creationId xmlns:a16="http://schemas.microsoft.com/office/drawing/2014/main" id="{60164348-BA2E-407C-AF62-E736CAE19138}"/>
                  </a:ext>
                </a:extLst>
              </p:cNvPr>
              <p:cNvCxnSpPr/>
              <p:nvPr/>
            </p:nvCxnSpPr>
            <p:spPr>
              <a:xfrm>
                <a:off x="5419249" y="1921251"/>
                <a:ext cx="0" cy="2710430"/>
              </a:xfrm>
              <a:prstGeom prst="line">
                <a:avLst/>
              </a:prstGeom>
              <a:noFill/>
              <a:ln w="6350" cap="flat" cmpd="sng" algn="ctr">
                <a:solidFill>
                  <a:srgbClr val="777777"/>
                </a:solidFill>
                <a:prstDash val="solid"/>
              </a:ln>
              <a:effectLst/>
            </p:spPr>
          </p:cxnSp>
          <p:cxnSp>
            <p:nvCxnSpPr>
              <p:cNvPr id="193" name="Straight Connector 192">
                <a:extLst>
                  <a:ext uri="{FF2B5EF4-FFF2-40B4-BE49-F238E27FC236}">
                    <a16:creationId xmlns:a16="http://schemas.microsoft.com/office/drawing/2014/main" id="{EC7911BE-3E50-4562-AA81-7D9812AB155F}"/>
                  </a:ext>
                </a:extLst>
              </p:cNvPr>
              <p:cNvCxnSpPr/>
              <p:nvPr/>
            </p:nvCxnSpPr>
            <p:spPr>
              <a:xfrm>
                <a:off x="6169890" y="1921251"/>
                <a:ext cx="0" cy="2710430"/>
              </a:xfrm>
              <a:prstGeom prst="line">
                <a:avLst/>
              </a:prstGeom>
              <a:noFill/>
              <a:ln w="6350" cap="flat" cmpd="sng" algn="ctr">
                <a:solidFill>
                  <a:srgbClr val="777777"/>
                </a:solidFill>
                <a:prstDash val="solid"/>
              </a:ln>
              <a:effectLst/>
            </p:spPr>
          </p:cxnSp>
          <p:cxnSp>
            <p:nvCxnSpPr>
              <p:cNvPr id="194" name="Straight Connector 193">
                <a:extLst>
                  <a:ext uri="{FF2B5EF4-FFF2-40B4-BE49-F238E27FC236}">
                    <a16:creationId xmlns:a16="http://schemas.microsoft.com/office/drawing/2014/main" id="{D5C69B75-E59C-431C-AC73-C7C6A8D48147}"/>
                  </a:ext>
                </a:extLst>
              </p:cNvPr>
              <p:cNvCxnSpPr/>
              <p:nvPr/>
            </p:nvCxnSpPr>
            <p:spPr>
              <a:xfrm>
                <a:off x="6920531" y="1921251"/>
                <a:ext cx="0" cy="2710430"/>
              </a:xfrm>
              <a:prstGeom prst="line">
                <a:avLst/>
              </a:prstGeom>
              <a:noFill/>
              <a:ln w="6350" cap="flat" cmpd="sng" algn="ctr">
                <a:solidFill>
                  <a:srgbClr val="777777"/>
                </a:solidFill>
                <a:prstDash val="solid"/>
              </a:ln>
              <a:effectLst/>
            </p:spPr>
          </p:cxnSp>
          <p:cxnSp>
            <p:nvCxnSpPr>
              <p:cNvPr id="195" name="Straight Connector 194">
                <a:extLst>
                  <a:ext uri="{FF2B5EF4-FFF2-40B4-BE49-F238E27FC236}">
                    <a16:creationId xmlns:a16="http://schemas.microsoft.com/office/drawing/2014/main" id="{BB45C07A-CECC-4969-811C-463C7D71E6C6}"/>
                  </a:ext>
                </a:extLst>
              </p:cNvPr>
              <p:cNvCxnSpPr/>
              <p:nvPr/>
            </p:nvCxnSpPr>
            <p:spPr>
              <a:xfrm>
                <a:off x="7671172" y="1921251"/>
                <a:ext cx="0" cy="2710430"/>
              </a:xfrm>
              <a:prstGeom prst="line">
                <a:avLst/>
              </a:prstGeom>
              <a:noFill/>
              <a:ln w="6350" cap="flat" cmpd="sng" algn="ctr">
                <a:solidFill>
                  <a:srgbClr val="777777"/>
                </a:solidFill>
                <a:prstDash val="solid"/>
              </a:ln>
              <a:effectLst/>
            </p:spPr>
          </p:cxnSp>
          <p:cxnSp>
            <p:nvCxnSpPr>
              <p:cNvPr id="196" name="Straight Connector 195">
                <a:extLst>
                  <a:ext uri="{FF2B5EF4-FFF2-40B4-BE49-F238E27FC236}">
                    <a16:creationId xmlns:a16="http://schemas.microsoft.com/office/drawing/2014/main" id="{B1C8C6C3-8559-437D-9C9B-2293C947A08D}"/>
                  </a:ext>
                </a:extLst>
              </p:cNvPr>
              <p:cNvCxnSpPr/>
              <p:nvPr/>
            </p:nvCxnSpPr>
            <p:spPr>
              <a:xfrm>
                <a:off x="8421812" y="1921251"/>
                <a:ext cx="0" cy="2710430"/>
              </a:xfrm>
              <a:prstGeom prst="line">
                <a:avLst/>
              </a:prstGeom>
              <a:noFill/>
              <a:ln w="6350" cap="flat" cmpd="sng" algn="ctr">
                <a:solidFill>
                  <a:srgbClr val="777777"/>
                </a:solidFill>
                <a:prstDash val="solid"/>
              </a:ln>
              <a:effectLst/>
            </p:spPr>
          </p:cxnSp>
        </p:grpSp>
        <p:sp>
          <p:nvSpPr>
            <p:cNvPr id="161" name="Rectangle 160">
              <a:extLst>
                <a:ext uri="{FF2B5EF4-FFF2-40B4-BE49-F238E27FC236}">
                  <a16:creationId xmlns:a16="http://schemas.microsoft.com/office/drawing/2014/main" id="{887CEBCB-392A-477B-9B8D-E1848BB64491}"/>
                </a:ext>
              </a:extLst>
            </p:cNvPr>
            <p:cNvSpPr/>
            <p:nvPr/>
          </p:nvSpPr>
          <p:spPr>
            <a:xfrm>
              <a:off x="2146991" y="2101630"/>
              <a:ext cx="2378423" cy="121932"/>
            </a:xfrm>
            <a:prstGeom prst="rect">
              <a:avLst/>
            </a:prstGeom>
            <a:solidFill>
              <a:srgbClr val="521F6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Narrow" panose="020B0606020202030204" pitchFamily="34" charset="0"/>
              </a:endParaRPr>
            </a:p>
          </p:txBody>
        </p:sp>
        <p:sp>
          <p:nvSpPr>
            <p:cNvPr id="162" name="Rectangle 161">
              <a:extLst>
                <a:ext uri="{FF2B5EF4-FFF2-40B4-BE49-F238E27FC236}">
                  <a16:creationId xmlns:a16="http://schemas.microsoft.com/office/drawing/2014/main" id="{3F859BEB-1D29-4C86-B5E4-04A3F455AD6D}"/>
                </a:ext>
              </a:extLst>
            </p:cNvPr>
            <p:cNvSpPr/>
            <p:nvPr/>
          </p:nvSpPr>
          <p:spPr>
            <a:xfrm>
              <a:off x="2146991" y="2250787"/>
              <a:ext cx="3562560" cy="121932"/>
            </a:xfrm>
            <a:prstGeom prst="rect">
              <a:avLst/>
            </a:prstGeom>
            <a:solidFill>
              <a:srgbClr val="521F6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Narrow" panose="020B0606020202030204" pitchFamily="34" charset="0"/>
              </a:endParaRPr>
            </a:p>
          </p:txBody>
        </p:sp>
        <p:sp>
          <p:nvSpPr>
            <p:cNvPr id="163" name="Rectangle 162">
              <a:extLst>
                <a:ext uri="{FF2B5EF4-FFF2-40B4-BE49-F238E27FC236}">
                  <a16:creationId xmlns:a16="http://schemas.microsoft.com/office/drawing/2014/main" id="{F64A000E-28F5-4415-A85E-CCF1F1BF79FC}"/>
                </a:ext>
              </a:extLst>
            </p:cNvPr>
            <p:cNvSpPr/>
            <p:nvPr/>
          </p:nvSpPr>
          <p:spPr>
            <a:xfrm>
              <a:off x="2146991" y="2399944"/>
              <a:ext cx="2737226" cy="121932"/>
            </a:xfrm>
            <a:prstGeom prst="rect">
              <a:avLst/>
            </a:prstGeom>
            <a:solidFill>
              <a:srgbClr val="521F6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Narrow" panose="020B0606020202030204" pitchFamily="34" charset="0"/>
              </a:endParaRPr>
            </a:p>
          </p:txBody>
        </p:sp>
        <p:sp>
          <p:nvSpPr>
            <p:cNvPr id="164" name="Rectangle 163">
              <a:extLst>
                <a:ext uri="{FF2B5EF4-FFF2-40B4-BE49-F238E27FC236}">
                  <a16:creationId xmlns:a16="http://schemas.microsoft.com/office/drawing/2014/main" id="{BD7C6131-470F-4C1D-8E61-536593F0161C}"/>
                </a:ext>
              </a:extLst>
            </p:cNvPr>
            <p:cNvSpPr/>
            <p:nvPr/>
          </p:nvSpPr>
          <p:spPr>
            <a:xfrm>
              <a:off x="2146990" y="2549101"/>
              <a:ext cx="2338201" cy="121932"/>
            </a:xfrm>
            <a:prstGeom prst="rect">
              <a:avLst/>
            </a:prstGeom>
            <a:solidFill>
              <a:srgbClr val="521F6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Narrow" panose="020B0606020202030204" pitchFamily="34" charset="0"/>
              </a:endParaRPr>
            </a:p>
          </p:txBody>
        </p:sp>
        <p:sp>
          <p:nvSpPr>
            <p:cNvPr id="165" name="Rectangle 164">
              <a:extLst>
                <a:ext uri="{FF2B5EF4-FFF2-40B4-BE49-F238E27FC236}">
                  <a16:creationId xmlns:a16="http://schemas.microsoft.com/office/drawing/2014/main" id="{85D36929-E6DB-4C6B-9916-6DDC02FD3AF1}"/>
                </a:ext>
              </a:extLst>
            </p:cNvPr>
            <p:cNvSpPr/>
            <p:nvPr/>
          </p:nvSpPr>
          <p:spPr>
            <a:xfrm>
              <a:off x="2146990" y="2698260"/>
              <a:ext cx="2778152" cy="121932"/>
            </a:xfrm>
            <a:prstGeom prst="rect">
              <a:avLst/>
            </a:prstGeom>
            <a:solidFill>
              <a:srgbClr val="521F6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Narrow" panose="020B0606020202030204" pitchFamily="34" charset="0"/>
              </a:endParaRPr>
            </a:p>
          </p:txBody>
        </p:sp>
        <p:sp>
          <p:nvSpPr>
            <p:cNvPr id="166" name="Rectangle 7">
              <a:extLst>
                <a:ext uri="{FF2B5EF4-FFF2-40B4-BE49-F238E27FC236}">
                  <a16:creationId xmlns:a16="http://schemas.microsoft.com/office/drawing/2014/main" id="{13AB870F-78E6-4695-B930-8E967180C3B3}"/>
                </a:ext>
              </a:extLst>
            </p:cNvPr>
            <p:cNvSpPr>
              <a:spLocks noChangeArrowheads="1"/>
            </p:cNvSpPr>
            <p:nvPr/>
          </p:nvSpPr>
          <p:spPr bwMode="auto">
            <a:xfrm>
              <a:off x="539695" y="1787925"/>
              <a:ext cx="1548352" cy="3222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t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kumimoji="0" lang="en-US" altLang="en-US" sz="1000" b="1" i="0" u="none" strike="noStrike" kern="0" cap="none" spc="0" normalizeH="0" baseline="0" noProof="0" dirty="0">
                  <a:ln>
                    <a:noFill/>
                  </a:ln>
                  <a:solidFill>
                    <a:srgbClr val="521F6E"/>
                  </a:solidFill>
                  <a:effectLst/>
                  <a:uLnTx/>
                  <a:uFillTx/>
                  <a:latin typeface="Arial Narrow" panose="020B0606020202030204" pitchFamily="34" charset="0"/>
                  <a:cs typeface="Arial" panose="020B0604020202020204" pitchFamily="34" charset="0"/>
                </a:rPr>
                <a:t>Hunter-gatherer</a:t>
              </a:r>
              <a:br>
                <a:rPr kumimoji="0" lang="en-US" altLang="en-US" sz="1000" b="1" i="0" u="none" strike="noStrike" kern="0" cap="none" spc="0" normalizeH="0" baseline="0" noProof="0" dirty="0">
                  <a:ln>
                    <a:noFill/>
                  </a:ln>
                  <a:solidFill>
                    <a:srgbClr val="521F6E"/>
                  </a:solidFill>
                  <a:effectLst/>
                  <a:uLnTx/>
                  <a:uFillTx/>
                  <a:latin typeface="Arial Narrow" panose="020B0606020202030204" pitchFamily="34" charset="0"/>
                  <a:cs typeface="Arial" panose="020B0604020202020204" pitchFamily="34" charset="0"/>
                </a:rPr>
              </a:br>
              <a:r>
                <a:rPr kumimoji="0" lang="en-US" altLang="en-US" sz="1000" b="1" i="0" u="none" strike="noStrike" kern="0" cap="none" spc="0" normalizeH="0" baseline="0" noProof="0" dirty="0">
                  <a:ln>
                    <a:noFill/>
                  </a:ln>
                  <a:solidFill>
                    <a:srgbClr val="521F6E"/>
                  </a:solidFill>
                  <a:effectLst/>
                  <a:uLnTx/>
                  <a:uFillTx/>
                  <a:latin typeface="Arial Narrow" panose="020B0606020202030204" pitchFamily="34" charset="0"/>
                  <a:cs typeface="Arial" panose="020B0604020202020204" pitchFamily="34" charset="0"/>
                </a:rPr>
                <a:t> Humans</a:t>
              </a:r>
            </a:p>
          </p:txBody>
        </p:sp>
        <p:sp>
          <p:nvSpPr>
            <p:cNvPr id="167" name="Rectangle 7">
              <a:extLst>
                <a:ext uri="{FF2B5EF4-FFF2-40B4-BE49-F238E27FC236}">
                  <a16:creationId xmlns:a16="http://schemas.microsoft.com/office/drawing/2014/main" id="{50D1E316-6392-4E79-BC0B-A7116714584F}"/>
                </a:ext>
              </a:extLst>
            </p:cNvPr>
            <p:cNvSpPr>
              <a:spLocks noChangeArrowheads="1"/>
            </p:cNvSpPr>
            <p:nvPr/>
          </p:nvSpPr>
          <p:spPr bwMode="auto">
            <a:xfrm>
              <a:off x="1246634" y="2985985"/>
              <a:ext cx="860706" cy="161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t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kumimoji="0" lang="en-US" altLang="en-US" sz="1000" b="0" i="0" u="none" strike="noStrike" kern="0" cap="none" spc="0" normalizeH="0" baseline="0" noProof="0" dirty="0">
                  <a:ln>
                    <a:noFill/>
                  </a:ln>
                  <a:solidFill>
                    <a:srgbClr val="000000"/>
                  </a:solidFill>
                  <a:effectLst/>
                  <a:uLnTx/>
                  <a:uFillTx/>
                  <a:latin typeface="Arial Narrow" panose="020B0606020202030204" pitchFamily="34" charset="0"/>
                  <a:cs typeface="Arial" panose="020B0604020202020204" pitchFamily="34" charset="0"/>
                </a:rPr>
                <a:t>Baboon</a:t>
              </a:r>
            </a:p>
          </p:txBody>
        </p:sp>
        <p:sp>
          <p:nvSpPr>
            <p:cNvPr id="168" name="Rectangle 7">
              <a:extLst>
                <a:ext uri="{FF2B5EF4-FFF2-40B4-BE49-F238E27FC236}">
                  <a16:creationId xmlns:a16="http://schemas.microsoft.com/office/drawing/2014/main" id="{760ADE90-7D13-472D-96CC-241CE1887711}"/>
                </a:ext>
              </a:extLst>
            </p:cNvPr>
            <p:cNvSpPr>
              <a:spLocks noChangeArrowheads="1"/>
            </p:cNvSpPr>
            <p:nvPr/>
          </p:nvSpPr>
          <p:spPr bwMode="auto">
            <a:xfrm>
              <a:off x="673170" y="3133248"/>
              <a:ext cx="1434169" cy="161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t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kumimoji="0" lang="en-US" altLang="en-US" sz="1000" b="0" i="0" u="none" strike="noStrike" kern="0" cap="none" spc="0" normalizeH="0" baseline="0" noProof="0" dirty="0">
                  <a:ln>
                    <a:noFill/>
                  </a:ln>
                  <a:solidFill>
                    <a:srgbClr val="000000"/>
                  </a:solidFill>
                  <a:effectLst/>
                  <a:uLnTx/>
                  <a:uFillTx/>
                  <a:latin typeface="Arial Narrow" panose="020B0606020202030204" pitchFamily="34" charset="0"/>
                  <a:cs typeface="Arial" panose="020B0604020202020204" pitchFamily="34" charset="0"/>
                </a:rPr>
                <a:t>Howler Monkey</a:t>
              </a:r>
            </a:p>
          </p:txBody>
        </p:sp>
        <p:sp>
          <p:nvSpPr>
            <p:cNvPr id="169" name="Rectangle 7">
              <a:extLst>
                <a:ext uri="{FF2B5EF4-FFF2-40B4-BE49-F238E27FC236}">
                  <a16:creationId xmlns:a16="http://schemas.microsoft.com/office/drawing/2014/main" id="{8664B338-8D50-4845-88E9-5555B5BA5EDE}"/>
                </a:ext>
              </a:extLst>
            </p:cNvPr>
            <p:cNvSpPr>
              <a:spLocks noChangeArrowheads="1"/>
            </p:cNvSpPr>
            <p:nvPr/>
          </p:nvSpPr>
          <p:spPr bwMode="auto">
            <a:xfrm>
              <a:off x="802581" y="3280510"/>
              <a:ext cx="1304759" cy="161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t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kumimoji="0" lang="en-US" altLang="en-US" sz="1000" b="0" i="0" u="none" strike="noStrike" kern="0" cap="none" spc="0" normalizeH="0" baseline="0" noProof="0" dirty="0">
                  <a:ln>
                    <a:noFill/>
                  </a:ln>
                  <a:solidFill>
                    <a:srgbClr val="000000"/>
                  </a:solidFill>
                  <a:effectLst/>
                  <a:uLnTx/>
                  <a:uFillTx/>
                  <a:latin typeface="Arial Narrow" panose="020B0606020202030204" pitchFamily="34" charset="0"/>
                  <a:cs typeface="Arial" panose="020B0604020202020204" pitchFamily="34" charset="0"/>
                </a:rPr>
                <a:t>Night Monkey</a:t>
              </a:r>
            </a:p>
          </p:txBody>
        </p:sp>
        <p:sp>
          <p:nvSpPr>
            <p:cNvPr id="170" name="Rectangle 169">
              <a:extLst>
                <a:ext uri="{FF2B5EF4-FFF2-40B4-BE49-F238E27FC236}">
                  <a16:creationId xmlns:a16="http://schemas.microsoft.com/office/drawing/2014/main" id="{66CD8818-57B1-4CA0-878E-B55274D83E6C}"/>
                </a:ext>
              </a:extLst>
            </p:cNvPr>
            <p:cNvSpPr/>
            <p:nvPr/>
          </p:nvSpPr>
          <p:spPr>
            <a:xfrm>
              <a:off x="2146991" y="3001963"/>
              <a:ext cx="2378423" cy="121932"/>
            </a:xfrm>
            <a:prstGeom prst="rect">
              <a:avLst/>
            </a:prstGeom>
            <a:solidFill>
              <a:srgbClr val="007CC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Narrow" panose="020B0606020202030204" pitchFamily="34" charset="0"/>
              </a:endParaRPr>
            </a:p>
          </p:txBody>
        </p:sp>
        <p:sp>
          <p:nvSpPr>
            <p:cNvPr id="171" name="Rectangle 170">
              <a:extLst>
                <a:ext uri="{FF2B5EF4-FFF2-40B4-BE49-F238E27FC236}">
                  <a16:creationId xmlns:a16="http://schemas.microsoft.com/office/drawing/2014/main" id="{A6211ED2-9C71-4274-8D02-9B460845D44A}"/>
                </a:ext>
              </a:extLst>
            </p:cNvPr>
            <p:cNvSpPr/>
            <p:nvPr/>
          </p:nvSpPr>
          <p:spPr>
            <a:xfrm>
              <a:off x="2146991" y="3151120"/>
              <a:ext cx="2340929" cy="121932"/>
            </a:xfrm>
            <a:prstGeom prst="rect">
              <a:avLst/>
            </a:prstGeom>
            <a:solidFill>
              <a:srgbClr val="007CC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Narrow" panose="020B0606020202030204" pitchFamily="34" charset="0"/>
              </a:endParaRPr>
            </a:p>
          </p:txBody>
        </p:sp>
        <p:sp>
          <p:nvSpPr>
            <p:cNvPr id="172" name="Rectangle 171">
              <a:extLst>
                <a:ext uri="{FF2B5EF4-FFF2-40B4-BE49-F238E27FC236}">
                  <a16:creationId xmlns:a16="http://schemas.microsoft.com/office/drawing/2014/main" id="{63C7FA22-C9F1-43E0-B7F9-3E00EBC7865B}"/>
                </a:ext>
              </a:extLst>
            </p:cNvPr>
            <p:cNvSpPr/>
            <p:nvPr/>
          </p:nvSpPr>
          <p:spPr>
            <a:xfrm>
              <a:off x="2146991" y="3300277"/>
              <a:ext cx="3490100" cy="121932"/>
            </a:xfrm>
            <a:prstGeom prst="rect">
              <a:avLst/>
            </a:prstGeom>
            <a:solidFill>
              <a:srgbClr val="007CC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Narrow" panose="020B0606020202030204" pitchFamily="34" charset="0"/>
              </a:endParaRPr>
            </a:p>
          </p:txBody>
        </p:sp>
        <p:sp>
          <p:nvSpPr>
            <p:cNvPr id="173" name="Rectangle 7">
              <a:extLst>
                <a:ext uri="{FF2B5EF4-FFF2-40B4-BE49-F238E27FC236}">
                  <a16:creationId xmlns:a16="http://schemas.microsoft.com/office/drawing/2014/main" id="{31A1AF8A-4EDA-4A63-BBB6-A569E6B55B45}"/>
                </a:ext>
              </a:extLst>
            </p:cNvPr>
            <p:cNvSpPr>
              <a:spLocks noChangeArrowheads="1"/>
            </p:cNvSpPr>
            <p:nvPr/>
          </p:nvSpPr>
          <p:spPr bwMode="auto">
            <a:xfrm>
              <a:off x="718845" y="2840564"/>
              <a:ext cx="1388495" cy="161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t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kumimoji="0" lang="en-US" altLang="en-US" sz="1000" b="1" i="0" u="none" strike="noStrike" kern="0" cap="none" spc="0" normalizeH="0" baseline="0" noProof="0" dirty="0">
                  <a:ln>
                    <a:noFill/>
                  </a:ln>
                  <a:solidFill>
                    <a:srgbClr val="521F6E"/>
                  </a:solidFill>
                  <a:effectLst/>
                  <a:uLnTx/>
                  <a:uFillTx/>
                  <a:latin typeface="Arial Narrow" panose="020B0606020202030204" pitchFamily="34" charset="0"/>
                  <a:cs typeface="Arial" panose="020B0604020202020204" pitchFamily="34" charset="0"/>
                </a:rPr>
                <a:t>Wild Primates</a:t>
              </a:r>
            </a:p>
          </p:txBody>
        </p:sp>
        <p:sp>
          <p:nvSpPr>
            <p:cNvPr id="174" name="Rectangle 7">
              <a:extLst>
                <a:ext uri="{FF2B5EF4-FFF2-40B4-BE49-F238E27FC236}">
                  <a16:creationId xmlns:a16="http://schemas.microsoft.com/office/drawing/2014/main" id="{053F58D6-F46B-424F-8C5F-DCAF2CD7F27E}"/>
                </a:ext>
              </a:extLst>
            </p:cNvPr>
            <p:cNvSpPr>
              <a:spLocks noChangeArrowheads="1"/>
            </p:cNvSpPr>
            <p:nvPr/>
          </p:nvSpPr>
          <p:spPr bwMode="auto">
            <a:xfrm>
              <a:off x="1373507" y="3581517"/>
              <a:ext cx="733832" cy="161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t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kumimoji="0" lang="en-US" altLang="en-US" sz="1000" b="0" i="0" u="none" strike="noStrike" kern="0" cap="none" spc="0" normalizeH="0" baseline="0" noProof="0" dirty="0">
                  <a:ln>
                    <a:noFill/>
                  </a:ln>
                  <a:solidFill>
                    <a:srgbClr val="000000"/>
                  </a:solidFill>
                  <a:effectLst/>
                  <a:uLnTx/>
                  <a:uFillTx/>
                  <a:latin typeface="Arial Narrow" panose="020B0606020202030204" pitchFamily="34" charset="0"/>
                  <a:cs typeface="Arial" panose="020B0604020202020204" pitchFamily="34" charset="0"/>
                </a:rPr>
                <a:t>Horse</a:t>
              </a:r>
            </a:p>
          </p:txBody>
        </p:sp>
        <p:sp>
          <p:nvSpPr>
            <p:cNvPr id="175" name="Rectangle 7">
              <a:extLst>
                <a:ext uri="{FF2B5EF4-FFF2-40B4-BE49-F238E27FC236}">
                  <a16:creationId xmlns:a16="http://schemas.microsoft.com/office/drawing/2014/main" id="{B2B87477-7B8D-4EAF-B263-E6704ADB0C58}"/>
                </a:ext>
              </a:extLst>
            </p:cNvPr>
            <p:cNvSpPr>
              <a:spLocks noChangeArrowheads="1"/>
            </p:cNvSpPr>
            <p:nvPr/>
          </p:nvSpPr>
          <p:spPr bwMode="auto">
            <a:xfrm>
              <a:off x="1464858" y="3728780"/>
              <a:ext cx="642482" cy="161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t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kumimoji="0" lang="en-US" altLang="en-US" sz="1000" b="0" i="0" u="none" strike="noStrike" kern="0" cap="none" spc="0" normalizeH="0" baseline="0" noProof="0" dirty="0">
                  <a:ln>
                    <a:noFill/>
                  </a:ln>
                  <a:solidFill>
                    <a:srgbClr val="000000"/>
                  </a:solidFill>
                  <a:effectLst/>
                  <a:uLnTx/>
                  <a:uFillTx/>
                  <a:latin typeface="Arial Narrow" panose="020B0606020202030204" pitchFamily="34" charset="0"/>
                  <a:cs typeface="Arial" panose="020B0604020202020204" pitchFamily="34" charset="0"/>
                </a:rPr>
                <a:t>Boar</a:t>
              </a:r>
            </a:p>
          </p:txBody>
        </p:sp>
        <p:sp>
          <p:nvSpPr>
            <p:cNvPr id="176" name="Rectangle 7">
              <a:extLst>
                <a:ext uri="{FF2B5EF4-FFF2-40B4-BE49-F238E27FC236}">
                  <a16:creationId xmlns:a16="http://schemas.microsoft.com/office/drawing/2014/main" id="{6EA8F77F-6C4E-4562-A425-0E7B92F59C0E}"/>
                </a:ext>
              </a:extLst>
            </p:cNvPr>
            <p:cNvSpPr>
              <a:spLocks noChangeArrowheads="1"/>
            </p:cNvSpPr>
            <p:nvPr/>
          </p:nvSpPr>
          <p:spPr bwMode="auto">
            <a:xfrm>
              <a:off x="1213648" y="3876042"/>
              <a:ext cx="893691" cy="161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t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kumimoji="0" lang="en-US" altLang="en-US" sz="1000" b="0" i="0" u="none" strike="noStrike" kern="0" cap="none" spc="0" normalizeH="0" baseline="0" noProof="0" dirty="0" err="1">
                  <a:ln>
                    <a:noFill/>
                  </a:ln>
                  <a:solidFill>
                    <a:srgbClr val="000000"/>
                  </a:solidFill>
                  <a:effectLst/>
                  <a:uLnTx/>
                  <a:uFillTx/>
                  <a:latin typeface="Arial Narrow" panose="020B0606020202030204" pitchFamily="34" charset="0"/>
                  <a:cs typeface="Arial" panose="020B0604020202020204" pitchFamily="34" charset="0"/>
                </a:rPr>
                <a:t>Paccary</a:t>
              </a:r>
              <a:endParaRPr kumimoji="0" lang="en-US" altLang="en-US" sz="1000" b="0" i="0" u="none" strike="noStrike" kern="0" cap="none" spc="0" normalizeH="0" baseline="0" noProof="0" dirty="0">
                <a:ln>
                  <a:noFill/>
                </a:ln>
                <a:solidFill>
                  <a:srgbClr val="000000"/>
                </a:solidFill>
                <a:effectLst/>
                <a:uLnTx/>
                <a:uFillTx/>
                <a:latin typeface="Arial Narrow" panose="020B0606020202030204" pitchFamily="34" charset="0"/>
                <a:cs typeface="Arial" panose="020B0604020202020204" pitchFamily="34" charset="0"/>
              </a:endParaRPr>
            </a:p>
          </p:txBody>
        </p:sp>
        <p:sp>
          <p:nvSpPr>
            <p:cNvPr id="177" name="Rectangle 7">
              <a:extLst>
                <a:ext uri="{FF2B5EF4-FFF2-40B4-BE49-F238E27FC236}">
                  <a16:creationId xmlns:a16="http://schemas.microsoft.com/office/drawing/2014/main" id="{643B3688-3E77-4D19-B367-A2F5284DB744}"/>
                </a:ext>
              </a:extLst>
            </p:cNvPr>
            <p:cNvSpPr>
              <a:spLocks noChangeArrowheads="1"/>
            </p:cNvSpPr>
            <p:nvPr/>
          </p:nvSpPr>
          <p:spPr bwMode="auto">
            <a:xfrm>
              <a:off x="523462" y="4023304"/>
              <a:ext cx="1583878" cy="161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t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kumimoji="0" lang="en-US" altLang="en-US" sz="1000" b="0" i="0" u="none" strike="noStrike" kern="0" cap="none" spc="0" normalizeH="0" baseline="0" noProof="0" dirty="0">
                  <a:ln>
                    <a:noFill/>
                  </a:ln>
                  <a:solidFill>
                    <a:srgbClr val="000000"/>
                  </a:solidFill>
                  <a:effectLst/>
                  <a:uLnTx/>
                  <a:uFillTx/>
                  <a:latin typeface="Arial Narrow" panose="020B0606020202030204" pitchFamily="34" charset="0"/>
                  <a:cs typeface="Arial" panose="020B0604020202020204" pitchFamily="34" charset="0"/>
                </a:rPr>
                <a:t>Black Rhinoceros</a:t>
              </a:r>
            </a:p>
          </p:txBody>
        </p:sp>
        <p:sp>
          <p:nvSpPr>
            <p:cNvPr id="178" name="Rectangle 7">
              <a:extLst>
                <a:ext uri="{FF2B5EF4-FFF2-40B4-BE49-F238E27FC236}">
                  <a16:creationId xmlns:a16="http://schemas.microsoft.com/office/drawing/2014/main" id="{3FB65A2C-721D-4089-8C90-0C6C4D2EBC44}"/>
                </a:ext>
              </a:extLst>
            </p:cNvPr>
            <p:cNvSpPr>
              <a:spLocks noChangeArrowheads="1"/>
            </p:cNvSpPr>
            <p:nvPr/>
          </p:nvSpPr>
          <p:spPr bwMode="auto">
            <a:xfrm>
              <a:off x="599585" y="4170567"/>
              <a:ext cx="1507755" cy="161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t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kumimoji="0" lang="en-US" altLang="en-US" sz="1000" b="0" i="0" u="none" strike="noStrike" kern="0" cap="none" spc="0" normalizeH="0" baseline="0" noProof="0" dirty="0">
                  <a:ln>
                    <a:noFill/>
                  </a:ln>
                  <a:solidFill>
                    <a:srgbClr val="000000"/>
                  </a:solidFill>
                  <a:effectLst/>
                  <a:uLnTx/>
                  <a:uFillTx/>
                  <a:latin typeface="Arial Narrow" panose="020B0606020202030204" pitchFamily="34" charset="0"/>
                  <a:cs typeface="Arial" panose="020B0604020202020204" pitchFamily="34" charset="0"/>
                </a:rPr>
                <a:t>African Elephant</a:t>
              </a:r>
            </a:p>
          </p:txBody>
        </p:sp>
        <p:sp>
          <p:nvSpPr>
            <p:cNvPr id="179" name="Rectangle 178">
              <a:extLst>
                <a:ext uri="{FF2B5EF4-FFF2-40B4-BE49-F238E27FC236}">
                  <a16:creationId xmlns:a16="http://schemas.microsoft.com/office/drawing/2014/main" id="{DFBD9E98-ECE7-475C-8134-1695FE85F59A}"/>
                </a:ext>
              </a:extLst>
            </p:cNvPr>
            <p:cNvSpPr/>
            <p:nvPr/>
          </p:nvSpPr>
          <p:spPr>
            <a:xfrm>
              <a:off x="2146991" y="3597495"/>
              <a:ext cx="3562560" cy="121932"/>
            </a:xfrm>
            <a:prstGeom prst="rect">
              <a:avLst/>
            </a:prstGeom>
            <a:solidFill>
              <a:srgbClr val="FCC30C"/>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Narrow" panose="020B0606020202030204" pitchFamily="34" charset="0"/>
              </a:endParaRPr>
            </a:p>
          </p:txBody>
        </p:sp>
        <p:sp>
          <p:nvSpPr>
            <p:cNvPr id="180" name="Rectangle 179">
              <a:extLst>
                <a:ext uri="{FF2B5EF4-FFF2-40B4-BE49-F238E27FC236}">
                  <a16:creationId xmlns:a16="http://schemas.microsoft.com/office/drawing/2014/main" id="{92C91A01-EBCF-440A-AB06-B9B0402E4E22}"/>
                </a:ext>
              </a:extLst>
            </p:cNvPr>
            <p:cNvSpPr/>
            <p:nvPr/>
          </p:nvSpPr>
          <p:spPr>
            <a:xfrm>
              <a:off x="2146991" y="3746652"/>
              <a:ext cx="799398" cy="121932"/>
            </a:xfrm>
            <a:prstGeom prst="rect">
              <a:avLst/>
            </a:prstGeom>
            <a:solidFill>
              <a:srgbClr val="FCC30C"/>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Narrow" panose="020B0606020202030204" pitchFamily="34" charset="0"/>
              </a:endParaRPr>
            </a:p>
          </p:txBody>
        </p:sp>
        <p:sp>
          <p:nvSpPr>
            <p:cNvPr id="181" name="Rectangle 180">
              <a:extLst>
                <a:ext uri="{FF2B5EF4-FFF2-40B4-BE49-F238E27FC236}">
                  <a16:creationId xmlns:a16="http://schemas.microsoft.com/office/drawing/2014/main" id="{18358A38-9C89-4BD9-8C61-BCDF7CF71AD0}"/>
                </a:ext>
              </a:extLst>
            </p:cNvPr>
            <p:cNvSpPr/>
            <p:nvPr/>
          </p:nvSpPr>
          <p:spPr>
            <a:xfrm>
              <a:off x="2146990" y="3895809"/>
              <a:ext cx="1709625" cy="121932"/>
            </a:xfrm>
            <a:prstGeom prst="rect">
              <a:avLst/>
            </a:prstGeom>
            <a:solidFill>
              <a:srgbClr val="FCC30C"/>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Narrow" panose="020B0606020202030204" pitchFamily="34" charset="0"/>
              </a:endParaRPr>
            </a:p>
          </p:txBody>
        </p:sp>
        <p:sp>
          <p:nvSpPr>
            <p:cNvPr id="182" name="Rectangle 181">
              <a:extLst>
                <a:ext uri="{FF2B5EF4-FFF2-40B4-BE49-F238E27FC236}">
                  <a16:creationId xmlns:a16="http://schemas.microsoft.com/office/drawing/2014/main" id="{1CFE2EBF-DD43-4DB4-8547-880E07081E65}"/>
                </a:ext>
              </a:extLst>
            </p:cNvPr>
            <p:cNvSpPr/>
            <p:nvPr/>
          </p:nvSpPr>
          <p:spPr>
            <a:xfrm>
              <a:off x="2146990" y="4044966"/>
              <a:ext cx="999409" cy="121932"/>
            </a:xfrm>
            <a:prstGeom prst="rect">
              <a:avLst/>
            </a:prstGeom>
            <a:solidFill>
              <a:srgbClr val="FCC30C"/>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Narrow" panose="020B0606020202030204" pitchFamily="34" charset="0"/>
              </a:endParaRPr>
            </a:p>
          </p:txBody>
        </p:sp>
        <p:sp>
          <p:nvSpPr>
            <p:cNvPr id="183" name="Rectangle 182">
              <a:extLst>
                <a:ext uri="{FF2B5EF4-FFF2-40B4-BE49-F238E27FC236}">
                  <a16:creationId xmlns:a16="http://schemas.microsoft.com/office/drawing/2014/main" id="{B9DBFAB5-2F71-4258-8641-A2403A67B9EE}"/>
                </a:ext>
              </a:extLst>
            </p:cNvPr>
            <p:cNvSpPr/>
            <p:nvPr/>
          </p:nvSpPr>
          <p:spPr>
            <a:xfrm>
              <a:off x="2146990" y="4194125"/>
              <a:ext cx="2459299" cy="121932"/>
            </a:xfrm>
            <a:prstGeom prst="rect">
              <a:avLst/>
            </a:prstGeom>
            <a:solidFill>
              <a:srgbClr val="FCC30C"/>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Narrow" panose="020B0606020202030204" pitchFamily="34" charset="0"/>
              </a:endParaRPr>
            </a:p>
          </p:txBody>
        </p:sp>
        <p:sp>
          <p:nvSpPr>
            <p:cNvPr id="184" name="Rectangle 7">
              <a:extLst>
                <a:ext uri="{FF2B5EF4-FFF2-40B4-BE49-F238E27FC236}">
                  <a16:creationId xmlns:a16="http://schemas.microsoft.com/office/drawing/2014/main" id="{F0532FE3-97A2-4C8E-AAE6-8B38EECC704A}"/>
                </a:ext>
              </a:extLst>
            </p:cNvPr>
            <p:cNvSpPr>
              <a:spLocks noChangeArrowheads="1"/>
            </p:cNvSpPr>
            <p:nvPr/>
          </p:nvSpPr>
          <p:spPr bwMode="auto">
            <a:xfrm>
              <a:off x="665557" y="3436096"/>
              <a:ext cx="1441781" cy="161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t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kumimoji="0" lang="en-US" altLang="en-US" sz="1000" b="1" i="0" u="none" strike="noStrike" kern="0" cap="none" spc="0" normalizeH="0" baseline="0" noProof="0" dirty="0">
                  <a:ln>
                    <a:noFill/>
                  </a:ln>
                  <a:solidFill>
                    <a:srgbClr val="521F6E"/>
                  </a:solidFill>
                  <a:effectLst/>
                  <a:uLnTx/>
                  <a:uFillTx/>
                  <a:latin typeface="Arial Narrow" panose="020B0606020202030204" pitchFamily="34" charset="0"/>
                  <a:cs typeface="Arial" panose="020B0604020202020204" pitchFamily="34" charset="0"/>
                </a:rPr>
                <a:t>Wild Mammals</a:t>
              </a:r>
            </a:p>
          </p:txBody>
        </p:sp>
        <p:sp>
          <p:nvSpPr>
            <p:cNvPr id="185" name="Rectangle 7">
              <a:extLst>
                <a:ext uri="{FF2B5EF4-FFF2-40B4-BE49-F238E27FC236}">
                  <a16:creationId xmlns:a16="http://schemas.microsoft.com/office/drawing/2014/main" id="{5F849293-3A16-4DCA-874F-3118796BDA53}"/>
                </a:ext>
              </a:extLst>
            </p:cNvPr>
            <p:cNvSpPr>
              <a:spLocks noChangeArrowheads="1"/>
            </p:cNvSpPr>
            <p:nvPr/>
          </p:nvSpPr>
          <p:spPr bwMode="auto">
            <a:xfrm>
              <a:off x="604660" y="4477160"/>
              <a:ext cx="1502680" cy="161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t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kumimoji="0" lang="en-US" altLang="en-US" sz="1000" b="0" i="0" u="none" strike="noStrike" kern="0" cap="none" spc="0" normalizeH="0" baseline="0" noProof="0" dirty="0">
                  <a:ln>
                    <a:noFill/>
                  </a:ln>
                  <a:solidFill>
                    <a:srgbClr val="000000"/>
                  </a:solidFill>
                  <a:effectLst/>
                  <a:uLnTx/>
                  <a:uFillTx/>
                  <a:latin typeface="Arial Narrow" panose="020B0606020202030204" pitchFamily="34" charset="0"/>
                  <a:cs typeface="Arial" panose="020B0604020202020204" pitchFamily="34" charset="0"/>
                </a:rPr>
                <a:t>Adult Americans</a:t>
              </a:r>
            </a:p>
          </p:txBody>
        </p:sp>
        <p:sp>
          <p:nvSpPr>
            <p:cNvPr id="186" name="Rectangle 185">
              <a:extLst>
                <a:ext uri="{FF2B5EF4-FFF2-40B4-BE49-F238E27FC236}">
                  <a16:creationId xmlns:a16="http://schemas.microsoft.com/office/drawing/2014/main" id="{77406CEA-C65C-4F88-8349-F3C5BF59F67E}"/>
                </a:ext>
              </a:extLst>
            </p:cNvPr>
            <p:cNvSpPr/>
            <p:nvPr/>
          </p:nvSpPr>
          <p:spPr>
            <a:xfrm>
              <a:off x="2146990" y="4493138"/>
              <a:ext cx="6325987" cy="121932"/>
            </a:xfrm>
            <a:prstGeom prst="rect">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Narrow" panose="020B0606020202030204" pitchFamily="34" charset="0"/>
              </a:endParaRPr>
            </a:p>
          </p:txBody>
        </p:sp>
        <p:sp>
          <p:nvSpPr>
            <p:cNvPr id="187" name="Rectangle 7">
              <a:extLst>
                <a:ext uri="{FF2B5EF4-FFF2-40B4-BE49-F238E27FC236}">
                  <a16:creationId xmlns:a16="http://schemas.microsoft.com/office/drawing/2014/main" id="{5AD2738F-D2A1-4537-8D59-A40E43C991FD}"/>
                </a:ext>
              </a:extLst>
            </p:cNvPr>
            <p:cNvSpPr>
              <a:spLocks noChangeArrowheads="1"/>
            </p:cNvSpPr>
            <p:nvPr/>
          </p:nvSpPr>
          <p:spPr bwMode="auto">
            <a:xfrm>
              <a:off x="515851" y="4331739"/>
              <a:ext cx="1591489" cy="161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t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eaLnBrk="1" fontAlgn="auto" latinLnBrk="0" hangingPunct="1">
                <a:lnSpc>
                  <a:spcPct val="100000"/>
                </a:lnSpc>
                <a:spcBef>
                  <a:spcPct val="50000"/>
                </a:spcBef>
                <a:spcAft>
                  <a:spcPts val="0"/>
                </a:spcAft>
                <a:buClrTx/>
                <a:buSzTx/>
                <a:buFontTx/>
                <a:buNone/>
                <a:tabLst/>
                <a:defRPr/>
              </a:pPr>
              <a:r>
                <a:rPr kumimoji="0" lang="en-US" altLang="en-US" sz="1000" b="1" i="0" u="none" strike="noStrike" kern="0" cap="none" spc="0" normalizeH="0" baseline="0" noProof="0" dirty="0">
                  <a:ln>
                    <a:noFill/>
                  </a:ln>
                  <a:solidFill>
                    <a:srgbClr val="521F6E"/>
                  </a:solidFill>
                  <a:effectLst/>
                  <a:uLnTx/>
                  <a:uFillTx/>
                  <a:latin typeface="Arial Narrow" panose="020B0606020202030204" pitchFamily="34" charset="0"/>
                  <a:cs typeface="Arial" panose="020B0604020202020204" pitchFamily="34" charset="0"/>
                </a:rPr>
                <a:t>Modern Humans</a:t>
              </a:r>
            </a:p>
          </p:txBody>
        </p:sp>
        <p:sp>
          <p:nvSpPr>
            <p:cNvPr id="188" name="Freeform 3">
              <a:extLst>
                <a:ext uri="{FF2B5EF4-FFF2-40B4-BE49-F238E27FC236}">
                  <a16:creationId xmlns:a16="http://schemas.microsoft.com/office/drawing/2014/main" id="{4011CD42-1422-4395-B2B4-AE48594AAD0C}"/>
                </a:ext>
              </a:extLst>
            </p:cNvPr>
            <p:cNvSpPr/>
            <p:nvPr/>
          </p:nvSpPr>
          <p:spPr>
            <a:xfrm>
              <a:off x="2149753" y="1926495"/>
              <a:ext cx="6336778" cy="2705185"/>
            </a:xfrm>
            <a:custGeom>
              <a:avLst/>
              <a:gdLst>
                <a:gd name="connsiteX0" fmla="*/ 0 w 6024785"/>
                <a:gd name="connsiteY0" fmla="*/ 0 h 2760291"/>
                <a:gd name="connsiteX1" fmla="*/ 0 w 6024785"/>
                <a:gd name="connsiteY1" fmla="*/ 2760291 h 2760291"/>
                <a:gd name="connsiteX2" fmla="*/ 6024785 w 6024785"/>
                <a:gd name="connsiteY2" fmla="*/ 2751745 h 2760291"/>
              </a:gdLst>
              <a:ahLst/>
              <a:cxnLst>
                <a:cxn ang="0">
                  <a:pos x="connsiteX0" y="connsiteY0"/>
                </a:cxn>
                <a:cxn ang="0">
                  <a:pos x="connsiteX1" y="connsiteY1"/>
                </a:cxn>
                <a:cxn ang="0">
                  <a:pos x="connsiteX2" y="connsiteY2"/>
                </a:cxn>
              </a:cxnLst>
              <a:rect l="l" t="t" r="r" b="b"/>
              <a:pathLst>
                <a:path w="6024785" h="2760291">
                  <a:moveTo>
                    <a:pt x="0" y="0"/>
                  </a:moveTo>
                  <a:lnTo>
                    <a:pt x="0" y="2760291"/>
                  </a:lnTo>
                  <a:lnTo>
                    <a:pt x="6024785" y="2751745"/>
                  </a:lnTo>
                </a:path>
              </a:pathLst>
            </a:custGeom>
            <a:noFill/>
            <a:ln w="127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Narrow" panose="020B0606020202030204" pitchFamily="34" charset="0"/>
              </a:endParaRPr>
            </a:p>
          </p:txBody>
        </p:sp>
      </p:grpSp>
      <p:grpSp>
        <p:nvGrpSpPr>
          <p:cNvPr id="207" name="Group 206">
            <a:extLst>
              <a:ext uri="{FF2B5EF4-FFF2-40B4-BE49-F238E27FC236}">
                <a16:creationId xmlns:a16="http://schemas.microsoft.com/office/drawing/2014/main" id="{497BDCF4-FE74-4E13-ADFB-F542731CE312}"/>
              </a:ext>
            </a:extLst>
          </p:cNvPr>
          <p:cNvGrpSpPr/>
          <p:nvPr/>
        </p:nvGrpSpPr>
        <p:grpSpPr>
          <a:xfrm>
            <a:off x="5367527" y="1951872"/>
            <a:ext cx="3578524" cy="3560607"/>
            <a:chOff x="4977005" y="2009686"/>
            <a:chExt cx="4013655" cy="2964534"/>
          </a:xfrm>
        </p:grpSpPr>
        <p:sp>
          <p:nvSpPr>
            <p:cNvPr id="208" name="TextBox 207">
              <a:extLst>
                <a:ext uri="{FF2B5EF4-FFF2-40B4-BE49-F238E27FC236}">
                  <a16:creationId xmlns:a16="http://schemas.microsoft.com/office/drawing/2014/main" id="{F567080A-F882-4D3A-B9AB-0F9DF06760EC}"/>
                </a:ext>
              </a:extLst>
            </p:cNvPr>
            <p:cNvSpPr txBox="1"/>
            <p:nvPr/>
          </p:nvSpPr>
          <p:spPr>
            <a:xfrm>
              <a:off x="6083958" y="4727999"/>
              <a:ext cx="2794928" cy="246221"/>
            </a:xfrm>
            <a:prstGeom prst="rect">
              <a:avLst/>
            </a:prstGeom>
            <a:noFill/>
            <a:ln w="19050">
              <a:noFill/>
            </a:ln>
          </p:spPr>
          <p:txBody>
            <a:bodyPr wrap="square" lIns="0" tIns="0" rIns="0" bIns="0" rtlCol="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Arial Narrow" panose="020B0606020202030204" pitchFamily="34" charset="0"/>
                  <a:cs typeface="Arial" pitchFamily="34" charset="0"/>
                </a:rPr>
                <a:t>Developmental Period</a:t>
              </a:r>
              <a:endParaRPr kumimoji="0" lang="en-US" sz="1200" b="1" i="0" u="none" strike="noStrike" kern="0" cap="none" spc="0" normalizeH="0" baseline="30000" noProof="0" dirty="0">
                <a:ln>
                  <a:noFill/>
                </a:ln>
                <a:solidFill>
                  <a:srgbClr val="000000"/>
                </a:solidFill>
                <a:effectLst/>
                <a:uLnTx/>
                <a:uFillTx/>
                <a:latin typeface="Arial Narrow" panose="020B0606020202030204" pitchFamily="34" charset="0"/>
                <a:cs typeface="Arial" pitchFamily="34" charset="0"/>
              </a:endParaRPr>
            </a:p>
          </p:txBody>
        </p:sp>
        <p:sp>
          <p:nvSpPr>
            <p:cNvPr id="209" name="Freeform 87">
              <a:extLst>
                <a:ext uri="{FF2B5EF4-FFF2-40B4-BE49-F238E27FC236}">
                  <a16:creationId xmlns:a16="http://schemas.microsoft.com/office/drawing/2014/main" id="{EC5FAC87-463C-4F31-A69B-E8F5EB8190FC}"/>
                </a:ext>
              </a:extLst>
            </p:cNvPr>
            <p:cNvSpPr/>
            <p:nvPr/>
          </p:nvSpPr>
          <p:spPr>
            <a:xfrm>
              <a:off x="6881772" y="2808783"/>
              <a:ext cx="1825076" cy="1222203"/>
            </a:xfrm>
            <a:custGeom>
              <a:avLst/>
              <a:gdLst>
                <a:gd name="connsiteX0" fmla="*/ 1712118 w 1712118"/>
                <a:gd name="connsiteY0" fmla="*/ 0 h 1057275"/>
                <a:gd name="connsiteX1" fmla="*/ 1712118 w 1712118"/>
                <a:gd name="connsiteY1" fmla="*/ 0 h 1057275"/>
                <a:gd name="connsiteX2" fmla="*/ 1476375 w 1712118"/>
                <a:gd name="connsiteY2" fmla="*/ 109537 h 1057275"/>
                <a:gd name="connsiteX3" fmla="*/ 1209675 w 1712118"/>
                <a:gd name="connsiteY3" fmla="*/ 183356 h 1057275"/>
                <a:gd name="connsiteX4" fmla="*/ 945356 w 1712118"/>
                <a:gd name="connsiteY4" fmla="*/ 454819 h 1057275"/>
                <a:gd name="connsiteX5" fmla="*/ 888206 w 1712118"/>
                <a:gd name="connsiteY5" fmla="*/ 792956 h 1057275"/>
                <a:gd name="connsiteX6" fmla="*/ 495300 w 1712118"/>
                <a:gd name="connsiteY6" fmla="*/ 792956 h 1057275"/>
                <a:gd name="connsiteX7" fmla="*/ 66675 w 1712118"/>
                <a:gd name="connsiteY7" fmla="*/ 800100 h 1057275"/>
                <a:gd name="connsiteX8" fmla="*/ 0 w 1712118"/>
                <a:gd name="connsiteY8" fmla="*/ 1057275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2118" h="1057275">
                  <a:moveTo>
                    <a:pt x="1712118" y="0"/>
                  </a:moveTo>
                  <a:lnTo>
                    <a:pt x="1712118" y="0"/>
                  </a:lnTo>
                  <a:lnTo>
                    <a:pt x="1476375" y="109537"/>
                  </a:lnTo>
                  <a:lnTo>
                    <a:pt x="1209675" y="183356"/>
                  </a:lnTo>
                  <a:lnTo>
                    <a:pt x="945356" y="454819"/>
                  </a:lnTo>
                  <a:lnTo>
                    <a:pt x="888206" y="792956"/>
                  </a:lnTo>
                  <a:lnTo>
                    <a:pt x="495300" y="792956"/>
                  </a:lnTo>
                  <a:lnTo>
                    <a:pt x="66675" y="800100"/>
                  </a:lnTo>
                  <a:lnTo>
                    <a:pt x="0" y="1057275"/>
                  </a:lnTo>
                </a:path>
              </a:pathLst>
            </a:custGeom>
            <a:noFill/>
            <a:ln w="19050" cap="flat" cmpd="sng" algn="ctr">
              <a:solidFill>
                <a:srgbClr val="FFFFFF"/>
              </a:solidFill>
              <a:prstDash val="sysDash"/>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Narrow" panose="020B0606020202030204" pitchFamily="34" charset="0"/>
              </a:endParaRPr>
            </a:p>
          </p:txBody>
        </p:sp>
        <p:sp>
          <p:nvSpPr>
            <p:cNvPr id="210" name="Freeform 88">
              <a:extLst>
                <a:ext uri="{FF2B5EF4-FFF2-40B4-BE49-F238E27FC236}">
                  <a16:creationId xmlns:a16="http://schemas.microsoft.com/office/drawing/2014/main" id="{89457F89-7FFC-467A-9954-0F1D032934F9}"/>
                </a:ext>
              </a:extLst>
            </p:cNvPr>
            <p:cNvSpPr/>
            <p:nvPr/>
          </p:nvSpPr>
          <p:spPr>
            <a:xfrm>
              <a:off x="6292874" y="3191410"/>
              <a:ext cx="2416513" cy="817555"/>
            </a:xfrm>
            <a:custGeom>
              <a:avLst/>
              <a:gdLst>
                <a:gd name="connsiteX0" fmla="*/ 2266950 w 2266950"/>
                <a:gd name="connsiteY0" fmla="*/ 233362 h 707231"/>
                <a:gd name="connsiteX1" fmla="*/ 2026443 w 2266950"/>
                <a:gd name="connsiteY1" fmla="*/ 233362 h 707231"/>
                <a:gd name="connsiteX2" fmla="*/ 1762125 w 2266950"/>
                <a:gd name="connsiteY2" fmla="*/ 161925 h 707231"/>
                <a:gd name="connsiteX3" fmla="*/ 1495425 w 2266950"/>
                <a:gd name="connsiteY3" fmla="*/ 85725 h 707231"/>
                <a:gd name="connsiteX4" fmla="*/ 1050131 w 2266950"/>
                <a:gd name="connsiteY4" fmla="*/ 0 h 707231"/>
                <a:gd name="connsiteX5" fmla="*/ 619125 w 2266950"/>
                <a:gd name="connsiteY5" fmla="*/ 26193 h 707231"/>
                <a:gd name="connsiteX6" fmla="*/ 552450 w 2266950"/>
                <a:gd name="connsiteY6" fmla="*/ 707231 h 707231"/>
                <a:gd name="connsiteX7" fmla="*/ 404812 w 2266950"/>
                <a:gd name="connsiteY7" fmla="*/ 704850 h 707231"/>
                <a:gd name="connsiteX8" fmla="*/ 183356 w 2266950"/>
                <a:gd name="connsiteY8" fmla="*/ 671512 h 707231"/>
                <a:gd name="connsiteX9" fmla="*/ 0 w 2266950"/>
                <a:gd name="connsiteY9" fmla="*/ 611981 h 707231"/>
                <a:gd name="connsiteX10" fmla="*/ 0 w 2266950"/>
                <a:gd name="connsiteY10" fmla="*/ 611981 h 70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6950" h="707231">
                  <a:moveTo>
                    <a:pt x="2266950" y="233362"/>
                  </a:moveTo>
                  <a:lnTo>
                    <a:pt x="2026443" y="233362"/>
                  </a:lnTo>
                  <a:lnTo>
                    <a:pt x="1762125" y="161925"/>
                  </a:lnTo>
                  <a:lnTo>
                    <a:pt x="1495425" y="85725"/>
                  </a:lnTo>
                  <a:lnTo>
                    <a:pt x="1050131" y="0"/>
                  </a:lnTo>
                  <a:lnTo>
                    <a:pt x="619125" y="26193"/>
                  </a:lnTo>
                  <a:lnTo>
                    <a:pt x="552450" y="707231"/>
                  </a:lnTo>
                  <a:lnTo>
                    <a:pt x="404812" y="704850"/>
                  </a:lnTo>
                  <a:lnTo>
                    <a:pt x="183356" y="671512"/>
                  </a:lnTo>
                  <a:lnTo>
                    <a:pt x="0" y="611981"/>
                  </a:lnTo>
                  <a:lnTo>
                    <a:pt x="0" y="611981"/>
                  </a:lnTo>
                </a:path>
              </a:pathLst>
            </a:custGeom>
            <a:noFill/>
            <a:ln w="19050" cap="flat" cmpd="sng" algn="ctr">
              <a:solidFill>
                <a:srgbClr val="FCC30C"/>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Narrow" panose="020B0606020202030204" pitchFamily="34" charset="0"/>
              </a:endParaRPr>
            </a:p>
          </p:txBody>
        </p:sp>
        <p:grpSp>
          <p:nvGrpSpPr>
            <p:cNvPr id="211" name="Group 210">
              <a:extLst>
                <a:ext uri="{FF2B5EF4-FFF2-40B4-BE49-F238E27FC236}">
                  <a16:creationId xmlns:a16="http://schemas.microsoft.com/office/drawing/2014/main" id="{B93C6EEF-55FF-43AC-8E0C-AA8BA68283E9}"/>
                </a:ext>
              </a:extLst>
            </p:cNvPr>
            <p:cNvGrpSpPr/>
            <p:nvPr/>
          </p:nvGrpSpPr>
          <p:grpSpPr>
            <a:xfrm>
              <a:off x="6244361" y="3142456"/>
              <a:ext cx="2509024" cy="921562"/>
              <a:chOff x="6283852" y="2591315"/>
              <a:chExt cx="2353735" cy="797203"/>
            </a:xfrm>
            <a:solidFill>
              <a:srgbClr val="FCC30C"/>
            </a:solidFill>
            <a:scene3d>
              <a:camera prst="orthographicFront">
                <a:rot lat="0" lon="0" rev="0"/>
              </a:camera>
              <a:lightRig rig="balanced" dir="t">
                <a:rot lat="0" lon="0" rev="8700000"/>
              </a:lightRig>
            </a:scene3d>
          </p:grpSpPr>
          <p:sp>
            <p:nvSpPr>
              <p:cNvPr id="262" name="Oval 261">
                <a:extLst>
                  <a:ext uri="{FF2B5EF4-FFF2-40B4-BE49-F238E27FC236}">
                    <a16:creationId xmlns:a16="http://schemas.microsoft.com/office/drawing/2014/main" id="{622FAF76-58EA-46AF-8402-E42736B6F14D}"/>
                  </a:ext>
                </a:extLst>
              </p:cNvPr>
              <p:cNvSpPr/>
              <p:nvPr/>
            </p:nvSpPr>
            <p:spPr>
              <a:xfrm>
                <a:off x="6283852" y="3198534"/>
                <a:ext cx="92354" cy="92354"/>
              </a:xfrm>
              <a:prstGeom prst="ellipse">
                <a:avLst/>
              </a:prstGeom>
              <a:grpFill/>
              <a:ln w="9525" cap="flat" cmpd="sng" algn="ctr">
                <a:noFill/>
                <a:prstDash val="solid"/>
              </a:ln>
              <a:effectLst>
                <a:outerShdw blurRad="44450" dist="27940" dir="5400000" algn="ctr">
                  <a:srgbClr val="000000">
                    <a:alpha val="32000"/>
                  </a:srgbClr>
                </a:outerShdw>
              </a:effectLst>
              <a:sp3d>
                <a:bevelT w="190500" h="38100"/>
              </a:sp3d>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Narrow" panose="020B0606020202030204" pitchFamily="34" charset="0"/>
                </a:endParaRPr>
              </a:p>
            </p:txBody>
          </p:sp>
          <p:sp>
            <p:nvSpPr>
              <p:cNvPr id="263" name="Oval 262">
                <a:extLst>
                  <a:ext uri="{FF2B5EF4-FFF2-40B4-BE49-F238E27FC236}">
                    <a16:creationId xmlns:a16="http://schemas.microsoft.com/office/drawing/2014/main" id="{BD1CE07D-98C6-4831-AAAB-7CCF823FA177}"/>
                  </a:ext>
                </a:extLst>
              </p:cNvPr>
              <p:cNvSpPr/>
              <p:nvPr/>
            </p:nvSpPr>
            <p:spPr>
              <a:xfrm>
                <a:off x="6471971" y="3260446"/>
                <a:ext cx="92354" cy="92354"/>
              </a:xfrm>
              <a:prstGeom prst="ellipse">
                <a:avLst/>
              </a:prstGeom>
              <a:grpFill/>
              <a:ln w="9525" cap="flat" cmpd="sng" algn="ctr">
                <a:noFill/>
                <a:prstDash val="solid"/>
              </a:ln>
              <a:effectLst>
                <a:outerShdw blurRad="44450" dist="27940" dir="5400000" algn="ctr">
                  <a:srgbClr val="000000">
                    <a:alpha val="32000"/>
                  </a:srgbClr>
                </a:outerShdw>
              </a:effectLst>
              <a:sp3d>
                <a:bevelT w="190500" h="38100"/>
              </a:sp3d>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Narrow" panose="020B0606020202030204" pitchFamily="34" charset="0"/>
                </a:endParaRPr>
              </a:p>
            </p:txBody>
          </p:sp>
          <p:sp>
            <p:nvSpPr>
              <p:cNvPr id="264" name="Oval 263">
                <a:extLst>
                  <a:ext uri="{FF2B5EF4-FFF2-40B4-BE49-F238E27FC236}">
                    <a16:creationId xmlns:a16="http://schemas.microsoft.com/office/drawing/2014/main" id="{A7B97EFE-0FFC-46CE-A1FE-5362788287FB}"/>
                  </a:ext>
                </a:extLst>
              </p:cNvPr>
              <p:cNvSpPr/>
              <p:nvPr/>
            </p:nvSpPr>
            <p:spPr>
              <a:xfrm>
                <a:off x="6683902" y="3296164"/>
                <a:ext cx="92354" cy="92354"/>
              </a:xfrm>
              <a:prstGeom prst="ellipse">
                <a:avLst/>
              </a:prstGeom>
              <a:grpFill/>
              <a:ln w="9525" cap="flat" cmpd="sng" algn="ctr">
                <a:noFill/>
                <a:prstDash val="solid"/>
              </a:ln>
              <a:effectLst>
                <a:outerShdw blurRad="44450" dist="27940" dir="5400000" algn="ctr">
                  <a:srgbClr val="000000">
                    <a:alpha val="32000"/>
                  </a:srgbClr>
                </a:outerShdw>
              </a:effectLst>
              <a:sp3d>
                <a:bevelT w="190500" h="38100"/>
              </a:sp3d>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Narrow" panose="020B0606020202030204" pitchFamily="34" charset="0"/>
                </a:endParaRPr>
              </a:p>
            </p:txBody>
          </p:sp>
          <p:sp>
            <p:nvSpPr>
              <p:cNvPr id="265" name="Oval 264">
                <a:extLst>
                  <a:ext uri="{FF2B5EF4-FFF2-40B4-BE49-F238E27FC236}">
                    <a16:creationId xmlns:a16="http://schemas.microsoft.com/office/drawing/2014/main" id="{D5CD6ACB-8BB7-4530-9FC6-438359F7D330}"/>
                  </a:ext>
                </a:extLst>
              </p:cNvPr>
              <p:cNvSpPr/>
              <p:nvPr/>
            </p:nvSpPr>
            <p:spPr>
              <a:xfrm>
                <a:off x="6838684" y="3296164"/>
                <a:ext cx="92354" cy="92354"/>
              </a:xfrm>
              <a:prstGeom prst="ellipse">
                <a:avLst/>
              </a:prstGeom>
              <a:grpFill/>
              <a:ln w="9525" cap="flat" cmpd="sng" algn="ctr">
                <a:noFill/>
                <a:prstDash val="solid"/>
              </a:ln>
              <a:effectLst>
                <a:outerShdw blurRad="44450" dist="27940" dir="5400000" algn="ctr">
                  <a:srgbClr val="000000">
                    <a:alpha val="32000"/>
                  </a:srgbClr>
                </a:outerShdw>
              </a:effectLst>
              <a:sp3d>
                <a:bevelT w="190500" h="38100"/>
              </a:sp3d>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Narrow" panose="020B0606020202030204" pitchFamily="34" charset="0"/>
                </a:endParaRPr>
              </a:p>
            </p:txBody>
          </p:sp>
          <p:sp>
            <p:nvSpPr>
              <p:cNvPr id="266" name="Oval 265">
                <a:extLst>
                  <a:ext uri="{FF2B5EF4-FFF2-40B4-BE49-F238E27FC236}">
                    <a16:creationId xmlns:a16="http://schemas.microsoft.com/office/drawing/2014/main" id="{477CAEB2-6700-4926-9558-2B30A19A9004}"/>
                  </a:ext>
                </a:extLst>
              </p:cNvPr>
              <p:cNvSpPr/>
              <p:nvPr/>
            </p:nvSpPr>
            <p:spPr>
              <a:xfrm>
                <a:off x="6898215" y="2624652"/>
                <a:ext cx="92354" cy="92354"/>
              </a:xfrm>
              <a:prstGeom prst="ellipse">
                <a:avLst/>
              </a:prstGeom>
              <a:grpFill/>
              <a:ln w="9525" cap="flat" cmpd="sng" algn="ctr">
                <a:noFill/>
                <a:prstDash val="solid"/>
              </a:ln>
              <a:effectLst>
                <a:outerShdw blurRad="44450" dist="27940" dir="5400000" algn="ctr">
                  <a:srgbClr val="000000">
                    <a:alpha val="32000"/>
                  </a:srgbClr>
                </a:outerShdw>
              </a:effectLst>
              <a:sp3d>
                <a:bevelT w="190500" h="38100"/>
              </a:sp3d>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Narrow" panose="020B0606020202030204" pitchFamily="34" charset="0"/>
                </a:endParaRPr>
              </a:p>
            </p:txBody>
          </p:sp>
          <p:sp>
            <p:nvSpPr>
              <p:cNvPr id="267" name="Oval 266">
                <a:extLst>
                  <a:ext uri="{FF2B5EF4-FFF2-40B4-BE49-F238E27FC236}">
                    <a16:creationId xmlns:a16="http://schemas.microsoft.com/office/drawing/2014/main" id="{3F28406F-00B0-4BBB-BB1E-8480DEC552AD}"/>
                  </a:ext>
                </a:extLst>
              </p:cNvPr>
              <p:cNvSpPr/>
              <p:nvPr/>
            </p:nvSpPr>
            <p:spPr>
              <a:xfrm>
                <a:off x="7341128" y="2591315"/>
                <a:ext cx="92354" cy="92354"/>
              </a:xfrm>
              <a:prstGeom prst="ellipse">
                <a:avLst/>
              </a:prstGeom>
              <a:grpFill/>
              <a:ln w="9525" cap="flat" cmpd="sng" algn="ctr">
                <a:noFill/>
                <a:prstDash val="solid"/>
              </a:ln>
              <a:effectLst>
                <a:outerShdw blurRad="44450" dist="27940" dir="5400000" algn="ctr">
                  <a:srgbClr val="000000">
                    <a:alpha val="32000"/>
                  </a:srgbClr>
                </a:outerShdw>
              </a:effectLst>
              <a:sp3d>
                <a:bevelT w="190500" h="38100"/>
              </a:sp3d>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Narrow" panose="020B0606020202030204" pitchFamily="34" charset="0"/>
                </a:endParaRPr>
              </a:p>
            </p:txBody>
          </p:sp>
          <p:sp>
            <p:nvSpPr>
              <p:cNvPr id="268" name="Oval 267">
                <a:extLst>
                  <a:ext uri="{FF2B5EF4-FFF2-40B4-BE49-F238E27FC236}">
                    <a16:creationId xmlns:a16="http://schemas.microsoft.com/office/drawing/2014/main" id="{A4E6EDFB-A531-49EA-AFBA-C582C4F55788}"/>
                  </a:ext>
                </a:extLst>
              </p:cNvPr>
              <p:cNvSpPr/>
              <p:nvPr/>
            </p:nvSpPr>
            <p:spPr>
              <a:xfrm>
                <a:off x="7776897" y="2685772"/>
                <a:ext cx="92354" cy="92354"/>
              </a:xfrm>
              <a:prstGeom prst="ellipse">
                <a:avLst/>
              </a:prstGeom>
              <a:grpFill/>
              <a:ln w="9525" cap="flat" cmpd="sng" algn="ctr">
                <a:noFill/>
                <a:prstDash val="solid"/>
              </a:ln>
              <a:effectLst>
                <a:outerShdw blurRad="44450" dist="27940" dir="5400000" algn="ctr">
                  <a:srgbClr val="000000">
                    <a:alpha val="32000"/>
                  </a:srgbClr>
                </a:outerShdw>
              </a:effectLst>
              <a:sp3d>
                <a:bevelT w="190500" h="38100"/>
              </a:sp3d>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Narrow" panose="020B0606020202030204" pitchFamily="34" charset="0"/>
                </a:endParaRPr>
              </a:p>
            </p:txBody>
          </p:sp>
          <p:sp>
            <p:nvSpPr>
              <p:cNvPr id="269" name="Oval 268">
                <a:extLst>
                  <a:ext uri="{FF2B5EF4-FFF2-40B4-BE49-F238E27FC236}">
                    <a16:creationId xmlns:a16="http://schemas.microsoft.com/office/drawing/2014/main" id="{32F2B934-45D2-4FB9-A9F5-F146D6D58584}"/>
                  </a:ext>
                </a:extLst>
              </p:cNvPr>
              <p:cNvSpPr/>
              <p:nvPr/>
            </p:nvSpPr>
            <p:spPr>
              <a:xfrm>
                <a:off x="8041215" y="2751935"/>
                <a:ext cx="92354" cy="92354"/>
              </a:xfrm>
              <a:prstGeom prst="ellipse">
                <a:avLst/>
              </a:prstGeom>
              <a:grpFill/>
              <a:ln w="9525" cap="flat" cmpd="sng" algn="ctr">
                <a:noFill/>
                <a:prstDash val="solid"/>
              </a:ln>
              <a:effectLst>
                <a:outerShdw blurRad="44450" dist="27940" dir="5400000" algn="ctr">
                  <a:srgbClr val="000000">
                    <a:alpha val="32000"/>
                  </a:srgbClr>
                </a:outerShdw>
              </a:effectLst>
              <a:sp3d>
                <a:bevelT w="190500" h="38100"/>
              </a:sp3d>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Narrow" panose="020B0606020202030204" pitchFamily="34" charset="0"/>
                </a:endParaRPr>
              </a:p>
            </p:txBody>
          </p:sp>
          <p:sp>
            <p:nvSpPr>
              <p:cNvPr id="270" name="Oval 269">
                <a:extLst>
                  <a:ext uri="{FF2B5EF4-FFF2-40B4-BE49-F238E27FC236}">
                    <a16:creationId xmlns:a16="http://schemas.microsoft.com/office/drawing/2014/main" id="{0A5CEE7A-844A-472F-9792-5FCB0D69436F}"/>
                  </a:ext>
                </a:extLst>
              </p:cNvPr>
              <p:cNvSpPr/>
              <p:nvPr/>
            </p:nvSpPr>
            <p:spPr>
              <a:xfrm>
                <a:off x="8310296" y="2821785"/>
                <a:ext cx="92354" cy="92354"/>
              </a:xfrm>
              <a:prstGeom prst="ellipse">
                <a:avLst/>
              </a:prstGeom>
              <a:grpFill/>
              <a:ln w="9525" cap="flat" cmpd="sng" algn="ctr">
                <a:noFill/>
                <a:prstDash val="solid"/>
              </a:ln>
              <a:effectLst>
                <a:outerShdw blurRad="44450" dist="27940" dir="5400000" algn="ctr">
                  <a:srgbClr val="000000">
                    <a:alpha val="32000"/>
                  </a:srgbClr>
                </a:outerShdw>
              </a:effectLst>
              <a:sp3d>
                <a:bevelT w="190500" h="38100"/>
              </a:sp3d>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Narrow" panose="020B0606020202030204" pitchFamily="34" charset="0"/>
                </a:endParaRPr>
              </a:p>
            </p:txBody>
          </p:sp>
          <p:sp>
            <p:nvSpPr>
              <p:cNvPr id="271" name="Oval 270">
                <a:extLst>
                  <a:ext uri="{FF2B5EF4-FFF2-40B4-BE49-F238E27FC236}">
                    <a16:creationId xmlns:a16="http://schemas.microsoft.com/office/drawing/2014/main" id="{1F8B209B-8DFA-4DFB-8CC5-B152B14CDEA8}"/>
                  </a:ext>
                </a:extLst>
              </p:cNvPr>
              <p:cNvSpPr/>
              <p:nvPr/>
            </p:nvSpPr>
            <p:spPr>
              <a:xfrm>
                <a:off x="8545233" y="2821785"/>
                <a:ext cx="92354" cy="92354"/>
              </a:xfrm>
              <a:prstGeom prst="ellipse">
                <a:avLst/>
              </a:prstGeom>
              <a:grpFill/>
              <a:ln w="9525" cap="flat" cmpd="sng" algn="ctr">
                <a:noFill/>
                <a:prstDash val="solid"/>
              </a:ln>
              <a:effectLst>
                <a:outerShdw blurRad="44450" dist="27940" dir="5400000" algn="ctr">
                  <a:srgbClr val="000000">
                    <a:alpha val="32000"/>
                  </a:srgbClr>
                </a:outerShdw>
              </a:effectLst>
              <a:sp3d>
                <a:bevelT w="190500" h="38100"/>
              </a:sp3d>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Narrow" panose="020B0606020202030204" pitchFamily="34" charset="0"/>
                </a:endParaRPr>
              </a:p>
            </p:txBody>
          </p:sp>
        </p:grpSp>
        <p:sp>
          <p:nvSpPr>
            <p:cNvPr id="212" name="TextBox 211">
              <a:extLst>
                <a:ext uri="{FF2B5EF4-FFF2-40B4-BE49-F238E27FC236}">
                  <a16:creationId xmlns:a16="http://schemas.microsoft.com/office/drawing/2014/main" id="{91B81B2C-B6F2-48C8-9F69-1B5AB6F336F2}"/>
                </a:ext>
              </a:extLst>
            </p:cNvPr>
            <p:cNvSpPr txBox="1"/>
            <p:nvPr/>
          </p:nvSpPr>
          <p:spPr>
            <a:xfrm>
              <a:off x="8009878" y="2442672"/>
              <a:ext cx="738430" cy="147373"/>
            </a:xfrm>
            <a:prstGeom prst="rect">
              <a:avLst/>
            </a:prstGeom>
            <a:noFill/>
            <a:ln w="19050">
              <a:noFill/>
            </a:ln>
          </p:spPr>
          <p:txBody>
            <a:bodyPr wrap="square" lIns="0" tIns="0" rIns="0" bIns="0" rtlCol="0" anchor="b"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Arial Narrow" panose="020B0606020202030204" pitchFamily="34" charset="0"/>
                  <a:cs typeface="Arial" pitchFamily="34" charset="0"/>
                </a:rPr>
                <a:t>High fat</a:t>
              </a:r>
            </a:p>
          </p:txBody>
        </p:sp>
        <p:sp>
          <p:nvSpPr>
            <p:cNvPr id="213" name="TextBox 212">
              <a:extLst>
                <a:ext uri="{FF2B5EF4-FFF2-40B4-BE49-F238E27FC236}">
                  <a16:creationId xmlns:a16="http://schemas.microsoft.com/office/drawing/2014/main" id="{A21BC097-C4A7-4454-B34E-592EF47721BF}"/>
                </a:ext>
              </a:extLst>
            </p:cNvPr>
            <p:cNvSpPr txBox="1"/>
            <p:nvPr/>
          </p:nvSpPr>
          <p:spPr>
            <a:xfrm>
              <a:off x="7898191" y="3806149"/>
              <a:ext cx="738430" cy="258754"/>
            </a:xfrm>
            <a:prstGeom prst="rect">
              <a:avLst/>
            </a:prstGeom>
            <a:noFill/>
            <a:ln w="19050">
              <a:noFill/>
            </a:ln>
          </p:spPr>
          <p:txBody>
            <a:bodyPr wrap="square" lIns="0" tIns="0" rIns="0" bIns="0" rtlCol="0" anchor="t"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Arial Narrow" panose="020B0606020202030204" pitchFamily="34" charset="0"/>
                  <a:cs typeface="Arial" pitchFamily="34" charset="0"/>
                </a:rPr>
                <a:t>Low fat</a:t>
              </a:r>
            </a:p>
          </p:txBody>
        </p:sp>
        <p:sp>
          <p:nvSpPr>
            <p:cNvPr id="214" name="TextBox 213">
              <a:extLst>
                <a:ext uri="{FF2B5EF4-FFF2-40B4-BE49-F238E27FC236}">
                  <a16:creationId xmlns:a16="http://schemas.microsoft.com/office/drawing/2014/main" id="{1DA4CD83-9742-4A76-BCF0-3505879494DA}"/>
                </a:ext>
              </a:extLst>
            </p:cNvPr>
            <p:cNvSpPr txBox="1"/>
            <p:nvPr/>
          </p:nvSpPr>
          <p:spPr>
            <a:xfrm>
              <a:off x="6897167" y="2541927"/>
              <a:ext cx="738430" cy="284630"/>
            </a:xfrm>
            <a:prstGeom prst="rect">
              <a:avLst/>
            </a:prstGeom>
            <a:noFill/>
            <a:ln w="19050">
              <a:noFill/>
            </a:ln>
          </p:spPr>
          <p:txBody>
            <a:bodyPr wrap="square" lIns="0" tIns="0" rIns="0" bIns="0" rtlCol="0" anchor="b"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Arial Narrow" panose="020B0606020202030204" pitchFamily="34" charset="0"/>
                  <a:cs typeface="Arial" pitchFamily="34" charset="0"/>
                </a:rPr>
                <a:t>Breast fed</a:t>
              </a:r>
            </a:p>
          </p:txBody>
        </p:sp>
        <p:cxnSp>
          <p:nvCxnSpPr>
            <p:cNvPr id="215" name="Straight Connector 214">
              <a:extLst>
                <a:ext uri="{FF2B5EF4-FFF2-40B4-BE49-F238E27FC236}">
                  <a16:creationId xmlns:a16="http://schemas.microsoft.com/office/drawing/2014/main" id="{7D10445C-4700-4B68-8EB6-B480E6A1A106}"/>
                </a:ext>
              </a:extLst>
            </p:cNvPr>
            <p:cNvCxnSpPr/>
            <p:nvPr/>
          </p:nvCxnSpPr>
          <p:spPr>
            <a:xfrm flipH="1">
              <a:off x="8328634" y="2679405"/>
              <a:ext cx="20307" cy="297293"/>
            </a:xfrm>
            <a:prstGeom prst="line">
              <a:avLst/>
            </a:prstGeom>
            <a:noFill/>
            <a:ln w="12700" cap="flat" cmpd="sng" algn="ctr">
              <a:solidFill>
                <a:srgbClr val="000000"/>
              </a:solidFill>
              <a:prstDash val="solid"/>
            </a:ln>
            <a:effectLst/>
          </p:spPr>
        </p:cxnSp>
        <p:cxnSp>
          <p:nvCxnSpPr>
            <p:cNvPr id="216" name="Straight Connector 215">
              <a:extLst>
                <a:ext uri="{FF2B5EF4-FFF2-40B4-BE49-F238E27FC236}">
                  <a16:creationId xmlns:a16="http://schemas.microsoft.com/office/drawing/2014/main" id="{9E15C281-4369-46AA-996B-D490763CEE32}"/>
                </a:ext>
              </a:extLst>
            </p:cNvPr>
            <p:cNvCxnSpPr/>
            <p:nvPr/>
          </p:nvCxnSpPr>
          <p:spPr>
            <a:xfrm flipH="1">
              <a:off x="8267406" y="3447922"/>
              <a:ext cx="20614" cy="278909"/>
            </a:xfrm>
            <a:prstGeom prst="line">
              <a:avLst/>
            </a:prstGeom>
            <a:noFill/>
            <a:ln w="12700" cap="flat" cmpd="sng" algn="ctr">
              <a:solidFill>
                <a:srgbClr val="000000"/>
              </a:solidFill>
              <a:prstDash val="solid"/>
            </a:ln>
            <a:effectLst/>
          </p:spPr>
        </p:cxnSp>
        <p:cxnSp>
          <p:nvCxnSpPr>
            <p:cNvPr id="217" name="Straight Connector 216">
              <a:extLst>
                <a:ext uri="{FF2B5EF4-FFF2-40B4-BE49-F238E27FC236}">
                  <a16:creationId xmlns:a16="http://schemas.microsoft.com/office/drawing/2014/main" id="{F9D87BED-14A0-45B8-8F9E-DF0E9E680501}"/>
                </a:ext>
              </a:extLst>
            </p:cNvPr>
            <p:cNvCxnSpPr/>
            <p:nvPr/>
          </p:nvCxnSpPr>
          <p:spPr>
            <a:xfrm flipH="1">
              <a:off x="7256065" y="2859809"/>
              <a:ext cx="10318" cy="285269"/>
            </a:xfrm>
            <a:prstGeom prst="line">
              <a:avLst/>
            </a:prstGeom>
            <a:noFill/>
            <a:ln w="12700" cap="flat" cmpd="sng" algn="ctr">
              <a:solidFill>
                <a:srgbClr val="000000"/>
              </a:solidFill>
              <a:prstDash val="solid"/>
            </a:ln>
            <a:effectLst/>
          </p:spPr>
        </p:cxnSp>
        <p:grpSp>
          <p:nvGrpSpPr>
            <p:cNvPr id="218" name="Group 37">
              <a:extLst>
                <a:ext uri="{FF2B5EF4-FFF2-40B4-BE49-F238E27FC236}">
                  <a16:creationId xmlns:a16="http://schemas.microsoft.com/office/drawing/2014/main" id="{99B3303C-674B-491D-B3DC-FB0551EF2278}"/>
                </a:ext>
              </a:extLst>
            </p:cNvPr>
            <p:cNvGrpSpPr/>
            <p:nvPr/>
          </p:nvGrpSpPr>
          <p:grpSpPr>
            <a:xfrm>
              <a:off x="5391149" y="2467221"/>
              <a:ext cx="349509" cy="2078173"/>
              <a:chOff x="5210759" y="4258410"/>
              <a:chExt cx="436749" cy="1797737"/>
            </a:xfrm>
          </p:grpSpPr>
          <p:sp>
            <p:nvSpPr>
              <p:cNvPr id="256" name="TextBox 255">
                <a:extLst>
                  <a:ext uri="{FF2B5EF4-FFF2-40B4-BE49-F238E27FC236}">
                    <a16:creationId xmlns:a16="http://schemas.microsoft.com/office/drawing/2014/main" id="{C91EF2CF-9F0D-4804-B3BE-38463CD77590}"/>
                  </a:ext>
                </a:extLst>
              </p:cNvPr>
              <p:cNvSpPr txBox="1"/>
              <p:nvPr/>
            </p:nvSpPr>
            <p:spPr>
              <a:xfrm>
                <a:off x="5217379" y="4258410"/>
                <a:ext cx="430129" cy="182880"/>
              </a:xfrm>
              <a:prstGeom prst="rect">
                <a:avLst/>
              </a:prstGeom>
              <a:noFill/>
              <a:ln w="19050">
                <a:noFill/>
              </a:ln>
            </p:spPr>
            <p:txBody>
              <a:bodyPr wrap="square" lIns="0" tIns="0" rIns="0" bIns="0" rtlCol="0" anchor="ctr" anchorCtr="0">
                <a:noAutofit/>
              </a:bodyP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Narrow" panose="020B0606020202030204" pitchFamily="34" charset="0"/>
                    <a:cs typeface="Arial" pitchFamily="34" charset="0"/>
                  </a:rPr>
                  <a:t>6.5</a:t>
                </a:r>
              </a:p>
            </p:txBody>
          </p:sp>
          <p:sp>
            <p:nvSpPr>
              <p:cNvPr id="257" name="TextBox 256">
                <a:extLst>
                  <a:ext uri="{FF2B5EF4-FFF2-40B4-BE49-F238E27FC236}">
                    <a16:creationId xmlns:a16="http://schemas.microsoft.com/office/drawing/2014/main" id="{BD53956D-CD4B-41F0-B7E8-1A5501A7ECE1}"/>
                  </a:ext>
                </a:extLst>
              </p:cNvPr>
              <p:cNvSpPr txBox="1"/>
              <p:nvPr/>
            </p:nvSpPr>
            <p:spPr>
              <a:xfrm>
                <a:off x="5217379" y="4581381"/>
                <a:ext cx="430129" cy="182880"/>
              </a:xfrm>
              <a:prstGeom prst="rect">
                <a:avLst/>
              </a:prstGeom>
              <a:noFill/>
              <a:ln w="19050">
                <a:noFill/>
              </a:ln>
            </p:spPr>
            <p:txBody>
              <a:bodyPr wrap="square" lIns="0" tIns="0" rIns="0" bIns="0" rtlCol="0" anchor="ctr" anchorCtr="0">
                <a:noAutofit/>
              </a:bodyP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Narrow" panose="020B0606020202030204" pitchFamily="34" charset="0"/>
                    <a:cs typeface="Arial" pitchFamily="34" charset="0"/>
                  </a:rPr>
                  <a:t>5.2</a:t>
                </a:r>
              </a:p>
            </p:txBody>
          </p:sp>
          <p:sp>
            <p:nvSpPr>
              <p:cNvPr id="258" name="TextBox 257">
                <a:extLst>
                  <a:ext uri="{FF2B5EF4-FFF2-40B4-BE49-F238E27FC236}">
                    <a16:creationId xmlns:a16="http://schemas.microsoft.com/office/drawing/2014/main" id="{2DAE9EAB-94F1-4DD7-8557-AE358662A11B}"/>
                  </a:ext>
                </a:extLst>
              </p:cNvPr>
              <p:cNvSpPr txBox="1"/>
              <p:nvPr/>
            </p:nvSpPr>
            <p:spPr>
              <a:xfrm>
                <a:off x="5217379" y="4904352"/>
                <a:ext cx="430129" cy="182880"/>
              </a:xfrm>
              <a:prstGeom prst="rect">
                <a:avLst/>
              </a:prstGeom>
              <a:noFill/>
              <a:ln w="19050">
                <a:noFill/>
              </a:ln>
            </p:spPr>
            <p:txBody>
              <a:bodyPr wrap="square" lIns="0" tIns="0" rIns="0" bIns="0" rtlCol="0" anchor="ctr" anchorCtr="0">
                <a:noAutofit/>
              </a:bodyP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Narrow" panose="020B0606020202030204" pitchFamily="34" charset="0"/>
                    <a:cs typeface="Arial" pitchFamily="34" charset="0"/>
                  </a:rPr>
                  <a:t>3.9</a:t>
                </a:r>
              </a:p>
            </p:txBody>
          </p:sp>
          <p:sp>
            <p:nvSpPr>
              <p:cNvPr id="259" name="TextBox 258">
                <a:extLst>
                  <a:ext uri="{FF2B5EF4-FFF2-40B4-BE49-F238E27FC236}">
                    <a16:creationId xmlns:a16="http://schemas.microsoft.com/office/drawing/2014/main" id="{59024231-3D1F-4BF6-B57A-1CBDDA4F9EBD}"/>
                  </a:ext>
                </a:extLst>
              </p:cNvPr>
              <p:cNvSpPr txBox="1"/>
              <p:nvPr/>
            </p:nvSpPr>
            <p:spPr>
              <a:xfrm>
                <a:off x="5217379" y="5550294"/>
                <a:ext cx="430129" cy="182880"/>
              </a:xfrm>
              <a:prstGeom prst="rect">
                <a:avLst/>
              </a:prstGeom>
              <a:noFill/>
              <a:ln w="19050">
                <a:noFill/>
              </a:ln>
            </p:spPr>
            <p:txBody>
              <a:bodyPr wrap="square" lIns="0" tIns="0" rIns="0" bIns="0" rtlCol="0" anchor="ctr" anchorCtr="0">
                <a:noAutofit/>
              </a:bodyP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Narrow" panose="020B0606020202030204" pitchFamily="34" charset="0"/>
                    <a:cs typeface="Arial" pitchFamily="34" charset="0"/>
                  </a:rPr>
                  <a:t>1.3</a:t>
                </a:r>
              </a:p>
            </p:txBody>
          </p:sp>
          <p:sp>
            <p:nvSpPr>
              <p:cNvPr id="260" name="TextBox 259">
                <a:extLst>
                  <a:ext uri="{FF2B5EF4-FFF2-40B4-BE49-F238E27FC236}">
                    <a16:creationId xmlns:a16="http://schemas.microsoft.com/office/drawing/2014/main" id="{F3C1371C-7DA4-46DA-9662-E83CAF28E7D0}"/>
                  </a:ext>
                </a:extLst>
              </p:cNvPr>
              <p:cNvSpPr txBox="1"/>
              <p:nvPr/>
            </p:nvSpPr>
            <p:spPr>
              <a:xfrm>
                <a:off x="5217379" y="5873267"/>
                <a:ext cx="430129" cy="182880"/>
              </a:xfrm>
              <a:prstGeom prst="rect">
                <a:avLst/>
              </a:prstGeom>
              <a:noFill/>
              <a:ln w="19050">
                <a:noFill/>
              </a:ln>
            </p:spPr>
            <p:txBody>
              <a:bodyPr wrap="square" lIns="0" tIns="0" rIns="0" bIns="0" rtlCol="0" anchor="ctr" anchorCtr="0">
                <a:noAutofit/>
              </a:bodyP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Narrow" panose="020B0606020202030204" pitchFamily="34" charset="0"/>
                    <a:cs typeface="Arial" pitchFamily="34" charset="0"/>
                  </a:rPr>
                  <a:t>0</a:t>
                </a:r>
              </a:p>
            </p:txBody>
          </p:sp>
          <p:sp>
            <p:nvSpPr>
              <p:cNvPr id="261" name="TextBox 260">
                <a:extLst>
                  <a:ext uri="{FF2B5EF4-FFF2-40B4-BE49-F238E27FC236}">
                    <a16:creationId xmlns:a16="http://schemas.microsoft.com/office/drawing/2014/main" id="{172982FB-BF2C-48CB-B7BE-4F6EC29F39B5}"/>
                  </a:ext>
                </a:extLst>
              </p:cNvPr>
              <p:cNvSpPr txBox="1"/>
              <p:nvPr/>
            </p:nvSpPr>
            <p:spPr>
              <a:xfrm>
                <a:off x="5210759" y="5227323"/>
                <a:ext cx="430129" cy="182880"/>
              </a:xfrm>
              <a:prstGeom prst="rect">
                <a:avLst/>
              </a:prstGeom>
              <a:noFill/>
              <a:ln w="19050">
                <a:noFill/>
              </a:ln>
            </p:spPr>
            <p:txBody>
              <a:bodyPr wrap="square" lIns="0" tIns="0" rIns="0" bIns="0" rtlCol="0" anchor="ctr" anchorCtr="0">
                <a:noAutofit/>
              </a:bodyP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Narrow" panose="020B0606020202030204" pitchFamily="34" charset="0"/>
                    <a:cs typeface="Arial" pitchFamily="34" charset="0"/>
                  </a:rPr>
                  <a:t>2.6</a:t>
                </a:r>
              </a:p>
            </p:txBody>
          </p:sp>
        </p:grpSp>
        <p:sp>
          <p:nvSpPr>
            <p:cNvPr id="219" name="TextBox 218">
              <a:extLst>
                <a:ext uri="{FF2B5EF4-FFF2-40B4-BE49-F238E27FC236}">
                  <a16:creationId xmlns:a16="http://schemas.microsoft.com/office/drawing/2014/main" id="{F0E8514F-D4F3-4432-9042-006752512577}"/>
                </a:ext>
              </a:extLst>
            </p:cNvPr>
            <p:cNvSpPr txBox="1"/>
            <p:nvPr/>
          </p:nvSpPr>
          <p:spPr>
            <a:xfrm rot="16200000">
              <a:off x="4088760" y="3187844"/>
              <a:ext cx="2202997" cy="426507"/>
            </a:xfrm>
            <a:prstGeom prst="rect">
              <a:avLst/>
            </a:prstGeom>
            <a:noFill/>
            <a:ln w="19050">
              <a:noFill/>
            </a:ln>
          </p:spPr>
          <p:txBody>
            <a:bodyPr wrap="square" lIns="0" tIns="0" rIns="0" bIns="0" rtlCol="0" anchor="b"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Arial Narrow" panose="020B0606020202030204" pitchFamily="34" charset="0"/>
                  <a:cs typeface="Arial" pitchFamily="34" charset="0"/>
                </a:rPr>
                <a:t>Plasma TC (mmol/L)</a:t>
              </a:r>
            </a:p>
          </p:txBody>
        </p:sp>
        <p:sp>
          <p:nvSpPr>
            <p:cNvPr id="220" name="TextBox 219">
              <a:extLst>
                <a:ext uri="{FF2B5EF4-FFF2-40B4-BE49-F238E27FC236}">
                  <a16:creationId xmlns:a16="http://schemas.microsoft.com/office/drawing/2014/main" id="{3C72FE02-069C-4AFA-B488-0FA72B4D32C6}"/>
                </a:ext>
              </a:extLst>
            </p:cNvPr>
            <p:cNvSpPr txBox="1"/>
            <p:nvPr/>
          </p:nvSpPr>
          <p:spPr>
            <a:xfrm>
              <a:off x="6011335" y="4476468"/>
              <a:ext cx="963986" cy="320209"/>
            </a:xfrm>
            <a:prstGeom prst="rect">
              <a:avLst/>
            </a:prstGeom>
            <a:noFill/>
            <a:ln w="19050">
              <a:noFill/>
            </a:ln>
          </p:spPr>
          <p:txBody>
            <a:bodyPr wrap="square" lIns="0" tIns="0" rIns="0" bIns="0" rtlCol="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Narrow" panose="020B0606020202030204" pitchFamily="34" charset="0"/>
                  <a:cs typeface="Arial" pitchFamily="34" charset="0"/>
                </a:rPr>
                <a:t>Fetal</a:t>
              </a:r>
            </a:p>
          </p:txBody>
        </p:sp>
        <p:sp>
          <p:nvSpPr>
            <p:cNvPr id="221" name="TextBox 220">
              <a:extLst>
                <a:ext uri="{FF2B5EF4-FFF2-40B4-BE49-F238E27FC236}">
                  <a16:creationId xmlns:a16="http://schemas.microsoft.com/office/drawing/2014/main" id="{076A257F-EDBC-4059-8C0F-B93473B70098}"/>
                </a:ext>
              </a:extLst>
            </p:cNvPr>
            <p:cNvSpPr txBox="1"/>
            <p:nvPr/>
          </p:nvSpPr>
          <p:spPr>
            <a:xfrm>
              <a:off x="6898198" y="4476468"/>
              <a:ext cx="1011400" cy="247932"/>
            </a:xfrm>
            <a:prstGeom prst="rect">
              <a:avLst/>
            </a:prstGeom>
            <a:noFill/>
            <a:ln w="19050">
              <a:noFill/>
            </a:ln>
          </p:spPr>
          <p:txBody>
            <a:bodyPr wrap="square" lIns="0" tIns="0" rIns="0" bIns="0" rtlCol="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Narrow" panose="020B0606020202030204" pitchFamily="34" charset="0"/>
                  <a:cs typeface="Arial" pitchFamily="34" charset="0"/>
                </a:rPr>
                <a:t>Nursing Infant</a:t>
              </a:r>
            </a:p>
          </p:txBody>
        </p:sp>
        <p:sp>
          <p:nvSpPr>
            <p:cNvPr id="222" name="TextBox 221">
              <a:extLst>
                <a:ext uri="{FF2B5EF4-FFF2-40B4-BE49-F238E27FC236}">
                  <a16:creationId xmlns:a16="http://schemas.microsoft.com/office/drawing/2014/main" id="{7CEC051E-F821-43BF-AC94-F0996835AF50}"/>
                </a:ext>
              </a:extLst>
            </p:cNvPr>
            <p:cNvSpPr txBox="1"/>
            <p:nvPr/>
          </p:nvSpPr>
          <p:spPr>
            <a:xfrm>
              <a:off x="8004848" y="4476468"/>
              <a:ext cx="985812" cy="320209"/>
            </a:xfrm>
            <a:prstGeom prst="rect">
              <a:avLst/>
            </a:prstGeom>
            <a:noFill/>
            <a:ln w="19050">
              <a:noFill/>
            </a:ln>
          </p:spPr>
          <p:txBody>
            <a:bodyPr wrap="square" lIns="0" tIns="0" rIns="0" bIns="0" rtlCol="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Narrow" panose="020B0606020202030204" pitchFamily="34" charset="0"/>
                  <a:cs typeface="Arial" pitchFamily="34" charset="0"/>
                </a:rPr>
                <a:t>Adult</a:t>
              </a:r>
            </a:p>
          </p:txBody>
        </p:sp>
        <p:grpSp>
          <p:nvGrpSpPr>
            <p:cNvPr id="223" name="Group 222">
              <a:extLst>
                <a:ext uri="{FF2B5EF4-FFF2-40B4-BE49-F238E27FC236}">
                  <a16:creationId xmlns:a16="http://schemas.microsoft.com/office/drawing/2014/main" id="{3705B3CF-7D3E-4EA4-B715-56B7DC70CF7D}"/>
                </a:ext>
              </a:extLst>
            </p:cNvPr>
            <p:cNvGrpSpPr/>
            <p:nvPr/>
          </p:nvGrpSpPr>
          <p:grpSpPr>
            <a:xfrm>
              <a:off x="5828251" y="2601273"/>
              <a:ext cx="86792" cy="1802762"/>
              <a:chOff x="5893496" y="2123161"/>
              <a:chExt cx="81420" cy="1559491"/>
            </a:xfrm>
          </p:grpSpPr>
          <p:cxnSp>
            <p:nvCxnSpPr>
              <p:cNvPr id="250" name="Straight Connector 249">
                <a:extLst>
                  <a:ext uri="{FF2B5EF4-FFF2-40B4-BE49-F238E27FC236}">
                    <a16:creationId xmlns:a16="http://schemas.microsoft.com/office/drawing/2014/main" id="{76B8E671-10A5-4CF4-A61A-0932F0B764F3}"/>
                  </a:ext>
                </a:extLst>
              </p:cNvPr>
              <p:cNvCxnSpPr/>
              <p:nvPr/>
            </p:nvCxnSpPr>
            <p:spPr>
              <a:xfrm flipH="1">
                <a:off x="5893496" y="2123161"/>
                <a:ext cx="81420" cy="1"/>
              </a:xfrm>
              <a:prstGeom prst="line">
                <a:avLst/>
              </a:prstGeom>
              <a:noFill/>
              <a:ln w="19050" cap="flat" cmpd="sng" algn="ctr">
                <a:solidFill>
                  <a:srgbClr val="000000"/>
                </a:solidFill>
                <a:prstDash val="solid"/>
              </a:ln>
              <a:effectLst/>
            </p:spPr>
          </p:cxnSp>
          <p:cxnSp>
            <p:nvCxnSpPr>
              <p:cNvPr id="251" name="Straight Connector 250">
                <a:extLst>
                  <a:ext uri="{FF2B5EF4-FFF2-40B4-BE49-F238E27FC236}">
                    <a16:creationId xmlns:a16="http://schemas.microsoft.com/office/drawing/2014/main" id="{6A2241C7-C542-4C2D-97FC-8BE0F49867DD}"/>
                  </a:ext>
                </a:extLst>
              </p:cNvPr>
              <p:cNvCxnSpPr/>
              <p:nvPr/>
            </p:nvCxnSpPr>
            <p:spPr>
              <a:xfrm flipH="1">
                <a:off x="5893496" y="2435059"/>
                <a:ext cx="81420" cy="1"/>
              </a:xfrm>
              <a:prstGeom prst="line">
                <a:avLst/>
              </a:prstGeom>
              <a:noFill/>
              <a:ln w="19050" cap="flat" cmpd="sng" algn="ctr">
                <a:solidFill>
                  <a:srgbClr val="000000"/>
                </a:solidFill>
                <a:prstDash val="solid"/>
              </a:ln>
              <a:effectLst/>
            </p:spPr>
          </p:cxnSp>
          <p:cxnSp>
            <p:nvCxnSpPr>
              <p:cNvPr id="252" name="Straight Connector 251">
                <a:extLst>
                  <a:ext uri="{FF2B5EF4-FFF2-40B4-BE49-F238E27FC236}">
                    <a16:creationId xmlns:a16="http://schemas.microsoft.com/office/drawing/2014/main" id="{5E2D9F9B-135C-48DA-85F1-4C3E07AC266B}"/>
                  </a:ext>
                </a:extLst>
              </p:cNvPr>
              <p:cNvCxnSpPr/>
              <p:nvPr/>
            </p:nvCxnSpPr>
            <p:spPr>
              <a:xfrm flipH="1">
                <a:off x="5893496" y="2746957"/>
                <a:ext cx="81420" cy="1"/>
              </a:xfrm>
              <a:prstGeom prst="line">
                <a:avLst/>
              </a:prstGeom>
              <a:noFill/>
              <a:ln w="19050" cap="flat" cmpd="sng" algn="ctr">
                <a:solidFill>
                  <a:srgbClr val="000000"/>
                </a:solidFill>
                <a:prstDash val="solid"/>
              </a:ln>
              <a:effectLst/>
            </p:spPr>
          </p:cxnSp>
          <p:cxnSp>
            <p:nvCxnSpPr>
              <p:cNvPr id="253" name="Straight Connector 252">
                <a:extLst>
                  <a:ext uri="{FF2B5EF4-FFF2-40B4-BE49-F238E27FC236}">
                    <a16:creationId xmlns:a16="http://schemas.microsoft.com/office/drawing/2014/main" id="{604384B0-6704-4A70-9F74-65C22FD56120}"/>
                  </a:ext>
                </a:extLst>
              </p:cNvPr>
              <p:cNvCxnSpPr/>
              <p:nvPr/>
            </p:nvCxnSpPr>
            <p:spPr>
              <a:xfrm flipH="1">
                <a:off x="5893496" y="3058855"/>
                <a:ext cx="81420" cy="1"/>
              </a:xfrm>
              <a:prstGeom prst="line">
                <a:avLst/>
              </a:prstGeom>
              <a:noFill/>
              <a:ln w="19050" cap="flat" cmpd="sng" algn="ctr">
                <a:solidFill>
                  <a:srgbClr val="000000"/>
                </a:solidFill>
                <a:prstDash val="solid"/>
              </a:ln>
              <a:effectLst/>
            </p:spPr>
          </p:cxnSp>
          <p:cxnSp>
            <p:nvCxnSpPr>
              <p:cNvPr id="254" name="Straight Connector 253">
                <a:extLst>
                  <a:ext uri="{FF2B5EF4-FFF2-40B4-BE49-F238E27FC236}">
                    <a16:creationId xmlns:a16="http://schemas.microsoft.com/office/drawing/2014/main" id="{44F7D736-3408-4000-8EB6-45D757ADD986}"/>
                  </a:ext>
                </a:extLst>
              </p:cNvPr>
              <p:cNvCxnSpPr/>
              <p:nvPr/>
            </p:nvCxnSpPr>
            <p:spPr>
              <a:xfrm flipH="1">
                <a:off x="5893496" y="3370753"/>
                <a:ext cx="81420" cy="1"/>
              </a:xfrm>
              <a:prstGeom prst="line">
                <a:avLst/>
              </a:prstGeom>
              <a:noFill/>
              <a:ln w="19050" cap="flat" cmpd="sng" algn="ctr">
                <a:solidFill>
                  <a:srgbClr val="000000"/>
                </a:solidFill>
                <a:prstDash val="solid"/>
              </a:ln>
              <a:effectLst/>
            </p:spPr>
          </p:cxnSp>
          <p:cxnSp>
            <p:nvCxnSpPr>
              <p:cNvPr id="255" name="Straight Connector 254">
                <a:extLst>
                  <a:ext uri="{FF2B5EF4-FFF2-40B4-BE49-F238E27FC236}">
                    <a16:creationId xmlns:a16="http://schemas.microsoft.com/office/drawing/2014/main" id="{B632CC7A-1723-4756-8207-99906C08E9FE}"/>
                  </a:ext>
                </a:extLst>
              </p:cNvPr>
              <p:cNvCxnSpPr/>
              <p:nvPr/>
            </p:nvCxnSpPr>
            <p:spPr>
              <a:xfrm flipH="1">
                <a:off x="5893496" y="3682651"/>
                <a:ext cx="81420" cy="1"/>
              </a:xfrm>
              <a:prstGeom prst="line">
                <a:avLst/>
              </a:prstGeom>
              <a:noFill/>
              <a:ln w="19050" cap="flat" cmpd="sng" algn="ctr">
                <a:solidFill>
                  <a:srgbClr val="000000"/>
                </a:solidFill>
                <a:prstDash val="solid"/>
              </a:ln>
              <a:effectLst/>
            </p:spPr>
          </p:cxnSp>
        </p:grpSp>
        <p:cxnSp>
          <p:nvCxnSpPr>
            <p:cNvPr id="224" name="Straight Connector 223">
              <a:extLst>
                <a:ext uri="{FF2B5EF4-FFF2-40B4-BE49-F238E27FC236}">
                  <a16:creationId xmlns:a16="http://schemas.microsoft.com/office/drawing/2014/main" id="{74CFADEC-0E1B-4FAA-B544-5B67C90B71B3}"/>
                </a:ext>
              </a:extLst>
            </p:cNvPr>
            <p:cNvCxnSpPr/>
            <p:nvPr/>
          </p:nvCxnSpPr>
          <p:spPr>
            <a:xfrm>
              <a:off x="5918380" y="4404035"/>
              <a:ext cx="2967579" cy="0"/>
            </a:xfrm>
            <a:prstGeom prst="line">
              <a:avLst/>
            </a:prstGeom>
            <a:noFill/>
            <a:ln w="19050" cap="flat" cmpd="sng" algn="ctr">
              <a:solidFill>
                <a:srgbClr val="000000"/>
              </a:solidFill>
              <a:prstDash val="solid"/>
            </a:ln>
            <a:effectLst/>
          </p:spPr>
        </p:cxnSp>
        <p:grpSp>
          <p:nvGrpSpPr>
            <p:cNvPr id="225" name="Group 224">
              <a:extLst>
                <a:ext uri="{FF2B5EF4-FFF2-40B4-BE49-F238E27FC236}">
                  <a16:creationId xmlns:a16="http://schemas.microsoft.com/office/drawing/2014/main" id="{02AD2F1A-E646-4399-8016-27ADDE2E21E0}"/>
                </a:ext>
              </a:extLst>
            </p:cNvPr>
            <p:cNvGrpSpPr/>
            <p:nvPr/>
          </p:nvGrpSpPr>
          <p:grpSpPr>
            <a:xfrm>
              <a:off x="8886616" y="2601273"/>
              <a:ext cx="86792" cy="1802762"/>
              <a:chOff x="5893496" y="2123161"/>
              <a:chExt cx="81420" cy="1559491"/>
            </a:xfrm>
          </p:grpSpPr>
          <p:cxnSp>
            <p:nvCxnSpPr>
              <p:cNvPr id="244" name="Straight Connector 243">
                <a:extLst>
                  <a:ext uri="{FF2B5EF4-FFF2-40B4-BE49-F238E27FC236}">
                    <a16:creationId xmlns:a16="http://schemas.microsoft.com/office/drawing/2014/main" id="{993F8B21-877A-4D0B-990F-56E3B17943F4}"/>
                  </a:ext>
                </a:extLst>
              </p:cNvPr>
              <p:cNvCxnSpPr/>
              <p:nvPr/>
            </p:nvCxnSpPr>
            <p:spPr>
              <a:xfrm flipH="1">
                <a:off x="5893496" y="2123161"/>
                <a:ext cx="81420" cy="1"/>
              </a:xfrm>
              <a:prstGeom prst="line">
                <a:avLst/>
              </a:prstGeom>
              <a:noFill/>
              <a:ln w="19050" cap="flat" cmpd="sng" algn="ctr">
                <a:solidFill>
                  <a:srgbClr val="000000"/>
                </a:solidFill>
                <a:prstDash val="solid"/>
              </a:ln>
              <a:effectLst/>
            </p:spPr>
          </p:cxnSp>
          <p:cxnSp>
            <p:nvCxnSpPr>
              <p:cNvPr id="245" name="Straight Connector 244">
                <a:extLst>
                  <a:ext uri="{FF2B5EF4-FFF2-40B4-BE49-F238E27FC236}">
                    <a16:creationId xmlns:a16="http://schemas.microsoft.com/office/drawing/2014/main" id="{7E0E9CA9-2CD6-4EA6-AA2D-D7B6FD819383}"/>
                  </a:ext>
                </a:extLst>
              </p:cNvPr>
              <p:cNvCxnSpPr/>
              <p:nvPr/>
            </p:nvCxnSpPr>
            <p:spPr>
              <a:xfrm flipH="1">
                <a:off x="5893496" y="2435059"/>
                <a:ext cx="81420" cy="1"/>
              </a:xfrm>
              <a:prstGeom prst="line">
                <a:avLst/>
              </a:prstGeom>
              <a:noFill/>
              <a:ln w="19050" cap="flat" cmpd="sng" algn="ctr">
                <a:solidFill>
                  <a:srgbClr val="000000"/>
                </a:solidFill>
                <a:prstDash val="solid"/>
              </a:ln>
              <a:effectLst/>
            </p:spPr>
          </p:cxnSp>
          <p:cxnSp>
            <p:nvCxnSpPr>
              <p:cNvPr id="246" name="Straight Connector 245">
                <a:extLst>
                  <a:ext uri="{FF2B5EF4-FFF2-40B4-BE49-F238E27FC236}">
                    <a16:creationId xmlns:a16="http://schemas.microsoft.com/office/drawing/2014/main" id="{941CB71C-14DD-4845-AF8C-A44129422B0F}"/>
                  </a:ext>
                </a:extLst>
              </p:cNvPr>
              <p:cNvCxnSpPr/>
              <p:nvPr/>
            </p:nvCxnSpPr>
            <p:spPr>
              <a:xfrm flipH="1">
                <a:off x="5893496" y="2746957"/>
                <a:ext cx="81420" cy="1"/>
              </a:xfrm>
              <a:prstGeom prst="line">
                <a:avLst/>
              </a:prstGeom>
              <a:noFill/>
              <a:ln w="19050" cap="flat" cmpd="sng" algn="ctr">
                <a:solidFill>
                  <a:srgbClr val="000000"/>
                </a:solidFill>
                <a:prstDash val="solid"/>
              </a:ln>
              <a:effectLst/>
            </p:spPr>
          </p:cxnSp>
          <p:cxnSp>
            <p:nvCxnSpPr>
              <p:cNvPr id="247" name="Straight Connector 246">
                <a:extLst>
                  <a:ext uri="{FF2B5EF4-FFF2-40B4-BE49-F238E27FC236}">
                    <a16:creationId xmlns:a16="http://schemas.microsoft.com/office/drawing/2014/main" id="{697E4C50-FBFD-4112-BF07-DA5C7DBC8937}"/>
                  </a:ext>
                </a:extLst>
              </p:cNvPr>
              <p:cNvCxnSpPr/>
              <p:nvPr/>
            </p:nvCxnSpPr>
            <p:spPr>
              <a:xfrm flipH="1">
                <a:off x="5893496" y="3058855"/>
                <a:ext cx="81420" cy="1"/>
              </a:xfrm>
              <a:prstGeom prst="line">
                <a:avLst/>
              </a:prstGeom>
              <a:noFill/>
              <a:ln w="19050" cap="flat" cmpd="sng" algn="ctr">
                <a:solidFill>
                  <a:srgbClr val="000000"/>
                </a:solidFill>
                <a:prstDash val="solid"/>
              </a:ln>
              <a:effectLst/>
            </p:spPr>
          </p:cxnSp>
          <p:cxnSp>
            <p:nvCxnSpPr>
              <p:cNvPr id="248" name="Straight Connector 247">
                <a:extLst>
                  <a:ext uri="{FF2B5EF4-FFF2-40B4-BE49-F238E27FC236}">
                    <a16:creationId xmlns:a16="http://schemas.microsoft.com/office/drawing/2014/main" id="{10FF04A8-5A22-46E3-8FDC-3BFA4A966EC5}"/>
                  </a:ext>
                </a:extLst>
              </p:cNvPr>
              <p:cNvCxnSpPr/>
              <p:nvPr/>
            </p:nvCxnSpPr>
            <p:spPr>
              <a:xfrm flipH="1">
                <a:off x="5893496" y="3370753"/>
                <a:ext cx="81420" cy="1"/>
              </a:xfrm>
              <a:prstGeom prst="line">
                <a:avLst/>
              </a:prstGeom>
              <a:noFill/>
              <a:ln w="19050" cap="flat" cmpd="sng" algn="ctr">
                <a:solidFill>
                  <a:srgbClr val="000000"/>
                </a:solidFill>
                <a:prstDash val="solid"/>
              </a:ln>
              <a:effectLst/>
            </p:spPr>
          </p:cxnSp>
          <p:cxnSp>
            <p:nvCxnSpPr>
              <p:cNvPr id="249" name="Straight Connector 248">
                <a:extLst>
                  <a:ext uri="{FF2B5EF4-FFF2-40B4-BE49-F238E27FC236}">
                    <a16:creationId xmlns:a16="http://schemas.microsoft.com/office/drawing/2014/main" id="{F6C1C096-923E-4D6C-86CF-048F9C34BFAD}"/>
                  </a:ext>
                </a:extLst>
              </p:cNvPr>
              <p:cNvCxnSpPr/>
              <p:nvPr/>
            </p:nvCxnSpPr>
            <p:spPr>
              <a:xfrm flipH="1">
                <a:off x="5893496" y="3682651"/>
                <a:ext cx="81420" cy="1"/>
              </a:xfrm>
              <a:prstGeom prst="line">
                <a:avLst/>
              </a:prstGeom>
              <a:noFill/>
              <a:ln w="19050" cap="flat" cmpd="sng" algn="ctr">
                <a:solidFill>
                  <a:srgbClr val="000000"/>
                </a:solidFill>
                <a:prstDash val="solid"/>
              </a:ln>
              <a:effectLst/>
            </p:spPr>
          </p:cxnSp>
        </p:grpSp>
        <p:grpSp>
          <p:nvGrpSpPr>
            <p:cNvPr id="226" name="Group 225">
              <a:extLst>
                <a:ext uri="{FF2B5EF4-FFF2-40B4-BE49-F238E27FC236}">
                  <a16:creationId xmlns:a16="http://schemas.microsoft.com/office/drawing/2014/main" id="{338B5698-4A60-4C62-8EC5-FBB5DA3E6331}"/>
                </a:ext>
              </a:extLst>
            </p:cNvPr>
            <p:cNvGrpSpPr/>
            <p:nvPr/>
          </p:nvGrpSpPr>
          <p:grpSpPr>
            <a:xfrm>
              <a:off x="5925055" y="2252537"/>
              <a:ext cx="2960902" cy="2155118"/>
              <a:chOff x="5984309" y="1821485"/>
              <a:chExt cx="2777646" cy="1864299"/>
            </a:xfrm>
          </p:grpSpPr>
          <p:cxnSp>
            <p:nvCxnSpPr>
              <p:cNvPr id="240" name="Straight Connector 239">
                <a:extLst>
                  <a:ext uri="{FF2B5EF4-FFF2-40B4-BE49-F238E27FC236}">
                    <a16:creationId xmlns:a16="http://schemas.microsoft.com/office/drawing/2014/main" id="{372246B0-E312-4274-A896-9F08EDAC58D9}"/>
                  </a:ext>
                </a:extLst>
              </p:cNvPr>
              <p:cNvCxnSpPr/>
              <p:nvPr/>
            </p:nvCxnSpPr>
            <p:spPr>
              <a:xfrm>
                <a:off x="5984309" y="1831932"/>
                <a:ext cx="0" cy="1853852"/>
              </a:xfrm>
              <a:prstGeom prst="line">
                <a:avLst/>
              </a:prstGeom>
              <a:noFill/>
              <a:ln w="19050" cap="flat" cmpd="sng" algn="ctr">
                <a:solidFill>
                  <a:srgbClr val="000000"/>
                </a:solidFill>
                <a:prstDash val="solid"/>
              </a:ln>
              <a:effectLst/>
            </p:spPr>
          </p:cxnSp>
          <p:cxnSp>
            <p:nvCxnSpPr>
              <p:cNvPr id="241" name="Straight Connector 240">
                <a:extLst>
                  <a:ext uri="{FF2B5EF4-FFF2-40B4-BE49-F238E27FC236}">
                    <a16:creationId xmlns:a16="http://schemas.microsoft.com/office/drawing/2014/main" id="{DB850807-4095-4A9B-968D-BDF5454B4504}"/>
                  </a:ext>
                </a:extLst>
              </p:cNvPr>
              <p:cNvCxnSpPr/>
              <p:nvPr/>
            </p:nvCxnSpPr>
            <p:spPr>
              <a:xfrm>
                <a:off x="8761955" y="1831932"/>
                <a:ext cx="0" cy="1853852"/>
              </a:xfrm>
              <a:prstGeom prst="line">
                <a:avLst/>
              </a:prstGeom>
              <a:noFill/>
              <a:ln w="19050" cap="flat" cmpd="sng" algn="ctr">
                <a:solidFill>
                  <a:srgbClr val="000000"/>
                </a:solidFill>
                <a:prstDash val="solid"/>
              </a:ln>
              <a:effectLst/>
            </p:spPr>
          </p:cxnSp>
          <p:cxnSp>
            <p:nvCxnSpPr>
              <p:cNvPr id="242" name="Straight Connector 241">
                <a:extLst>
                  <a:ext uri="{FF2B5EF4-FFF2-40B4-BE49-F238E27FC236}">
                    <a16:creationId xmlns:a16="http://schemas.microsoft.com/office/drawing/2014/main" id="{A4A692D3-530D-4BBE-BE95-0FB1A1511FEA}"/>
                  </a:ext>
                </a:extLst>
              </p:cNvPr>
              <p:cNvCxnSpPr/>
              <p:nvPr/>
            </p:nvCxnSpPr>
            <p:spPr>
              <a:xfrm>
                <a:off x="6883603" y="1821485"/>
                <a:ext cx="0" cy="1843430"/>
              </a:xfrm>
              <a:prstGeom prst="line">
                <a:avLst/>
              </a:prstGeom>
              <a:noFill/>
              <a:ln w="19050" cap="flat" cmpd="sng" algn="ctr">
                <a:solidFill>
                  <a:srgbClr val="000000"/>
                </a:solidFill>
                <a:prstDash val="sysDot"/>
              </a:ln>
              <a:effectLst/>
            </p:spPr>
          </p:cxnSp>
          <p:cxnSp>
            <p:nvCxnSpPr>
              <p:cNvPr id="243" name="Straight Connector 242">
                <a:extLst>
                  <a:ext uri="{FF2B5EF4-FFF2-40B4-BE49-F238E27FC236}">
                    <a16:creationId xmlns:a16="http://schemas.microsoft.com/office/drawing/2014/main" id="{A378B2F1-D5F2-4BDA-BB70-FD7A4851AAF6}"/>
                  </a:ext>
                </a:extLst>
              </p:cNvPr>
              <p:cNvCxnSpPr/>
              <p:nvPr/>
            </p:nvCxnSpPr>
            <p:spPr>
              <a:xfrm>
                <a:off x="7834579" y="1821485"/>
                <a:ext cx="0" cy="1843430"/>
              </a:xfrm>
              <a:prstGeom prst="line">
                <a:avLst/>
              </a:prstGeom>
              <a:noFill/>
              <a:ln w="19050" cap="flat" cmpd="sng" algn="ctr">
                <a:solidFill>
                  <a:srgbClr val="000000"/>
                </a:solidFill>
                <a:prstDash val="sysDot"/>
              </a:ln>
              <a:effectLst/>
            </p:spPr>
          </p:cxnSp>
        </p:grpSp>
        <p:grpSp>
          <p:nvGrpSpPr>
            <p:cNvPr id="227" name="Group 226">
              <a:extLst>
                <a:ext uri="{FF2B5EF4-FFF2-40B4-BE49-F238E27FC236}">
                  <a16:creationId xmlns:a16="http://schemas.microsoft.com/office/drawing/2014/main" id="{BB3D60FD-B18D-4E29-8A3A-243F9762D5DE}"/>
                </a:ext>
              </a:extLst>
            </p:cNvPr>
            <p:cNvGrpSpPr/>
            <p:nvPr/>
          </p:nvGrpSpPr>
          <p:grpSpPr>
            <a:xfrm>
              <a:off x="6836079" y="2767491"/>
              <a:ext cx="1914767" cy="1298363"/>
              <a:chOff x="6838948" y="2266949"/>
              <a:chExt cx="1796258" cy="1123157"/>
            </a:xfrm>
            <a:scene3d>
              <a:camera prst="orthographicFront">
                <a:rot lat="0" lon="0" rev="0"/>
              </a:camera>
              <a:lightRig rig="balanced" dir="t">
                <a:rot lat="0" lon="0" rev="8700000"/>
              </a:lightRig>
            </a:scene3d>
          </p:grpSpPr>
          <p:sp>
            <p:nvSpPr>
              <p:cNvPr id="232" name="Oval 231">
                <a:extLst>
                  <a:ext uri="{FF2B5EF4-FFF2-40B4-BE49-F238E27FC236}">
                    <a16:creationId xmlns:a16="http://schemas.microsoft.com/office/drawing/2014/main" id="{B1303D9A-F4B5-43A1-9FA2-94BE926FF019}"/>
                  </a:ext>
                </a:extLst>
              </p:cNvPr>
              <p:cNvSpPr/>
              <p:nvPr/>
            </p:nvSpPr>
            <p:spPr>
              <a:xfrm>
                <a:off x="8544718" y="2266949"/>
                <a:ext cx="90488" cy="90488"/>
              </a:xfrm>
              <a:prstGeom prst="ellipse">
                <a:avLst/>
              </a:prstGeom>
              <a:solidFill>
                <a:srgbClr val="FFFFFF"/>
              </a:solidFill>
              <a:ln w="9525" cap="flat" cmpd="sng" algn="ctr">
                <a:noFill/>
                <a:prstDash val="solid"/>
              </a:ln>
              <a:effectLst>
                <a:outerShdw blurRad="44450" dist="27940" dir="5400000" algn="ctr">
                  <a:srgbClr val="000000">
                    <a:alpha val="32000"/>
                  </a:srgbClr>
                </a:outerShdw>
              </a:effectLst>
              <a:sp3d>
                <a:bevelT w="190500" h="38100"/>
              </a:sp3d>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Narrow" panose="020B0606020202030204" pitchFamily="34" charset="0"/>
                </a:endParaRPr>
              </a:p>
            </p:txBody>
          </p:sp>
          <p:sp>
            <p:nvSpPr>
              <p:cNvPr id="233" name="Oval 232">
                <a:extLst>
                  <a:ext uri="{FF2B5EF4-FFF2-40B4-BE49-F238E27FC236}">
                    <a16:creationId xmlns:a16="http://schemas.microsoft.com/office/drawing/2014/main" id="{2C99E357-7545-4F3D-8DB2-6D07AF3FEBDF}"/>
                  </a:ext>
                </a:extLst>
              </p:cNvPr>
              <p:cNvSpPr/>
              <p:nvPr/>
            </p:nvSpPr>
            <p:spPr>
              <a:xfrm>
                <a:off x="8312943" y="2364581"/>
                <a:ext cx="90488" cy="90488"/>
              </a:xfrm>
              <a:prstGeom prst="ellipse">
                <a:avLst/>
              </a:prstGeom>
              <a:solidFill>
                <a:srgbClr val="FFFFFF"/>
              </a:solidFill>
              <a:ln w="9525" cap="flat" cmpd="sng" algn="ctr">
                <a:noFill/>
                <a:prstDash val="solid"/>
              </a:ln>
              <a:effectLst>
                <a:outerShdw blurRad="44450" dist="27940" dir="5400000" algn="ctr">
                  <a:srgbClr val="000000">
                    <a:alpha val="32000"/>
                  </a:srgbClr>
                </a:outerShdw>
              </a:effectLst>
              <a:sp3d>
                <a:bevelT w="190500" h="38100"/>
              </a:sp3d>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Narrow" panose="020B0606020202030204" pitchFamily="34" charset="0"/>
                </a:endParaRPr>
              </a:p>
            </p:txBody>
          </p:sp>
          <p:sp>
            <p:nvSpPr>
              <p:cNvPr id="234" name="Oval 233">
                <a:extLst>
                  <a:ext uri="{FF2B5EF4-FFF2-40B4-BE49-F238E27FC236}">
                    <a16:creationId xmlns:a16="http://schemas.microsoft.com/office/drawing/2014/main" id="{379C948D-70E7-4914-8D81-67D6CB030CB1}"/>
                  </a:ext>
                </a:extLst>
              </p:cNvPr>
              <p:cNvSpPr/>
              <p:nvPr/>
            </p:nvSpPr>
            <p:spPr>
              <a:xfrm>
                <a:off x="8036718" y="2443162"/>
                <a:ext cx="90488" cy="90488"/>
              </a:xfrm>
              <a:prstGeom prst="ellipse">
                <a:avLst/>
              </a:prstGeom>
              <a:solidFill>
                <a:srgbClr val="FFFFFF"/>
              </a:solidFill>
              <a:ln w="9525" cap="flat" cmpd="sng" algn="ctr">
                <a:noFill/>
                <a:prstDash val="solid"/>
              </a:ln>
              <a:effectLst>
                <a:outerShdw blurRad="44450" dist="27940" dir="5400000" algn="ctr">
                  <a:srgbClr val="000000">
                    <a:alpha val="32000"/>
                  </a:srgbClr>
                </a:outerShdw>
              </a:effectLst>
              <a:sp3d>
                <a:bevelT w="190500" h="38100"/>
              </a:sp3d>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Narrow" panose="020B0606020202030204" pitchFamily="34" charset="0"/>
                </a:endParaRPr>
              </a:p>
            </p:txBody>
          </p:sp>
          <p:sp>
            <p:nvSpPr>
              <p:cNvPr id="235" name="Oval 234">
                <a:extLst>
                  <a:ext uri="{FF2B5EF4-FFF2-40B4-BE49-F238E27FC236}">
                    <a16:creationId xmlns:a16="http://schemas.microsoft.com/office/drawing/2014/main" id="{3C3F458D-9434-4AA4-8468-3A5B94089494}"/>
                  </a:ext>
                </a:extLst>
              </p:cNvPr>
              <p:cNvSpPr/>
              <p:nvPr/>
            </p:nvSpPr>
            <p:spPr>
              <a:xfrm>
                <a:off x="7784305" y="2701924"/>
                <a:ext cx="90488" cy="90488"/>
              </a:xfrm>
              <a:prstGeom prst="ellipse">
                <a:avLst/>
              </a:prstGeom>
              <a:solidFill>
                <a:srgbClr val="FFFFFF"/>
              </a:solidFill>
              <a:ln w="9525" cap="flat" cmpd="sng" algn="ctr">
                <a:noFill/>
                <a:prstDash val="solid"/>
              </a:ln>
              <a:effectLst>
                <a:outerShdw blurRad="44450" dist="27940" dir="5400000" algn="ctr">
                  <a:srgbClr val="000000">
                    <a:alpha val="32000"/>
                  </a:srgbClr>
                </a:outerShdw>
              </a:effectLst>
              <a:sp3d>
                <a:bevelT w="190500" h="38100"/>
              </a:sp3d>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Narrow" panose="020B0606020202030204" pitchFamily="34" charset="0"/>
                </a:endParaRPr>
              </a:p>
            </p:txBody>
          </p:sp>
          <p:sp>
            <p:nvSpPr>
              <p:cNvPr id="236" name="Oval 235">
                <a:extLst>
                  <a:ext uri="{FF2B5EF4-FFF2-40B4-BE49-F238E27FC236}">
                    <a16:creationId xmlns:a16="http://schemas.microsoft.com/office/drawing/2014/main" id="{1269BB20-6959-42CB-A781-4C59C306170E}"/>
                  </a:ext>
                </a:extLst>
              </p:cNvPr>
              <p:cNvSpPr/>
              <p:nvPr/>
            </p:nvSpPr>
            <p:spPr>
              <a:xfrm>
                <a:off x="7724774" y="3049587"/>
                <a:ext cx="90488" cy="90488"/>
              </a:xfrm>
              <a:prstGeom prst="ellipse">
                <a:avLst/>
              </a:prstGeom>
              <a:solidFill>
                <a:srgbClr val="FFFFFF"/>
              </a:solidFill>
              <a:ln w="9525" cap="flat" cmpd="sng" algn="ctr">
                <a:noFill/>
                <a:prstDash val="solid"/>
              </a:ln>
              <a:effectLst>
                <a:outerShdw blurRad="44450" dist="27940" dir="5400000" algn="ctr">
                  <a:srgbClr val="000000">
                    <a:alpha val="32000"/>
                  </a:srgbClr>
                </a:outerShdw>
              </a:effectLst>
              <a:sp3d>
                <a:bevelT w="190500" h="38100"/>
              </a:sp3d>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Narrow" panose="020B0606020202030204" pitchFamily="34" charset="0"/>
                </a:endParaRPr>
              </a:p>
            </p:txBody>
          </p:sp>
          <p:sp>
            <p:nvSpPr>
              <p:cNvPr id="237" name="Oval 236">
                <a:extLst>
                  <a:ext uri="{FF2B5EF4-FFF2-40B4-BE49-F238E27FC236}">
                    <a16:creationId xmlns:a16="http://schemas.microsoft.com/office/drawing/2014/main" id="{F97C97E3-A0A9-4D34-A166-BCE1964268B2}"/>
                  </a:ext>
                </a:extLst>
              </p:cNvPr>
              <p:cNvSpPr/>
              <p:nvPr/>
            </p:nvSpPr>
            <p:spPr>
              <a:xfrm>
                <a:off x="7329486" y="3051968"/>
                <a:ext cx="90488" cy="90488"/>
              </a:xfrm>
              <a:prstGeom prst="ellipse">
                <a:avLst/>
              </a:prstGeom>
              <a:solidFill>
                <a:srgbClr val="FFFFFF"/>
              </a:solidFill>
              <a:ln w="9525" cap="flat" cmpd="sng" algn="ctr">
                <a:noFill/>
                <a:prstDash val="solid"/>
              </a:ln>
              <a:effectLst>
                <a:outerShdw blurRad="44450" dist="27940" dir="5400000" algn="ctr">
                  <a:srgbClr val="000000">
                    <a:alpha val="32000"/>
                  </a:srgbClr>
                </a:outerShdw>
              </a:effectLst>
              <a:sp3d>
                <a:bevelT w="190500" h="38100"/>
              </a:sp3d>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Narrow" panose="020B0606020202030204" pitchFamily="34" charset="0"/>
                </a:endParaRPr>
              </a:p>
            </p:txBody>
          </p:sp>
          <p:sp>
            <p:nvSpPr>
              <p:cNvPr id="238" name="Oval 237">
                <a:extLst>
                  <a:ext uri="{FF2B5EF4-FFF2-40B4-BE49-F238E27FC236}">
                    <a16:creationId xmlns:a16="http://schemas.microsoft.com/office/drawing/2014/main" id="{2EA3FD2D-E577-4ABD-9BC4-9529C2D6BA2F}"/>
                  </a:ext>
                </a:extLst>
              </p:cNvPr>
              <p:cNvSpPr/>
              <p:nvPr/>
            </p:nvSpPr>
            <p:spPr>
              <a:xfrm>
                <a:off x="6900861" y="3063874"/>
                <a:ext cx="90488" cy="90488"/>
              </a:xfrm>
              <a:prstGeom prst="ellipse">
                <a:avLst/>
              </a:prstGeom>
              <a:solidFill>
                <a:srgbClr val="FFFFFF"/>
              </a:solidFill>
              <a:ln w="9525" cap="flat" cmpd="sng" algn="ctr">
                <a:noFill/>
                <a:prstDash val="solid"/>
              </a:ln>
              <a:effectLst>
                <a:outerShdw blurRad="44450" dist="27940" dir="5400000" algn="ctr">
                  <a:srgbClr val="000000">
                    <a:alpha val="32000"/>
                  </a:srgbClr>
                </a:outerShdw>
              </a:effectLst>
              <a:sp3d>
                <a:bevelT w="190500" h="38100"/>
              </a:sp3d>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Narrow" panose="020B0606020202030204" pitchFamily="34" charset="0"/>
                </a:endParaRPr>
              </a:p>
            </p:txBody>
          </p:sp>
          <p:sp>
            <p:nvSpPr>
              <p:cNvPr id="239" name="Oval 238">
                <a:extLst>
                  <a:ext uri="{FF2B5EF4-FFF2-40B4-BE49-F238E27FC236}">
                    <a16:creationId xmlns:a16="http://schemas.microsoft.com/office/drawing/2014/main" id="{6A4BBAA0-FC7C-48BC-9184-684355259E1F}"/>
                  </a:ext>
                </a:extLst>
              </p:cNvPr>
              <p:cNvSpPr/>
              <p:nvPr/>
            </p:nvSpPr>
            <p:spPr>
              <a:xfrm>
                <a:off x="6838948" y="3299618"/>
                <a:ext cx="90488" cy="90488"/>
              </a:xfrm>
              <a:prstGeom prst="ellipse">
                <a:avLst/>
              </a:prstGeom>
              <a:solidFill>
                <a:srgbClr val="FFFFFF"/>
              </a:solidFill>
              <a:ln w="9525" cap="flat" cmpd="sng" algn="ctr">
                <a:noFill/>
                <a:prstDash val="solid"/>
              </a:ln>
              <a:effectLst>
                <a:outerShdw blurRad="44450" dist="27940" dir="5400000" algn="ctr">
                  <a:srgbClr val="000000">
                    <a:alpha val="32000"/>
                  </a:srgbClr>
                </a:outerShdw>
              </a:effectLst>
              <a:sp3d>
                <a:bevelT w="190500" h="38100"/>
              </a:sp3d>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Narrow" panose="020B0606020202030204" pitchFamily="34" charset="0"/>
                </a:endParaRPr>
              </a:p>
            </p:txBody>
          </p:sp>
        </p:grpSp>
        <p:sp>
          <p:nvSpPr>
            <p:cNvPr id="228" name="TextBox 227">
              <a:extLst>
                <a:ext uri="{FF2B5EF4-FFF2-40B4-BE49-F238E27FC236}">
                  <a16:creationId xmlns:a16="http://schemas.microsoft.com/office/drawing/2014/main" id="{9EA993DF-A19A-4A3D-9167-A1EA45CE5399}"/>
                </a:ext>
              </a:extLst>
            </p:cNvPr>
            <p:cNvSpPr txBox="1"/>
            <p:nvPr/>
          </p:nvSpPr>
          <p:spPr>
            <a:xfrm>
              <a:off x="7050293" y="3966861"/>
              <a:ext cx="738430" cy="258754"/>
            </a:xfrm>
            <a:prstGeom prst="rect">
              <a:avLst/>
            </a:prstGeom>
            <a:noFill/>
            <a:ln w="19050">
              <a:noFill/>
            </a:ln>
          </p:spPr>
          <p:txBody>
            <a:bodyPr wrap="square" lIns="0" tIns="0" rIns="0" bIns="0" rtlCol="0" anchor="t"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Arial Narrow" panose="020B0606020202030204" pitchFamily="34" charset="0"/>
                  <a:cs typeface="Arial" pitchFamily="34" charset="0"/>
                </a:rPr>
                <a:t>Formula diet</a:t>
              </a:r>
            </a:p>
          </p:txBody>
        </p:sp>
        <p:cxnSp>
          <p:nvCxnSpPr>
            <p:cNvPr id="229" name="Straight Connector 228">
              <a:extLst>
                <a:ext uri="{FF2B5EF4-FFF2-40B4-BE49-F238E27FC236}">
                  <a16:creationId xmlns:a16="http://schemas.microsoft.com/office/drawing/2014/main" id="{E55C8124-D61A-4877-8FB2-423BE57B3B26}"/>
                </a:ext>
              </a:extLst>
            </p:cNvPr>
            <p:cNvCxnSpPr>
              <a:endCxn id="228" idx="0"/>
            </p:cNvCxnSpPr>
            <p:nvPr/>
          </p:nvCxnSpPr>
          <p:spPr>
            <a:xfrm flipH="1">
              <a:off x="7419508" y="3741638"/>
              <a:ext cx="146517" cy="225223"/>
            </a:xfrm>
            <a:prstGeom prst="line">
              <a:avLst/>
            </a:prstGeom>
            <a:noFill/>
            <a:ln w="12700" cap="flat" cmpd="sng" algn="ctr">
              <a:solidFill>
                <a:srgbClr val="000000"/>
              </a:solidFill>
              <a:prstDash val="solid"/>
            </a:ln>
            <a:effectLst/>
          </p:spPr>
        </p:cxnSp>
        <p:sp>
          <p:nvSpPr>
            <p:cNvPr id="230" name="TextBox 229">
              <a:extLst>
                <a:ext uri="{FF2B5EF4-FFF2-40B4-BE49-F238E27FC236}">
                  <a16:creationId xmlns:a16="http://schemas.microsoft.com/office/drawing/2014/main" id="{758D12BB-D150-47BE-8A53-AFAFB749BEBB}"/>
                </a:ext>
              </a:extLst>
            </p:cNvPr>
            <p:cNvSpPr txBox="1"/>
            <p:nvPr/>
          </p:nvSpPr>
          <p:spPr>
            <a:xfrm>
              <a:off x="6539026" y="2009686"/>
              <a:ext cx="671300" cy="228397"/>
            </a:xfrm>
            <a:prstGeom prst="rect">
              <a:avLst/>
            </a:prstGeom>
            <a:noFill/>
            <a:ln w="19050">
              <a:solidFill>
                <a:srgbClr val="000000"/>
              </a:solidFill>
            </a:ln>
          </p:spPr>
          <p:txBody>
            <a:bodyPr wrap="square" lIns="0" tIns="0" rIns="0" bIns="0" rtlCol="0" anchor="ctr">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Arial Narrow" panose="020B0606020202030204" pitchFamily="34" charset="0"/>
                  <a:cs typeface="Arial" pitchFamily="34" charset="0"/>
                </a:rPr>
                <a:t>Birth</a:t>
              </a:r>
            </a:p>
          </p:txBody>
        </p:sp>
        <p:sp>
          <p:nvSpPr>
            <p:cNvPr id="231" name="TextBox 230">
              <a:extLst>
                <a:ext uri="{FF2B5EF4-FFF2-40B4-BE49-F238E27FC236}">
                  <a16:creationId xmlns:a16="http://schemas.microsoft.com/office/drawing/2014/main" id="{B7FB106F-4600-4143-A390-02835BB3E963}"/>
                </a:ext>
              </a:extLst>
            </p:cNvPr>
            <p:cNvSpPr txBox="1"/>
            <p:nvPr/>
          </p:nvSpPr>
          <p:spPr>
            <a:xfrm>
              <a:off x="7437464" y="2009686"/>
              <a:ext cx="893501" cy="228397"/>
            </a:xfrm>
            <a:prstGeom prst="rect">
              <a:avLst/>
            </a:prstGeom>
            <a:noFill/>
            <a:ln w="19050">
              <a:solidFill>
                <a:srgbClr val="000000"/>
              </a:solidFill>
            </a:ln>
          </p:spPr>
          <p:txBody>
            <a:bodyPr wrap="square" lIns="0" tIns="0" rIns="0" bIns="0" rtlCol="0" anchor="ctr">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Arial Narrow" panose="020B0606020202030204" pitchFamily="34" charset="0"/>
                  <a:cs typeface="Arial" pitchFamily="34" charset="0"/>
                </a:rPr>
                <a:t>Weaned</a:t>
              </a:r>
            </a:p>
          </p:txBody>
        </p:sp>
      </p:grpSp>
      <p:sp>
        <p:nvSpPr>
          <p:cNvPr id="272" name="Title 1">
            <a:extLst>
              <a:ext uri="{FF2B5EF4-FFF2-40B4-BE49-F238E27FC236}">
                <a16:creationId xmlns:a16="http://schemas.microsoft.com/office/drawing/2014/main" id="{A2AAFA6F-E2C3-49F5-A673-AA28017111FE}"/>
              </a:ext>
            </a:extLst>
          </p:cNvPr>
          <p:cNvSpPr txBox="1">
            <a:spLocks/>
          </p:cNvSpPr>
          <p:nvPr/>
        </p:nvSpPr>
        <p:spPr bwMode="auto">
          <a:xfrm>
            <a:off x="5367527" y="1678458"/>
            <a:ext cx="3693978" cy="275753"/>
          </a:xfrm>
          <a:prstGeom prst="rect">
            <a:avLst/>
          </a:prstGeom>
          <a:noFill/>
          <a:ln w="9525">
            <a:noFill/>
            <a:miter lim="800000"/>
            <a:headEnd/>
            <a:tailEnd/>
          </a:ln>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defTabSz="914400"/>
            <a:r>
              <a:rPr lang="en-US" altLang="en-US" sz="1400" b="1" dirty="0">
                <a:solidFill>
                  <a:schemeClr val="tx1">
                    <a:lumMod val="85000"/>
                    <a:lumOff val="15000"/>
                  </a:schemeClr>
                </a:solidFill>
                <a:latin typeface="Arial Narrow" panose="020B0606020202030204" pitchFamily="34" charset="0"/>
              </a:rPr>
              <a:t>Total Cholesterol Levels  During Development</a:t>
            </a:r>
            <a:r>
              <a:rPr lang="en-US" altLang="en-US" sz="1400" b="1" baseline="30000" dirty="0">
                <a:solidFill>
                  <a:schemeClr val="tx1">
                    <a:lumMod val="85000"/>
                    <a:lumOff val="15000"/>
                  </a:schemeClr>
                </a:solidFill>
                <a:latin typeface="Arial Narrow" panose="020B0606020202030204" pitchFamily="34" charset="0"/>
              </a:rPr>
              <a:t>2</a:t>
            </a:r>
          </a:p>
        </p:txBody>
      </p:sp>
      <p:sp>
        <p:nvSpPr>
          <p:cNvPr id="273" name="Rectangle 272">
            <a:extLst>
              <a:ext uri="{FF2B5EF4-FFF2-40B4-BE49-F238E27FC236}">
                <a16:creationId xmlns:a16="http://schemas.microsoft.com/office/drawing/2014/main" id="{8D295400-2D4F-4DA3-B914-8F1E95A25AA3}"/>
              </a:ext>
            </a:extLst>
          </p:cNvPr>
          <p:cNvSpPr/>
          <p:nvPr/>
        </p:nvSpPr>
        <p:spPr>
          <a:xfrm>
            <a:off x="0" y="5537476"/>
            <a:ext cx="9144000" cy="646331"/>
          </a:xfrm>
          <a:prstGeom prst="rect">
            <a:avLst/>
          </a:prstGeom>
          <a:solidFill>
            <a:srgbClr val="451C6A"/>
          </a:solidFill>
          <a:effectLst>
            <a:outerShdw blurRad="50800" dist="38100" dir="2700000" algn="tl" rotWithShape="0">
              <a:prstClr val="black">
                <a:alpha val="40000"/>
              </a:prstClr>
            </a:outerShdw>
          </a:effectLst>
        </p:spPr>
        <p:txBody>
          <a:bodyPr wrap="square">
            <a:spAutoFit/>
          </a:bodyPr>
          <a:lstStyle/>
          <a:p>
            <a:pPr algn="ctr">
              <a:spcBef>
                <a:spcPts val="200"/>
              </a:spcBef>
            </a:pPr>
            <a:r>
              <a:rPr lang="en-US" b="1" dirty="0">
                <a:solidFill>
                  <a:srgbClr val="FFFFFF"/>
                </a:solidFill>
                <a:latin typeface="Arial Narrow" panose="020B0606020202030204" pitchFamily="34" charset="0"/>
              </a:rPr>
              <a:t>LDL-C Levels in Humans Increase With Age, Beginning at ~0.78-1.8 mmol/L as Newborns</a:t>
            </a:r>
            <a:r>
              <a:rPr lang="en-US" b="1" baseline="30000" dirty="0">
                <a:solidFill>
                  <a:srgbClr val="FFFFFF"/>
                </a:solidFill>
                <a:latin typeface="Arial Narrow" panose="020B0606020202030204" pitchFamily="34" charset="0"/>
              </a:rPr>
              <a:t>1</a:t>
            </a:r>
            <a:r>
              <a:rPr lang="en-US" b="1" dirty="0">
                <a:solidFill>
                  <a:srgbClr val="FFFFFF"/>
                </a:solidFill>
                <a:latin typeface="Arial Narrow" panose="020B0606020202030204" pitchFamily="34" charset="0"/>
              </a:rPr>
              <a:t> and Typically Rising Above 2.6 mmol/L by Age 20</a:t>
            </a:r>
            <a:r>
              <a:rPr lang="en-US" b="1" baseline="30000" dirty="0">
                <a:solidFill>
                  <a:srgbClr val="FFFFFF"/>
                </a:solidFill>
                <a:latin typeface="Arial Narrow" panose="020B0606020202030204" pitchFamily="34" charset="0"/>
              </a:rPr>
              <a:t>3</a:t>
            </a:r>
          </a:p>
        </p:txBody>
      </p:sp>
    </p:spTree>
    <p:extLst>
      <p:ext uri="{BB962C8B-B14F-4D97-AF65-F5344CB8AC3E}">
        <p14:creationId xmlns:p14="http://schemas.microsoft.com/office/powerpoint/2010/main" val="11588507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8797" y="6310617"/>
            <a:ext cx="9162797" cy="54738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 name="Rectangle 8"/>
          <p:cNvSpPr/>
          <p:nvPr/>
        </p:nvSpPr>
        <p:spPr>
          <a:xfrm>
            <a:off x="-18797" y="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52690" y="347739"/>
            <a:ext cx="9038620" cy="646331"/>
          </a:xfrm>
          <a:prstGeom prst="rect">
            <a:avLst/>
          </a:prstGeom>
        </p:spPr>
        <p:txBody>
          <a:bodyPr wrap="square">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Low LDL-Cholesterol</a:t>
            </a:r>
          </a:p>
        </p:txBody>
      </p:sp>
      <p:sp>
        <p:nvSpPr>
          <p:cNvPr id="55" name="Rectangle 54">
            <a:extLst>
              <a:ext uri="{FF2B5EF4-FFF2-40B4-BE49-F238E27FC236}">
                <a16:creationId xmlns:a16="http://schemas.microsoft.com/office/drawing/2014/main" id="{B3B78B1E-F5D6-406F-82FE-FDBF297C34B3}"/>
              </a:ext>
            </a:extLst>
          </p:cNvPr>
          <p:cNvSpPr/>
          <p:nvPr/>
        </p:nvSpPr>
        <p:spPr>
          <a:xfrm>
            <a:off x="82496" y="6355100"/>
            <a:ext cx="7409149" cy="646331"/>
          </a:xfrm>
          <a:prstGeom prst="rect">
            <a:avLst/>
          </a:prstGeom>
          <a:noFill/>
          <a:ln>
            <a:noFill/>
          </a:ln>
          <a:effectLst>
            <a:outerShdw blurRad="50800" dist="38100" dir="2700000" algn="tl" rotWithShape="0">
              <a:prstClr val="black">
                <a:alpha val="40000"/>
              </a:prstClr>
            </a:outerShdw>
          </a:effectLst>
        </p:spPr>
        <p:txBody>
          <a:bodyPr wrap="square">
            <a:spAutoFit/>
          </a:bodyPr>
          <a:lstStyle/>
          <a:p>
            <a:pPr marL="228600" lvl="0" indent="-228600" defTabSz="914355">
              <a:buFont typeface="+mj-lt"/>
              <a:buAutoNum type="arabicPeriod"/>
            </a:pPr>
            <a:r>
              <a:rPr lang="it-IT" sz="900" dirty="0">
                <a:solidFill>
                  <a:prstClr val="white"/>
                </a:solidFill>
                <a:latin typeface="Arial Narrow" panose="020B0606020202030204" pitchFamily="34" charset="0"/>
              </a:rPr>
              <a:t>O’Keefe et al Am J Cardiol 2017;119:565-71; </a:t>
            </a:r>
          </a:p>
          <a:p>
            <a:pPr marL="228600" lvl="0" indent="-228600" defTabSz="914355">
              <a:buFont typeface="+mj-lt"/>
              <a:buAutoNum type="arabicPeriod"/>
            </a:pPr>
            <a:r>
              <a:rPr lang="it-IT" sz="900" dirty="0">
                <a:solidFill>
                  <a:prstClr val="white"/>
                </a:solidFill>
                <a:latin typeface="Arial Narrow" panose="020B0606020202030204" pitchFamily="34" charset="0"/>
              </a:rPr>
              <a:t>Zhao et al Am J Hum Genet 2006;79:514-23;</a:t>
            </a:r>
          </a:p>
          <a:p>
            <a:pPr marL="228600" lvl="0" indent="-228600" defTabSz="914355">
              <a:buFont typeface="+mj-lt"/>
              <a:buAutoNum type="arabicPeriod"/>
            </a:pPr>
            <a:r>
              <a:rPr lang="it-IT" sz="900" dirty="0">
                <a:solidFill>
                  <a:prstClr val="white"/>
                </a:solidFill>
                <a:latin typeface="Arial Narrow" panose="020B0606020202030204" pitchFamily="34" charset="0"/>
              </a:rPr>
              <a:t> Hooper et al Atherosclerosis 2007;193:445-8</a:t>
            </a:r>
          </a:p>
          <a:p>
            <a:pPr marL="0" marR="0" lvl="0" indent="0" algn="l" defTabSz="914355" rtl="0" eaLnBrk="1" fontAlgn="auto" latinLnBrk="0" hangingPunct="1">
              <a:lnSpc>
                <a:spcPct val="100000"/>
              </a:lnSpc>
              <a:spcBef>
                <a:spcPts val="0"/>
              </a:spcBef>
              <a:spcAft>
                <a:spcPts val="0"/>
              </a:spcAft>
              <a:buClrTx/>
              <a:buSzTx/>
              <a:buFontTx/>
              <a:buNone/>
              <a:tabLst/>
              <a:defRPr/>
            </a:pPr>
            <a:endParaRPr kumimoji="0" lang="it-IT"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8" name="Content Placeholder 2">
            <a:extLst>
              <a:ext uri="{FF2B5EF4-FFF2-40B4-BE49-F238E27FC236}">
                <a16:creationId xmlns:a16="http://schemas.microsoft.com/office/drawing/2014/main" id="{A76FE096-16C2-48CA-B840-ABA54AC0F92A}"/>
              </a:ext>
            </a:extLst>
          </p:cNvPr>
          <p:cNvSpPr txBox="1">
            <a:spLocks/>
          </p:cNvSpPr>
          <p:nvPr/>
        </p:nvSpPr>
        <p:spPr>
          <a:xfrm>
            <a:off x="187722" y="1372043"/>
            <a:ext cx="8809984" cy="4865497"/>
          </a:xfrm>
          <a:prstGeom prst="rect">
            <a:avLst/>
          </a:prstGeom>
        </p:spPr>
        <p:txBody>
          <a:bodyPr>
            <a:noAutofit/>
          </a:bodyPr>
          <a:lstStyle>
            <a:lvl1pPr marL="0" indent="0" algn="l" defTabSz="914484" rtl="0" eaLnBrk="1" latinLnBrk="0" hangingPunct="1">
              <a:spcBef>
                <a:spcPct val="20000"/>
              </a:spcBef>
              <a:buFontTx/>
              <a:buNone/>
              <a:defRPr sz="135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457242" indent="0" algn="l" defTabSz="914484" rtl="0" eaLnBrk="1" latinLnBrk="0" hangingPunct="1">
              <a:spcBef>
                <a:spcPct val="20000"/>
              </a:spcBef>
              <a:buFontTx/>
              <a:buNone/>
              <a:defRPr sz="1350" kern="1200">
                <a:solidFill>
                  <a:schemeClr val="tx1"/>
                </a:solidFill>
                <a:latin typeface="Arial" panose="020B0604020202020204" pitchFamily="34" charset="0"/>
                <a:ea typeface="+mn-ea"/>
                <a:cs typeface="Arial" panose="020B0604020202020204" pitchFamily="34" charset="0"/>
              </a:defRPr>
            </a:lvl2pPr>
            <a:lvl3pPr marL="914483" indent="0" algn="l" defTabSz="914484" rtl="0" eaLnBrk="1" latinLnBrk="0" hangingPunct="1">
              <a:spcBef>
                <a:spcPct val="20000"/>
              </a:spcBef>
              <a:buFontTx/>
              <a:buNone/>
              <a:defRPr sz="1350" kern="1200">
                <a:solidFill>
                  <a:schemeClr val="tx1"/>
                </a:solidFill>
                <a:latin typeface="Arial" panose="020B0604020202020204" pitchFamily="34" charset="0"/>
                <a:ea typeface="+mn-ea"/>
                <a:cs typeface="Arial" panose="020B0604020202020204" pitchFamily="34" charset="0"/>
              </a:defRPr>
            </a:lvl3pPr>
            <a:lvl4pPr marL="1371726" indent="0" algn="l" defTabSz="914484" rtl="0" eaLnBrk="1" latinLnBrk="0" hangingPunct="1">
              <a:spcBef>
                <a:spcPct val="20000"/>
              </a:spcBef>
              <a:buFontTx/>
              <a:buNone/>
              <a:defRPr sz="1350" kern="1200">
                <a:solidFill>
                  <a:schemeClr val="tx1"/>
                </a:solidFill>
                <a:latin typeface="Arial" panose="020B0604020202020204" pitchFamily="34" charset="0"/>
                <a:ea typeface="+mn-ea"/>
                <a:cs typeface="Arial" panose="020B0604020202020204" pitchFamily="34" charset="0"/>
              </a:defRPr>
            </a:lvl4pPr>
            <a:lvl5pPr marL="1828967" indent="0" algn="l" defTabSz="914484" rtl="0" eaLnBrk="1" latinLnBrk="0" hangingPunct="1">
              <a:spcBef>
                <a:spcPct val="20000"/>
              </a:spcBef>
              <a:buFontTx/>
              <a:buNone/>
              <a:defRPr sz="1350" kern="1200">
                <a:solidFill>
                  <a:schemeClr val="tx1"/>
                </a:solidFill>
                <a:latin typeface="Arial" panose="020B0604020202020204" pitchFamily="34" charset="0"/>
                <a:ea typeface="+mn-ea"/>
                <a:cs typeface="Arial" panose="020B0604020202020204" pitchFamily="34" charset="0"/>
              </a:defRPr>
            </a:lvl5pPr>
            <a:lvl6pPr marL="2514830" indent="-228621" algn="l" defTabSz="914484" rtl="0" eaLnBrk="1" latinLnBrk="0" hangingPunct="1">
              <a:spcBef>
                <a:spcPct val="20000"/>
              </a:spcBef>
              <a:buFont typeface="Arial" pitchFamily="34" charset="0"/>
              <a:buChar char="•"/>
              <a:defRPr sz="2026" kern="1200">
                <a:solidFill>
                  <a:schemeClr val="tx1"/>
                </a:solidFill>
                <a:latin typeface="+mn-lt"/>
                <a:ea typeface="+mn-ea"/>
                <a:cs typeface="+mn-cs"/>
              </a:defRPr>
            </a:lvl6pPr>
            <a:lvl7pPr marL="2972073" indent="-228621" algn="l" defTabSz="914484" rtl="0" eaLnBrk="1" latinLnBrk="0" hangingPunct="1">
              <a:spcBef>
                <a:spcPct val="20000"/>
              </a:spcBef>
              <a:buFont typeface="Arial" pitchFamily="34" charset="0"/>
              <a:buChar char="•"/>
              <a:defRPr sz="2026" kern="1200">
                <a:solidFill>
                  <a:schemeClr val="tx1"/>
                </a:solidFill>
                <a:latin typeface="+mn-lt"/>
                <a:ea typeface="+mn-ea"/>
                <a:cs typeface="+mn-cs"/>
              </a:defRPr>
            </a:lvl7pPr>
            <a:lvl8pPr marL="3429314" indent="-228621" algn="l" defTabSz="914484" rtl="0" eaLnBrk="1" latinLnBrk="0" hangingPunct="1">
              <a:spcBef>
                <a:spcPct val="20000"/>
              </a:spcBef>
              <a:buFont typeface="Arial" pitchFamily="34" charset="0"/>
              <a:buChar char="•"/>
              <a:defRPr sz="2026" kern="1200">
                <a:solidFill>
                  <a:schemeClr val="tx1"/>
                </a:solidFill>
                <a:latin typeface="+mn-lt"/>
                <a:ea typeface="+mn-ea"/>
                <a:cs typeface="+mn-cs"/>
              </a:defRPr>
            </a:lvl8pPr>
            <a:lvl9pPr marL="3886556" indent="-228621" algn="l" defTabSz="914484" rtl="0" eaLnBrk="1" latinLnBrk="0" hangingPunct="1">
              <a:spcBef>
                <a:spcPct val="20000"/>
              </a:spcBef>
              <a:buFont typeface="Arial" pitchFamily="34" charset="0"/>
              <a:buChar char="•"/>
              <a:defRPr sz="2026" kern="1200">
                <a:solidFill>
                  <a:schemeClr val="tx1"/>
                </a:solidFill>
                <a:latin typeface="+mn-lt"/>
                <a:ea typeface="+mn-ea"/>
                <a:cs typeface="+mn-cs"/>
              </a:defRPr>
            </a:lvl9pPr>
          </a:lstStyle>
          <a:p>
            <a:pPr marL="274320" lvl="0" indent="-274320" defTabSz="914400" fontAlgn="base">
              <a:spcBef>
                <a:spcPts val="1200"/>
              </a:spcBef>
              <a:spcAft>
                <a:spcPct val="0"/>
              </a:spcAft>
              <a:buClr>
                <a:srgbClr val="521F6E"/>
              </a:buClr>
              <a:buFont typeface="Wingdings" panose="05000000000000000000" pitchFamily="2" charset="2"/>
              <a:buChar char="§"/>
              <a:defRPr/>
            </a:pPr>
            <a:r>
              <a:rPr lang="en-CA" sz="3000" dirty="0">
                <a:solidFill>
                  <a:srgbClr val="000000"/>
                </a:solidFill>
                <a:latin typeface="Arial Narrow" panose="020B0606020202030204" pitchFamily="34" charset="0"/>
              </a:rPr>
              <a:t>Individuals with heterozygous </a:t>
            </a:r>
            <a:r>
              <a:rPr lang="en-CA" sz="3000" dirty="0" err="1">
                <a:solidFill>
                  <a:srgbClr val="000000"/>
                </a:solidFill>
                <a:latin typeface="Arial Narrow" panose="020B0606020202030204" pitchFamily="34" charset="0"/>
              </a:rPr>
              <a:t>hypobeta</a:t>
            </a:r>
            <a:r>
              <a:rPr lang="en-CA" sz="3000" dirty="0">
                <a:solidFill>
                  <a:srgbClr val="000000"/>
                </a:solidFill>
                <a:latin typeface="Arial Narrow" panose="020B0606020202030204" pitchFamily="34" charset="0"/>
              </a:rPr>
              <a:t>-lipoproteinemia have lifelong low total cholesterol and LDL-C (e.g., &lt;1.0 mmol/L)</a:t>
            </a:r>
          </a:p>
          <a:p>
            <a:pPr marL="914442" lvl="1" indent="-457200" defTabSz="914400" fontAlgn="base">
              <a:spcBef>
                <a:spcPts val="1200"/>
              </a:spcBef>
              <a:spcAft>
                <a:spcPct val="0"/>
              </a:spcAft>
              <a:buClr>
                <a:srgbClr val="521F6E"/>
              </a:buClr>
              <a:buFont typeface="Arial Narrow" panose="020B0606020202030204" pitchFamily="34" charset="0"/>
              <a:buChar char="→"/>
              <a:defRPr/>
            </a:pPr>
            <a:r>
              <a:rPr lang="en-CA" sz="3000" dirty="0">
                <a:solidFill>
                  <a:srgbClr val="000000"/>
                </a:solidFill>
                <a:latin typeface="Arial Narrow" panose="020B0606020202030204" pitchFamily="34" charset="0"/>
              </a:rPr>
              <a:t>but have overall excellent health and above average life expectancy (due to the relative absence of atherosclerosis and its complications</a:t>
            </a:r>
            <a:r>
              <a:rPr lang="en-CA" sz="3000" baseline="30000" dirty="0">
                <a:solidFill>
                  <a:srgbClr val="000000"/>
                </a:solidFill>
                <a:latin typeface="Arial Narrow" panose="020B0606020202030204" pitchFamily="34" charset="0"/>
              </a:rPr>
              <a:t>1</a:t>
            </a:r>
          </a:p>
          <a:p>
            <a:pPr marL="274320" lvl="0" indent="-274320" defTabSz="914400" fontAlgn="base">
              <a:spcBef>
                <a:spcPts val="1200"/>
              </a:spcBef>
              <a:spcAft>
                <a:spcPct val="0"/>
              </a:spcAft>
              <a:buClr>
                <a:srgbClr val="521F6E"/>
              </a:buClr>
              <a:buFont typeface="Wingdings" panose="05000000000000000000" pitchFamily="2" charset="2"/>
              <a:buChar char="§"/>
              <a:defRPr/>
            </a:pPr>
            <a:r>
              <a:rPr lang="en-CA" sz="3000" dirty="0">
                <a:solidFill>
                  <a:srgbClr val="000000"/>
                </a:solidFill>
                <a:latin typeface="Arial Narrow" panose="020B0606020202030204" pitchFamily="34" charset="0"/>
              </a:rPr>
              <a:t>Loss-of function mutations of PCSK9 (with lifelong extremely low LDL-C levels)</a:t>
            </a:r>
          </a:p>
          <a:p>
            <a:pPr marL="914442" lvl="1" indent="-457200" defTabSz="914400" fontAlgn="base">
              <a:spcBef>
                <a:spcPts val="1200"/>
              </a:spcBef>
              <a:spcAft>
                <a:spcPct val="0"/>
              </a:spcAft>
              <a:buClr>
                <a:srgbClr val="521F6E"/>
              </a:buClr>
              <a:buFont typeface="Arial Narrow" panose="020B0606020202030204" pitchFamily="34" charset="0"/>
              <a:buChar char="→"/>
              <a:defRPr/>
            </a:pPr>
            <a:r>
              <a:rPr lang="en-CA" sz="3000" dirty="0">
                <a:solidFill>
                  <a:srgbClr val="000000"/>
                </a:solidFill>
                <a:latin typeface="Arial Narrow" panose="020B0606020202030204" pitchFamily="34" charset="0"/>
              </a:rPr>
              <a:t>have been described in otherwise healthy individuals</a:t>
            </a:r>
            <a:r>
              <a:rPr lang="en-CA" sz="3000" baseline="30000" dirty="0">
                <a:solidFill>
                  <a:srgbClr val="000000"/>
                </a:solidFill>
                <a:latin typeface="Arial Narrow" panose="020B0606020202030204" pitchFamily="34" charset="0"/>
              </a:rPr>
              <a:t>2,3</a:t>
            </a:r>
          </a:p>
          <a:p>
            <a:pPr marR="0" lvl="0" algn="l" defTabSz="914400" rtl="0" eaLnBrk="1" fontAlgn="base" latinLnBrk="0" hangingPunct="1">
              <a:lnSpc>
                <a:spcPct val="100000"/>
              </a:lnSpc>
              <a:spcBef>
                <a:spcPts val="1200"/>
              </a:spcBef>
              <a:spcAft>
                <a:spcPct val="0"/>
              </a:spcAft>
              <a:buClr>
                <a:srgbClr val="521F6E"/>
              </a:buClr>
              <a:buSzTx/>
              <a:tabLst/>
              <a:defRPr/>
            </a:pPr>
            <a:endParaRPr kumimoji="0" lang="en-CA" sz="3000" b="0" i="0" u="none" strike="noStrike" kern="1200" cap="none" spc="0" normalizeH="0" baseline="0" noProof="0" dirty="0">
              <a:ln>
                <a:noFill/>
              </a:ln>
              <a:solidFill>
                <a:srgbClr val="000000"/>
              </a:solidFill>
              <a:effectLst/>
              <a:uLnTx/>
              <a:uFillTx/>
              <a:latin typeface="Arial Narrow" panose="020B0606020202030204" pitchFamily="34" charset="0"/>
            </a:endParaRPr>
          </a:p>
        </p:txBody>
      </p:sp>
    </p:spTree>
    <p:extLst>
      <p:ext uri="{BB962C8B-B14F-4D97-AF65-F5344CB8AC3E}">
        <p14:creationId xmlns:p14="http://schemas.microsoft.com/office/powerpoint/2010/main" val="257915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ctangle 100"/>
          <p:cNvSpPr/>
          <p:nvPr/>
        </p:nvSpPr>
        <p:spPr>
          <a:xfrm>
            <a:off x="-18797" y="6310617"/>
            <a:ext cx="9162797" cy="54738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2" name="Rectangle 101"/>
          <p:cNvSpPr/>
          <p:nvPr/>
        </p:nvSpPr>
        <p:spPr>
          <a:xfrm>
            <a:off x="-18797" y="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22884" y="101471"/>
            <a:ext cx="9038620" cy="1077218"/>
          </a:xfrm>
          <a:prstGeom prst="rect">
            <a:avLst/>
          </a:prstGeom>
        </p:spPr>
        <p:txBody>
          <a:bodyPr wrap="square">
            <a:spAutoFit/>
          </a:bodyPr>
          <a:lstStyle/>
          <a:p>
            <a:pPr lvl="0" algn="ctr" defTabSz="342991">
              <a:defRPr/>
            </a:pPr>
            <a:r>
              <a:rPr lang="en-CA" sz="3200" b="1" dirty="0">
                <a:solidFill>
                  <a:prstClr val="white"/>
                </a:solidFill>
                <a:latin typeface="Arial Narrow" panose="020B0606020202030204" pitchFamily="34" charset="0"/>
              </a:rPr>
              <a:t>Loss-of-function Variants in PCSK9, with Lifetime Low LDL-C, Are Associated With A Lower Risk of CV Events</a:t>
            </a:r>
            <a:endParaRPr kumimoji="0" lang="en-CA"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55" name="Rectangle 54">
            <a:extLst>
              <a:ext uri="{FF2B5EF4-FFF2-40B4-BE49-F238E27FC236}">
                <a16:creationId xmlns:a16="http://schemas.microsoft.com/office/drawing/2014/main" id="{B3B78B1E-F5D6-406F-82FE-FDBF297C34B3}"/>
              </a:ext>
            </a:extLst>
          </p:cNvPr>
          <p:cNvSpPr/>
          <p:nvPr/>
        </p:nvSpPr>
        <p:spPr>
          <a:xfrm>
            <a:off x="82496" y="6471645"/>
            <a:ext cx="7409149" cy="369332"/>
          </a:xfrm>
          <a:prstGeom prst="rect">
            <a:avLst/>
          </a:prstGeom>
          <a:noFill/>
          <a:ln>
            <a:noFill/>
          </a:ln>
          <a:effectLst>
            <a:outerShdw blurRad="50800" dist="38100" dir="2700000" algn="tl" rotWithShape="0">
              <a:prstClr val="black">
                <a:alpha val="40000"/>
              </a:prstClr>
            </a:outerShdw>
          </a:effectLst>
        </p:spPr>
        <p:txBody>
          <a:bodyPr wrap="square">
            <a:spAutoFit/>
          </a:bodyPr>
          <a:lstStyle/>
          <a:p>
            <a:pPr lvl="0" defTabSz="914355"/>
            <a:r>
              <a:rPr lang="da-DK" sz="900" dirty="0">
                <a:solidFill>
                  <a:prstClr val="white"/>
                </a:solidFill>
                <a:latin typeface="Arial Narrow" panose="020B0606020202030204" pitchFamily="34" charset="0"/>
              </a:rPr>
              <a:t>Cohen JC, et al. N Engl J Med. 2006;354;1264-1272.</a:t>
            </a:r>
          </a:p>
          <a:p>
            <a:pPr marL="0" marR="0" lvl="0" indent="0" algn="l" defTabSz="914355" rtl="0" eaLnBrk="1" fontAlgn="auto" latinLnBrk="0" hangingPunct="1">
              <a:lnSpc>
                <a:spcPct val="100000"/>
              </a:lnSpc>
              <a:spcBef>
                <a:spcPts val="0"/>
              </a:spcBef>
              <a:spcAft>
                <a:spcPts val="0"/>
              </a:spcAft>
              <a:buClrTx/>
              <a:buSzTx/>
              <a:buFontTx/>
              <a:buNone/>
              <a:tabLst/>
              <a:defRPr/>
            </a:pPr>
            <a:endParaRPr kumimoji="0" lang="it-IT"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203" name="Shape 1394">
            <a:extLst>
              <a:ext uri="{FF2B5EF4-FFF2-40B4-BE49-F238E27FC236}">
                <a16:creationId xmlns:a16="http://schemas.microsoft.com/office/drawing/2014/main" id="{02DB03D6-4ADF-4A5A-A8AA-DBF8F4F9EB29}"/>
              </a:ext>
            </a:extLst>
          </p:cNvPr>
          <p:cNvSpPr/>
          <p:nvPr/>
        </p:nvSpPr>
        <p:spPr>
          <a:xfrm>
            <a:off x="1138603" y="5487713"/>
            <a:ext cx="3677607" cy="326239"/>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ctr">
              <a:lnSpc>
                <a:spcPct val="95000"/>
              </a:lnSpc>
              <a:defRPr sz="1600">
                <a:latin typeface="+mn-lt"/>
                <a:ea typeface="+mn-ea"/>
                <a:cs typeface="+mn-cs"/>
                <a:sym typeface="Arial"/>
              </a:defRPr>
            </a:lvl1pPr>
          </a:lstStyle>
          <a:p>
            <a:pPr defTabSz="914400"/>
            <a:r>
              <a:rPr b="1" dirty="0">
                <a:solidFill>
                  <a:srgbClr val="000000"/>
                </a:solidFill>
                <a:latin typeface="Arial Narrow" panose="020B0606020202030204" pitchFamily="34" charset="0"/>
              </a:rPr>
              <a:t>Plasma LDL-C in black subjects (m</a:t>
            </a:r>
            <a:r>
              <a:rPr lang="en-CA" b="1" dirty="0" err="1">
                <a:solidFill>
                  <a:srgbClr val="000000"/>
                </a:solidFill>
                <a:latin typeface="Arial Narrow" panose="020B0606020202030204" pitchFamily="34" charset="0"/>
              </a:rPr>
              <a:t>mol</a:t>
            </a:r>
            <a:r>
              <a:rPr lang="en-CA" b="1" dirty="0">
                <a:solidFill>
                  <a:srgbClr val="000000"/>
                </a:solidFill>
                <a:latin typeface="Arial Narrow" panose="020B0606020202030204" pitchFamily="34" charset="0"/>
              </a:rPr>
              <a:t>/L</a:t>
            </a:r>
            <a:r>
              <a:rPr b="1" dirty="0">
                <a:solidFill>
                  <a:srgbClr val="000000"/>
                </a:solidFill>
                <a:latin typeface="Arial Narrow" panose="020B0606020202030204" pitchFamily="34" charset="0"/>
              </a:rPr>
              <a:t>)</a:t>
            </a:r>
          </a:p>
        </p:txBody>
      </p:sp>
      <p:sp>
        <p:nvSpPr>
          <p:cNvPr id="204" name="Shape 1335">
            <a:extLst>
              <a:ext uri="{FF2B5EF4-FFF2-40B4-BE49-F238E27FC236}">
                <a16:creationId xmlns:a16="http://schemas.microsoft.com/office/drawing/2014/main" id="{F51848C4-C80D-4C3C-A484-C880521FB18B}"/>
              </a:ext>
            </a:extLst>
          </p:cNvPr>
          <p:cNvSpPr/>
          <p:nvPr/>
        </p:nvSpPr>
        <p:spPr>
          <a:xfrm>
            <a:off x="5277058" y="5487713"/>
            <a:ext cx="3328016" cy="3262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p>
            <a:pPr algn="ctr" defTabSz="914400">
              <a:lnSpc>
                <a:spcPct val="95000"/>
              </a:lnSpc>
              <a:defRPr sz="1600">
                <a:latin typeface="+mn-lt"/>
                <a:ea typeface="+mn-ea"/>
                <a:cs typeface="+mn-cs"/>
                <a:sym typeface="Arial"/>
              </a:defRPr>
            </a:pPr>
            <a:r>
              <a:rPr lang="en-US" sz="1600" b="1" dirty="0">
                <a:solidFill>
                  <a:srgbClr val="000000"/>
                </a:solidFill>
                <a:latin typeface="Arial Narrow" panose="020B0606020202030204" pitchFamily="34" charset="0"/>
                <a:cs typeface="Arial"/>
                <a:sym typeface="Arial"/>
              </a:rPr>
              <a:t>PCSK9 nonsense mutation</a:t>
            </a:r>
            <a:endParaRPr sz="1600" b="1" baseline="31999" dirty="0">
              <a:solidFill>
                <a:srgbClr val="000000"/>
              </a:solidFill>
              <a:latin typeface="Arial Narrow" panose="020B0606020202030204" pitchFamily="34" charset="0"/>
              <a:cs typeface="Arial"/>
              <a:sym typeface="Arial"/>
            </a:endParaRPr>
          </a:p>
        </p:txBody>
      </p:sp>
      <p:grpSp>
        <p:nvGrpSpPr>
          <p:cNvPr id="205" name="Group 204">
            <a:extLst>
              <a:ext uri="{FF2B5EF4-FFF2-40B4-BE49-F238E27FC236}">
                <a16:creationId xmlns:a16="http://schemas.microsoft.com/office/drawing/2014/main" id="{190ED0E0-3598-4678-A6AB-F2E5419D440B}"/>
              </a:ext>
            </a:extLst>
          </p:cNvPr>
          <p:cNvGrpSpPr/>
          <p:nvPr/>
        </p:nvGrpSpPr>
        <p:grpSpPr>
          <a:xfrm>
            <a:off x="533400" y="1546237"/>
            <a:ext cx="8105173" cy="933870"/>
            <a:chOff x="533400" y="1387428"/>
            <a:chExt cx="8105173" cy="933870"/>
          </a:xfrm>
        </p:grpSpPr>
        <p:grpSp>
          <p:nvGrpSpPr>
            <p:cNvPr id="206" name="Group 1318">
              <a:extLst>
                <a:ext uri="{FF2B5EF4-FFF2-40B4-BE49-F238E27FC236}">
                  <a16:creationId xmlns:a16="http://schemas.microsoft.com/office/drawing/2014/main" id="{90EC1DEC-E77C-430D-BDDF-4CFDDAF8C2C9}"/>
                </a:ext>
              </a:extLst>
            </p:cNvPr>
            <p:cNvGrpSpPr/>
            <p:nvPr/>
          </p:nvGrpSpPr>
          <p:grpSpPr>
            <a:xfrm>
              <a:off x="7750145" y="1510538"/>
              <a:ext cx="888428" cy="709531"/>
              <a:chOff x="93863" y="-64643"/>
              <a:chExt cx="888427" cy="709528"/>
            </a:xfrm>
          </p:grpSpPr>
          <p:sp>
            <p:nvSpPr>
              <p:cNvPr id="217" name="Shape 1316">
                <a:extLst>
                  <a:ext uri="{FF2B5EF4-FFF2-40B4-BE49-F238E27FC236}">
                    <a16:creationId xmlns:a16="http://schemas.microsoft.com/office/drawing/2014/main" id="{18E80C7A-7DBC-441B-9028-69D548CDE783}"/>
                  </a:ext>
                </a:extLst>
              </p:cNvPr>
              <p:cNvSpPr/>
              <p:nvPr/>
            </p:nvSpPr>
            <p:spPr>
              <a:xfrm>
                <a:off x="93863" y="-64643"/>
                <a:ext cx="888427" cy="338549"/>
              </a:xfrm>
              <a:prstGeom prst="rect">
                <a:avLst/>
              </a:prstGeom>
              <a:solidFill>
                <a:srgbClr val="521F6E"/>
              </a:solid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1600">
                    <a:latin typeface="+mn-lt"/>
                    <a:ea typeface="+mn-ea"/>
                    <a:cs typeface="+mn-cs"/>
                    <a:sym typeface="Aria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FFFFFF"/>
                    </a:solidFill>
                    <a:effectLst/>
                    <a:uLnTx/>
                    <a:uFillTx/>
                    <a:latin typeface="Arial Narrow" panose="020B0606020202030204" pitchFamily="34" charset="0"/>
                    <a:sym typeface="Arial"/>
                  </a:rPr>
                  <a:t>C</a:t>
                </a:r>
                <a:r>
                  <a:rPr kumimoji="0" lang="en-US" sz="1600" b="1" i="0" u="none" strike="noStrike" kern="0" cap="none" spc="0" normalizeH="0" baseline="0" noProof="0" dirty="0">
                    <a:ln>
                      <a:noFill/>
                    </a:ln>
                    <a:solidFill>
                      <a:srgbClr val="FFFFFF"/>
                    </a:solidFill>
                    <a:effectLst/>
                    <a:uLnTx/>
                    <a:uFillTx/>
                    <a:latin typeface="Arial Narrow" panose="020B0606020202030204" pitchFamily="34" charset="0"/>
                    <a:sym typeface="Arial"/>
                  </a:rPr>
                  <a:t>H</a:t>
                </a:r>
                <a:r>
                  <a:rPr kumimoji="0" sz="1600" b="1" i="0" u="none" strike="noStrike" kern="0" cap="none" spc="0" normalizeH="0" baseline="0" noProof="0" dirty="0">
                    <a:ln>
                      <a:noFill/>
                    </a:ln>
                    <a:solidFill>
                      <a:srgbClr val="FFFFFF"/>
                    </a:solidFill>
                    <a:effectLst/>
                    <a:uLnTx/>
                    <a:uFillTx/>
                    <a:latin typeface="Arial Narrow" panose="020B0606020202030204" pitchFamily="34" charset="0"/>
                    <a:sym typeface="Arial"/>
                  </a:rPr>
                  <a:t>D</a:t>
                </a:r>
              </a:p>
            </p:txBody>
          </p:sp>
          <p:sp>
            <p:nvSpPr>
              <p:cNvPr id="218" name="Shape 1317">
                <a:extLst>
                  <a:ext uri="{FF2B5EF4-FFF2-40B4-BE49-F238E27FC236}">
                    <a16:creationId xmlns:a16="http://schemas.microsoft.com/office/drawing/2014/main" id="{66B7BD45-5763-4E8A-AF13-C1012072538E}"/>
                  </a:ext>
                </a:extLst>
              </p:cNvPr>
              <p:cNvSpPr/>
              <p:nvPr/>
            </p:nvSpPr>
            <p:spPr>
              <a:xfrm>
                <a:off x="437626" y="370566"/>
                <a:ext cx="274320" cy="274319"/>
              </a:xfrm>
              <a:custGeom>
                <a:avLst/>
                <a:gdLst/>
                <a:ahLst/>
                <a:cxnLst>
                  <a:cxn ang="0">
                    <a:pos x="wd2" y="hd2"/>
                  </a:cxn>
                  <a:cxn ang="5400000">
                    <a:pos x="wd2" y="hd2"/>
                  </a:cxn>
                  <a:cxn ang="10800000">
                    <a:pos x="wd2" y="hd2"/>
                  </a:cxn>
                  <a:cxn ang="16200000">
                    <a:pos x="wd2" y="hd2"/>
                  </a:cxn>
                </a:cxnLst>
                <a:rect l="0" t="0" r="r" b="b"/>
                <a:pathLst>
                  <a:path w="21600" h="21600" extrusionOk="0">
                    <a:moveTo>
                      <a:pt x="0" y="14086"/>
                    </a:moveTo>
                    <a:lnTo>
                      <a:pt x="5400" y="14086"/>
                    </a:lnTo>
                    <a:lnTo>
                      <a:pt x="5400" y="0"/>
                    </a:lnTo>
                    <a:lnTo>
                      <a:pt x="16200" y="0"/>
                    </a:lnTo>
                    <a:lnTo>
                      <a:pt x="16200" y="14086"/>
                    </a:lnTo>
                    <a:lnTo>
                      <a:pt x="21600" y="14086"/>
                    </a:lnTo>
                    <a:lnTo>
                      <a:pt x="10800" y="21600"/>
                    </a:lnTo>
                    <a:close/>
                  </a:path>
                </a:pathLst>
              </a:custGeom>
              <a:solidFill>
                <a:srgbClr val="521F6E"/>
              </a:solidFill>
              <a:ln w="12700" cap="flat">
                <a:noFill/>
                <a:miter lim="400000"/>
              </a:ln>
              <a:effectLst/>
            </p:spPr>
            <p:txBody>
              <a:bodyPr wrap="square" lIns="45718" tIns="45718" rIns="45718" bIns="45718" numCol="1"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solidFill>
                      <a:srgbClr val="FFFFFF"/>
                    </a:solidFill>
                    <a:latin typeface="Calibri"/>
                    <a:ea typeface="Calibri"/>
                    <a:cs typeface="Calibri"/>
                    <a:sym typeface="Calibri"/>
                  </a:defRPr>
                </a:pPr>
                <a:endParaRPr kumimoji="0" sz="1800" b="1" i="0" u="none" strike="noStrike" kern="0" cap="none" spc="0" normalizeH="0" baseline="0" noProof="0">
                  <a:ln>
                    <a:noFill/>
                  </a:ln>
                  <a:solidFill>
                    <a:srgbClr val="007CC2">
                      <a:lumMod val="50000"/>
                    </a:srgbClr>
                  </a:solidFill>
                  <a:effectLst/>
                  <a:uLnTx/>
                  <a:uFillTx/>
                  <a:latin typeface="Arial Narrow" panose="020B0606020202030204" pitchFamily="34" charset="0"/>
                  <a:ea typeface="Calibri"/>
                  <a:cs typeface="Calibri"/>
                  <a:sym typeface="Calibri"/>
                </a:endParaRPr>
              </a:p>
            </p:txBody>
          </p:sp>
        </p:grpSp>
        <p:grpSp>
          <p:nvGrpSpPr>
            <p:cNvPr id="207" name="Group 1315">
              <a:extLst>
                <a:ext uri="{FF2B5EF4-FFF2-40B4-BE49-F238E27FC236}">
                  <a16:creationId xmlns:a16="http://schemas.microsoft.com/office/drawing/2014/main" id="{3FAEE460-FEBC-4F17-86D8-35840DDEB3E7}"/>
                </a:ext>
              </a:extLst>
            </p:cNvPr>
            <p:cNvGrpSpPr/>
            <p:nvPr/>
          </p:nvGrpSpPr>
          <p:grpSpPr>
            <a:xfrm>
              <a:off x="5348831" y="1387428"/>
              <a:ext cx="1023652" cy="933870"/>
              <a:chOff x="125238" y="2749"/>
              <a:chExt cx="1023651" cy="933866"/>
            </a:xfrm>
          </p:grpSpPr>
          <p:sp>
            <p:nvSpPr>
              <p:cNvPr id="215" name="Shape 1313">
                <a:extLst>
                  <a:ext uri="{FF2B5EF4-FFF2-40B4-BE49-F238E27FC236}">
                    <a16:creationId xmlns:a16="http://schemas.microsoft.com/office/drawing/2014/main" id="{38BADC17-8A2B-4787-B83D-95FA87489A38}"/>
                  </a:ext>
                </a:extLst>
              </p:cNvPr>
              <p:cNvSpPr/>
              <p:nvPr/>
            </p:nvSpPr>
            <p:spPr>
              <a:xfrm>
                <a:off x="125238" y="2749"/>
                <a:ext cx="1023651" cy="584768"/>
              </a:xfrm>
              <a:prstGeom prst="rect">
                <a:avLst/>
              </a:prstGeom>
              <a:solidFill>
                <a:srgbClr val="521F6E"/>
              </a:solid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sz="1600">
                    <a:latin typeface="+mn-lt"/>
                    <a:ea typeface="+mn-ea"/>
                    <a:cs typeface="+mn-cs"/>
                    <a:sym typeface="Arial"/>
                  </a:defRPr>
                </a:pPr>
                <a:r>
                  <a:rPr kumimoji="0" sz="1600" b="1" i="0" u="none" strike="noStrike" kern="0" cap="none" spc="0" normalizeH="0" baseline="0" noProof="0" dirty="0">
                    <a:ln>
                      <a:noFill/>
                    </a:ln>
                    <a:solidFill>
                      <a:srgbClr val="FFFFFF"/>
                    </a:solidFill>
                    <a:effectLst/>
                    <a:uLnTx/>
                    <a:uFillTx/>
                    <a:latin typeface="Arial Narrow" panose="020B0606020202030204" pitchFamily="34" charset="0"/>
                    <a:cs typeface="Arial"/>
                    <a:sym typeface="Arial"/>
                  </a:rPr>
                  <a:t>Serum </a:t>
                </a:r>
              </a:p>
              <a:p>
                <a:pPr marL="0" marR="0" lvl="0" indent="0" algn="ctr" defTabSz="914400" eaLnBrk="1" fontAlgn="auto" latinLnBrk="0" hangingPunct="1">
                  <a:lnSpc>
                    <a:spcPct val="100000"/>
                  </a:lnSpc>
                  <a:spcBef>
                    <a:spcPts val="0"/>
                  </a:spcBef>
                  <a:spcAft>
                    <a:spcPts val="0"/>
                  </a:spcAft>
                  <a:buClrTx/>
                  <a:buSzTx/>
                  <a:buFontTx/>
                  <a:buNone/>
                  <a:tabLst/>
                  <a:defRPr sz="1600">
                    <a:latin typeface="+mn-lt"/>
                    <a:ea typeface="+mn-ea"/>
                    <a:cs typeface="+mn-cs"/>
                    <a:sym typeface="Arial"/>
                  </a:defRPr>
                </a:pPr>
                <a:r>
                  <a:rPr kumimoji="0" sz="1600" b="1" i="0" u="none" strike="noStrike" kern="0" cap="none" spc="0" normalizeH="0" baseline="0" noProof="0" dirty="0">
                    <a:ln>
                      <a:noFill/>
                    </a:ln>
                    <a:solidFill>
                      <a:srgbClr val="FFFFFF"/>
                    </a:solidFill>
                    <a:effectLst/>
                    <a:uLnTx/>
                    <a:uFillTx/>
                    <a:latin typeface="Arial Narrow" panose="020B0606020202030204" pitchFamily="34" charset="0"/>
                    <a:cs typeface="Arial"/>
                    <a:sym typeface="Arial"/>
                  </a:rPr>
                  <a:t>LDL-C </a:t>
                </a:r>
              </a:p>
            </p:txBody>
          </p:sp>
          <p:sp>
            <p:nvSpPr>
              <p:cNvPr id="216" name="Shape 1314">
                <a:extLst>
                  <a:ext uri="{FF2B5EF4-FFF2-40B4-BE49-F238E27FC236}">
                    <a16:creationId xmlns:a16="http://schemas.microsoft.com/office/drawing/2014/main" id="{AF20E628-98F8-47B0-86D5-9D36D3B734C4}"/>
                  </a:ext>
                </a:extLst>
              </p:cNvPr>
              <p:cNvSpPr/>
              <p:nvPr/>
            </p:nvSpPr>
            <p:spPr>
              <a:xfrm>
                <a:off x="457993" y="662296"/>
                <a:ext cx="274320" cy="274319"/>
              </a:xfrm>
              <a:custGeom>
                <a:avLst/>
                <a:gdLst/>
                <a:ahLst/>
                <a:cxnLst>
                  <a:cxn ang="0">
                    <a:pos x="wd2" y="hd2"/>
                  </a:cxn>
                  <a:cxn ang="5400000">
                    <a:pos x="wd2" y="hd2"/>
                  </a:cxn>
                  <a:cxn ang="10800000">
                    <a:pos x="wd2" y="hd2"/>
                  </a:cxn>
                  <a:cxn ang="16200000">
                    <a:pos x="wd2" y="hd2"/>
                  </a:cxn>
                </a:cxnLst>
                <a:rect l="0" t="0" r="r" b="b"/>
                <a:pathLst>
                  <a:path w="21600" h="21600" extrusionOk="0">
                    <a:moveTo>
                      <a:pt x="0" y="14086"/>
                    </a:moveTo>
                    <a:lnTo>
                      <a:pt x="5400" y="14086"/>
                    </a:lnTo>
                    <a:lnTo>
                      <a:pt x="5400" y="0"/>
                    </a:lnTo>
                    <a:lnTo>
                      <a:pt x="16200" y="0"/>
                    </a:lnTo>
                    <a:lnTo>
                      <a:pt x="16200" y="14086"/>
                    </a:lnTo>
                    <a:lnTo>
                      <a:pt x="21600" y="14086"/>
                    </a:lnTo>
                    <a:lnTo>
                      <a:pt x="10800" y="21600"/>
                    </a:lnTo>
                    <a:close/>
                  </a:path>
                </a:pathLst>
              </a:custGeom>
              <a:solidFill>
                <a:srgbClr val="521F6E"/>
              </a:solidFill>
              <a:ln w="12700" cap="flat">
                <a:noFill/>
                <a:miter lim="400000"/>
              </a:ln>
              <a:effectLst/>
            </p:spPr>
            <p:txBody>
              <a:bodyPr wrap="square" lIns="45718" tIns="45718" rIns="45718" bIns="45718" numCol="1"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solidFill>
                      <a:srgbClr val="FFFFFF"/>
                    </a:solidFill>
                    <a:latin typeface="Calibri"/>
                    <a:ea typeface="Calibri"/>
                    <a:cs typeface="Calibri"/>
                    <a:sym typeface="Calibri"/>
                  </a:defRPr>
                </a:pPr>
                <a:endParaRPr kumimoji="0" sz="1800" b="1" i="0" u="none" strike="noStrike" kern="0" cap="none" spc="0" normalizeH="0" baseline="0" noProof="0">
                  <a:ln>
                    <a:noFill/>
                  </a:ln>
                  <a:solidFill>
                    <a:srgbClr val="007CC2">
                      <a:lumMod val="50000"/>
                    </a:srgbClr>
                  </a:solidFill>
                  <a:effectLst/>
                  <a:uLnTx/>
                  <a:uFillTx/>
                  <a:latin typeface="Arial Narrow" panose="020B0606020202030204" pitchFamily="34" charset="0"/>
                  <a:ea typeface="Calibri"/>
                  <a:cs typeface="Calibri"/>
                  <a:sym typeface="Calibri"/>
                </a:endParaRPr>
              </a:p>
            </p:txBody>
          </p:sp>
        </p:grpSp>
        <p:sp>
          <p:nvSpPr>
            <p:cNvPr id="208" name="Shape 1320">
              <a:extLst>
                <a:ext uri="{FF2B5EF4-FFF2-40B4-BE49-F238E27FC236}">
                  <a16:creationId xmlns:a16="http://schemas.microsoft.com/office/drawing/2014/main" id="{2BA7342F-1BD0-475E-8D29-8C8E7EB1DB6F}"/>
                </a:ext>
              </a:extLst>
            </p:cNvPr>
            <p:cNvSpPr/>
            <p:nvPr/>
          </p:nvSpPr>
          <p:spPr>
            <a:xfrm>
              <a:off x="4142630" y="1678792"/>
              <a:ext cx="991956" cy="0"/>
            </a:xfrm>
            <a:prstGeom prst="line">
              <a:avLst/>
            </a:prstGeom>
            <a:noFill/>
            <a:ln w="25400" cap="flat">
              <a:solidFill>
                <a:srgbClr val="2C2C2C"/>
              </a:solidFill>
              <a:prstDash val="solid"/>
              <a:round/>
              <a:tailEnd type="triangle" w="med" len="med"/>
            </a:ln>
            <a:effectLst/>
          </p:spPr>
          <p:txBody>
            <a:bodyPr wrap="square" lIns="45718" tIns="45718" rIns="45718" bIns="45718"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1" i="0" u="none" strike="noStrike" kern="0" cap="none" spc="0" normalizeH="0" baseline="0" noProof="0">
                <a:ln>
                  <a:noFill/>
                </a:ln>
                <a:solidFill>
                  <a:srgbClr val="007CC2">
                    <a:lumMod val="50000"/>
                  </a:srgbClr>
                </a:solidFill>
                <a:effectLst/>
                <a:uLnTx/>
                <a:uFillTx/>
                <a:latin typeface="Arial Narrow" panose="020B0606020202030204" pitchFamily="34" charset="0"/>
                <a:cs typeface="Helvetica"/>
                <a:sym typeface="Helvetica"/>
              </a:endParaRPr>
            </a:p>
          </p:txBody>
        </p:sp>
        <p:grpSp>
          <p:nvGrpSpPr>
            <p:cNvPr id="209" name="Group 1309">
              <a:extLst>
                <a:ext uri="{FF2B5EF4-FFF2-40B4-BE49-F238E27FC236}">
                  <a16:creationId xmlns:a16="http://schemas.microsoft.com/office/drawing/2014/main" id="{8DFB3F54-94EF-454D-89C7-281EC8F1D35D}"/>
                </a:ext>
              </a:extLst>
            </p:cNvPr>
            <p:cNvGrpSpPr/>
            <p:nvPr/>
          </p:nvGrpSpPr>
          <p:grpSpPr>
            <a:xfrm>
              <a:off x="533400" y="1387428"/>
              <a:ext cx="965954" cy="933869"/>
              <a:chOff x="177567" y="-13023"/>
              <a:chExt cx="965953" cy="933866"/>
            </a:xfrm>
          </p:grpSpPr>
          <p:sp>
            <p:nvSpPr>
              <p:cNvPr id="213" name="Shape 1307">
                <a:extLst>
                  <a:ext uri="{FF2B5EF4-FFF2-40B4-BE49-F238E27FC236}">
                    <a16:creationId xmlns:a16="http://schemas.microsoft.com/office/drawing/2014/main" id="{92AAC360-E88E-4864-8AAC-CC398E8361E4}"/>
                  </a:ext>
                </a:extLst>
              </p:cNvPr>
              <p:cNvSpPr/>
              <p:nvPr/>
            </p:nvSpPr>
            <p:spPr>
              <a:xfrm>
                <a:off x="177567" y="-13023"/>
                <a:ext cx="965953" cy="584768"/>
              </a:xfrm>
              <a:prstGeom prst="rect">
                <a:avLst/>
              </a:prstGeom>
              <a:solidFill>
                <a:srgbClr val="521F6E"/>
              </a:solid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1600">
                    <a:latin typeface="+mn-lt"/>
                    <a:ea typeface="+mn-ea"/>
                    <a:cs typeface="+mn-cs"/>
                    <a:sym typeface="Aria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FFFFFF"/>
                    </a:solidFill>
                    <a:effectLst/>
                    <a:uLnTx/>
                    <a:uFillTx/>
                    <a:latin typeface="Arial Narrow" panose="020B0606020202030204" pitchFamily="34" charset="0"/>
                    <a:sym typeface="Arial"/>
                  </a:rPr>
                  <a:t>Genetic</a:t>
                </a:r>
                <a:r>
                  <a:rPr kumimoji="0" lang="en-GB" sz="1600" b="1" i="0" u="none" strike="noStrike" kern="0" cap="none" spc="0" normalizeH="0" baseline="0" noProof="0" dirty="0">
                    <a:ln>
                      <a:noFill/>
                    </a:ln>
                    <a:solidFill>
                      <a:srgbClr val="FFFFFF"/>
                    </a:solidFill>
                    <a:effectLst/>
                    <a:uLnTx/>
                    <a:uFillTx/>
                    <a:latin typeface="Arial Narrow" panose="020B0606020202030204" pitchFamily="34" charset="0"/>
                    <a:sym typeface="Arial"/>
                  </a:rPr>
                  <a:t> </a:t>
                </a:r>
                <a:r>
                  <a:rPr kumimoji="0" sz="1600" b="1" i="0" u="none" strike="noStrike" kern="0" cap="none" spc="0" normalizeH="0" baseline="0" noProof="0" dirty="0">
                    <a:ln>
                      <a:noFill/>
                    </a:ln>
                    <a:solidFill>
                      <a:srgbClr val="FFFFFF"/>
                    </a:solidFill>
                    <a:effectLst/>
                    <a:uLnTx/>
                    <a:uFillTx/>
                    <a:latin typeface="Arial Narrow" panose="020B0606020202030204" pitchFamily="34" charset="0"/>
                    <a:sym typeface="Arial"/>
                  </a:rPr>
                  <a:t>PCSK9 </a:t>
                </a:r>
              </a:p>
            </p:txBody>
          </p:sp>
          <p:sp>
            <p:nvSpPr>
              <p:cNvPr id="214" name="Shape 1308">
                <a:extLst>
                  <a:ext uri="{FF2B5EF4-FFF2-40B4-BE49-F238E27FC236}">
                    <a16:creationId xmlns:a16="http://schemas.microsoft.com/office/drawing/2014/main" id="{46887EED-1667-4186-89C4-7907E4C10549}"/>
                  </a:ext>
                </a:extLst>
              </p:cNvPr>
              <p:cNvSpPr/>
              <p:nvPr/>
            </p:nvSpPr>
            <p:spPr>
              <a:xfrm>
                <a:off x="521542" y="646524"/>
                <a:ext cx="274320" cy="274319"/>
              </a:xfrm>
              <a:custGeom>
                <a:avLst/>
                <a:gdLst/>
                <a:ahLst/>
                <a:cxnLst>
                  <a:cxn ang="0">
                    <a:pos x="wd2" y="hd2"/>
                  </a:cxn>
                  <a:cxn ang="5400000">
                    <a:pos x="wd2" y="hd2"/>
                  </a:cxn>
                  <a:cxn ang="10800000">
                    <a:pos x="wd2" y="hd2"/>
                  </a:cxn>
                  <a:cxn ang="16200000">
                    <a:pos x="wd2" y="hd2"/>
                  </a:cxn>
                </a:cxnLst>
                <a:rect l="0" t="0" r="r" b="b"/>
                <a:pathLst>
                  <a:path w="21600" h="21600" extrusionOk="0">
                    <a:moveTo>
                      <a:pt x="0" y="14086"/>
                    </a:moveTo>
                    <a:lnTo>
                      <a:pt x="5400" y="14086"/>
                    </a:lnTo>
                    <a:lnTo>
                      <a:pt x="5400" y="0"/>
                    </a:lnTo>
                    <a:lnTo>
                      <a:pt x="16200" y="0"/>
                    </a:lnTo>
                    <a:lnTo>
                      <a:pt x="16200" y="14086"/>
                    </a:lnTo>
                    <a:lnTo>
                      <a:pt x="21600" y="14086"/>
                    </a:lnTo>
                    <a:lnTo>
                      <a:pt x="10800" y="21600"/>
                    </a:lnTo>
                    <a:close/>
                  </a:path>
                </a:pathLst>
              </a:custGeom>
              <a:solidFill>
                <a:srgbClr val="521F6E"/>
              </a:solidFill>
              <a:ln w="12700" cap="flat">
                <a:noFill/>
                <a:miter lim="400000"/>
              </a:ln>
              <a:effectLst/>
            </p:spPr>
            <p:txBody>
              <a:bodyPr wrap="square" lIns="45718" tIns="45718" rIns="45718" bIns="45718" numCol="1"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solidFill>
                      <a:srgbClr val="FFFFFF"/>
                    </a:solidFill>
                    <a:latin typeface="Calibri"/>
                    <a:ea typeface="Calibri"/>
                    <a:cs typeface="Calibri"/>
                    <a:sym typeface="Calibri"/>
                  </a:defRPr>
                </a:pPr>
                <a:endParaRPr kumimoji="0" sz="1800" b="1" i="0" u="none" strike="noStrike" kern="0" cap="none" spc="0" normalizeH="0" baseline="0" noProof="0" dirty="0">
                  <a:ln>
                    <a:noFill/>
                  </a:ln>
                  <a:solidFill>
                    <a:srgbClr val="007CC2">
                      <a:lumMod val="50000"/>
                    </a:srgbClr>
                  </a:solidFill>
                  <a:effectLst/>
                  <a:uLnTx/>
                  <a:uFillTx/>
                  <a:latin typeface="Arial Narrow" panose="020B0606020202030204" pitchFamily="34" charset="0"/>
                  <a:ea typeface="Calibri"/>
                  <a:cs typeface="Calibri"/>
                  <a:sym typeface="Calibri"/>
                </a:endParaRPr>
              </a:p>
            </p:txBody>
          </p:sp>
        </p:grpSp>
        <p:grpSp>
          <p:nvGrpSpPr>
            <p:cNvPr id="210" name="Group 1312">
              <a:extLst>
                <a:ext uri="{FF2B5EF4-FFF2-40B4-BE49-F238E27FC236}">
                  <a16:creationId xmlns:a16="http://schemas.microsoft.com/office/drawing/2014/main" id="{16EAFFC2-6C88-47C1-881E-1EFE0BEF6806}"/>
                </a:ext>
              </a:extLst>
            </p:cNvPr>
            <p:cNvGrpSpPr/>
            <p:nvPr/>
          </p:nvGrpSpPr>
          <p:grpSpPr>
            <a:xfrm>
              <a:off x="2969818" y="1510538"/>
              <a:ext cx="930850" cy="760557"/>
              <a:chOff x="179709" y="-58292"/>
              <a:chExt cx="930849" cy="760553"/>
            </a:xfrm>
          </p:grpSpPr>
          <p:sp>
            <p:nvSpPr>
              <p:cNvPr id="211" name="Shape 1310">
                <a:extLst>
                  <a:ext uri="{FF2B5EF4-FFF2-40B4-BE49-F238E27FC236}">
                    <a16:creationId xmlns:a16="http://schemas.microsoft.com/office/drawing/2014/main" id="{210C2A69-458F-4DBB-9083-EF97AD8E6734}"/>
                  </a:ext>
                </a:extLst>
              </p:cNvPr>
              <p:cNvSpPr/>
              <p:nvPr/>
            </p:nvSpPr>
            <p:spPr>
              <a:xfrm>
                <a:off x="179709" y="-58292"/>
                <a:ext cx="930849" cy="338548"/>
              </a:xfrm>
              <a:prstGeom prst="rect">
                <a:avLst/>
              </a:prstGeom>
              <a:solidFill>
                <a:srgbClr val="521F6E"/>
              </a:solid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1600">
                    <a:latin typeface="+mn-lt"/>
                    <a:ea typeface="+mn-ea"/>
                    <a:cs typeface="+mn-cs"/>
                    <a:sym typeface="Aria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FFFFFF"/>
                    </a:solidFill>
                    <a:effectLst/>
                    <a:uLnTx/>
                    <a:uFillTx/>
                    <a:latin typeface="Arial Narrow" panose="020B0606020202030204" pitchFamily="34" charset="0"/>
                    <a:sym typeface="Arial"/>
                  </a:rPr>
                  <a:t>LDLR </a:t>
                </a:r>
              </a:p>
            </p:txBody>
          </p:sp>
          <p:sp>
            <p:nvSpPr>
              <p:cNvPr id="212" name="Shape 1311">
                <a:extLst>
                  <a:ext uri="{FF2B5EF4-FFF2-40B4-BE49-F238E27FC236}">
                    <a16:creationId xmlns:a16="http://schemas.microsoft.com/office/drawing/2014/main" id="{53B4BDE3-13C4-42CB-A792-9C2DECC1B708}"/>
                  </a:ext>
                </a:extLst>
              </p:cNvPr>
              <p:cNvSpPr/>
              <p:nvPr/>
            </p:nvSpPr>
            <p:spPr>
              <a:xfrm rot="10800000" flipH="1">
                <a:off x="504768" y="427942"/>
                <a:ext cx="274320" cy="274319"/>
              </a:xfrm>
              <a:custGeom>
                <a:avLst/>
                <a:gdLst/>
                <a:ahLst/>
                <a:cxnLst>
                  <a:cxn ang="0">
                    <a:pos x="wd2" y="hd2"/>
                  </a:cxn>
                  <a:cxn ang="5400000">
                    <a:pos x="wd2" y="hd2"/>
                  </a:cxn>
                  <a:cxn ang="10800000">
                    <a:pos x="wd2" y="hd2"/>
                  </a:cxn>
                  <a:cxn ang="16200000">
                    <a:pos x="wd2" y="hd2"/>
                  </a:cxn>
                </a:cxnLst>
                <a:rect l="0" t="0" r="r" b="b"/>
                <a:pathLst>
                  <a:path w="21600" h="21600" extrusionOk="0">
                    <a:moveTo>
                      <a:pt x="0" y="14118"/>
                    </a:moveTo>
                    <a:lnTo>
                      <a:pt x="5400" y="14118"/>
                    </a:lnTo>
                    <a:lnTo>
                      <a:pt x="5400" y="0"/>
                    </a:lnTo>
                    <a:lnTo>
                      <a:pt x="16200" y="0"/>
                    </a:lnTo>
                    <a:lnTo>
                      <a:pt x="16200" y="14118"/>
                    </a:lnTo>
                    <a:lnTo>
                      <a:pt x="21600" y="14118"/>
                    </a:lnTo>
                    <a:lnTo>
                      <a:pt x="10800" y="21600"/>
                    </a:lnTo>
                    <a:close/>
                  </a:path>
                </a:pathLst>
              </a:custGeom>
              <a:solidFill>
                <a:srgbClr val="521F6E"/>
              </a:solidFill>
              <a:ln w="12700" cap="flat">
                <a:noFill/>
                <a:miter lim="400000"/>
              </a:ln>
              <a:effectLst/>
            </p:spPr>
            <p:txBody>
              <a:bodyPr wrap="square" lIns="45718" tIns="45718" rIns="45718" bIns="45718" numCol="1"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solidFill>
                      <a:srgbClr val="FFFFFF"/>
                    </a:solidFill>
                    <a:latin typeface="Calibri"/>
                    <a:ea typeface="Calibri"/>
                    <a:cs typeface="Calibri"/>
                    <a:sym typeface="Calibri"/>
                  </a:defRPr>
                </a:pPr>
                <a:endParaRPr kumimoji="0" sz="1800" b="1" i="0" u="none" strike="noStrike" kern="0" cap="none" spc="0" normalizeH="0" baseline="0" noProof="0">
                  <a:ln>
                    <a:noFill/>
                  </a:ln>
                  <a:solidFill>
                    <a:srgbClr val="007CC2">
                      <a:lumMod val="50000"/>
                    </a:srgbClr>
                  </a:solidFill>
                  <a:effectLst/>
                  <a:uLnTx/>
                  <a:uFillTx/>
                  <a:latin typeface="Arial Narrow" panose="020B0606020202030204" pitchFamily="34" charset="0"/>
                  <a:ea typeface="Calibri"/>
                  <a:cs typeface="Calibri"/>
                  <a:sym typeface="Calibri"/>
                </a:endParaRPr>
              </a:p>
            </p:txBody>
          </p:sp>
        </p:grpSp>
      </p:grpSp>
      <p:grpSp>
        <p:nvGrpSpPr>
          <p:cNvPr id="219" name="Group 218">
            <a:extLst>
              <a:ext uri="{FF2B5EF4-FFF2-40B4-BE49-F238E27FC236}">
                <a16:creationId xmlns:a16="http://schemas.microsoft.com/office/drawing/2014/main" id="{382C72BB-D43E-4A8E-B94F-A5F424E83B41}"/>
              </a:ext>
            </a:extLst>
          </p:cNvPr>
          <p:cNvGrpSpPr/>
          <p:nvPr/>
        </p:nvGrpSpPr>
        <p:grpSpPr>
          <a:xfrm>
            <a:off x="2200229" y="2690398"/>
            <a:ext cx="4452801" cy="247621"/>
            <a:chOff x="1908129" y="3100718"/>
            <a:chExt cx="4452801" cy="247621"/>
          </a:xfrm>
        </p:grpSpPr>
        <p:grpSp>
          <p:nvGrpSpPr>
            <p:cNvPr id="220" name="Group 219">
              <a:extLst>
                <a:ext uri="{FF2B5EF4-FFF2-40B4-BE49-F238E27FC236}">
                  <a16:creationId xmlns:a16="http://schemas.microsoft.com/office/drawing/2014/main" id="{B0B192BD-5229-4B93-A2CD-F1B583191B4A}"/>
                </a:ext>
              </a:extLst>
            </p:cNvPr>
            <p:cNvGrpSpPr/>
            <p:nvPr/>
          </p:nvGrpSpPr>
          <p:grpSpPr>
            <a:xfrm>
              <a:off x="4260061" y="3100718"/>
              <a:ext cx="2100869" cy="246217"/>
              <a:chOff x="751924" y="4351303"/>
              <a:chExt cx="2122090" cy="251241"/>
            </a:xfrm>
          </p:grpSpPr>
          <p:sp>
            <p:nvSpPr>
              <p:cNvPr id="224" name="TextBox 223">
                <a:extLst>
                  <a:ext uri="{FF2B5EF4-FFF2-40B4-BE49-F238E27FC236}">
                    <a16:creationId xmlns:a16="http://schemas.microsoft.com/office/drawing/2014/main" id="{48222050-8C7E-4B56-BFBD-B581FE5613DF}"/>
                  </a:ext>
                </a:extLst>
              </p:cNvPr>
              <p:cNvSpPr txBox="1"/>
              <p:nvPr/>
            </p:nvSpPr>
            <p:spPr>
              <a:xfrm>
                <a:off x="896010" y="4351303"/>
                <a:ext cx="1978004" cy="251241"/>
              </a:xfrm>
              <a:prstGeom prst="rect">
                <a:avLst/>
              </a:prstGeom>
              <a:noFill/>
              <a:ln w="12700" cap="flat">
                <a:noFill/>
                <a:miter lim="400000"/>
              </a:ln>
              <a:effectLst/>
              <a:sp3d/>
            </p:spPr>
            <p:txBody>
              <a:bodyPr rot="0" spcFirstLastPara="1" vertOverflow="overflow" horzOverflow="overflow" vert="horz" wrap="none" lIns="45718" tIns="45718" rIns="45718" bIns="45718" numCol="1" spcCol="3810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Narrow" panose="020B0606020202030204" pitchFamily="34" charset="0"/>
                    <a:ea typeface="Helvetica"/>
                    <a:cs typeface="Helvetica"/>
                    <a:sym typeface="Helvetica"/>
                  </a:rPr>
                  <a:t>No PCSK9 nonsense mutation (n=3278)</a:t>
                </a:r>
              </a:p>
            </p:txBody>
          </p:sp>
          <p:sp>
            <p:nvSpPr>
              <p:cNvPr id="225" name="Rectangle 224">
                <a:extLst>
                  <a:ext uri="{FF2B5EF4-FFF2-40B4-BE49-F238E27FC236}">
                    <a16:creationId xmlns:a16="http://schemas.microsoft.com/office/drawing/2014/main" id="{4449876A-104D-4FFA-9998-EC46FD2D0143}"/>
                  </a:ext>
                </a:extLst>
              </p:cNvPr>
              <p:cNvSpPr/>
              <p:nvPr/>
            </p:nvSpPr>
            <p:spPr>
              <a:xfrm>
                <a:off x="751924" y="4422118"/>
                <a:ext cx="120073" cy="123909"/>
              </a:xfrm>
              <a:prstGeom prst="rect">
                <a:avLst/>
              </a:prstGeom>
              <a:solidFill>
                <a:srgbClr val="521F6E"/>
              </a:solidFill>
              <a:ln w="25400" cap="flat">
                <a:noFill/>
                <a:prstDash val="solid"/>
                <a:round/>
              </a:ln>
              <a:effectLst/>
              <a:sp3d/>
            </p:spPr>
            <p:txBody>
              <a:bodyPr rot="0" spcFirstLastPara="1" vertOverflow="overflow" horzOverflow="overflow" vert="horz" wrap="square" lIns="45718" tIns="45718" rIns="45718" bIns="45718" numCol="1" spcCol="3810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Helvetica"/>
                  <a:ea typeface="Helvetica"/>
                  <a:cs typeface="Helvetica"/>
                  <a:sym typeface="Helvetica"/>
                </a:endParaRPr>
              </a:p>
            </p:txBody>
          </p:sp>
        </p:grpSp>
        <p:grpSp>
          <p:nvGrpSpPr>
            <p:cNvPr id="221" name="Group 220">
              <a:extLst>
                <a:ext uri="{FF2B5EF4-FFF2-40B4-BE49-F238E27FC236}">
                  <a16:creationId xmlns:a16="http://schemas.microsoft.com/office/drawing/2014/main" id="{8779369B-BD00-4E1C-B610-81701668E3BF}"/>
                </a:ext>
              </a:extLst>
            </p:cNvPr>
            <p:cNvGrpSpPr/>
            <p:nvPr/>
          </p:nvGrpSpPr>
          <p:grpSpPr>
            <a:xfrm>
              <a:off x="1908129" y="3102122"/>
              <a:ext cx="1821127" cy="246217"/>
              <a:chOff x="751924" y="4107295"/>
              <a:chExt cx="1839521" cy="251241"/>
            </a:xfrm>
          </p:grpSpPr>
          <p:sp>
            <p:nvSpPr>
              <p:cNvPr id="222" name="TextBox 221">
                <a:extLst>
                  <a:ext uri="{FF2B5EF4-FFF2-40B4-BE49-F238E27FC236}">
                    <a16:creationId xmlns:a16="http://schemas.microsoft.com/office/drawing/2014/main" id="{2389D901-D9C1-45B6-99B5-D09B7551A3CC}"/>
                  </a:ext>
                </a:extLst>
              </p:cNvPr>
              <p:cNvSpPr txBox="1"/>
              <p:nvPr/>
            </p:nvSpPr>
            <p:spPr>
              <a:xfrm>
                <a:off x="893562" y="4107295"/>
                <a:ext cx="1697883" cy="251241"/>
              </a:xfrm>
              <a:prstGeom prst="rect">
                <a:avLst/>
              </a:prstGeom>
              <a:noFill/>
              <a:ln w="12700" cap="flat">
                <a:noFill/>
                <a:miter lim="400000"/>
              </a:ln>
              <a:effectLst/>
              <a:sp3d/>
            </p:spPr>
            <p:txBody>
              <a:bodyPr rot="0" spcFirstLastPara="1" vertOverflow="overflow" horzOverflow="overflow" vert="horz" wrap="none" lIns="45718" tIns="45718" rIns="45718" bIns="45718" numCol="1" spcCol="3810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Narrow" panose="020B0606020202030204" pitchFamily="34" charset="0"/>
                    <a:ea typeface="Helvetica"/>
                    <a:cs typeface="Helvetica"/>
                    <a:sym typeface="Helvetica"/>
                  </a:rPr>
                  <a:t>PCSK9 nonsense mutation (n=85)</a:t>
                </a:r>
              </a:p>
            </p:txBody>
          </p:sp>
          <p:sp>
            <p:nvSpPr>
              <p:cNvPr id="223" name="Rectangle 222">
                <a:extLst>
                  <a:ext uri="{FF2B5EF4-FFF2-40B4-BE49-F238E27FC236}">
                    <a16:creationId xmlns:a16="http://schemas.microsoft.com/office/drawing/2014/main" id="{A3D922B6-BCC6-4D61-A501-78AEB5C76239}"/>
                  </a:ext>
                </a:extLst>
              </p:cNvPr>
              <p:cNvSpPr/>
              <p:nvPr/>
            </p:nvSpPr>
            <p:spPr>
              <a:xfrm>
                <a:off x="751924" y="4167778"/>
                <a:ext cx="120073" cy="123909"/>
              </a:xfrm>
              <a:prstGeom prst="rect">
                <a:avLst/>
              </a:prstGeom>
              <a:solidFill>
                <a:srgbClr val="FCC30C"/>
              </a:solidFill>
              <a:ln w="25400" cap="flat">
                <a:noFill/>
                <a:prstDash val="solid"/>
                <a:round/>
              </a:ln>
              <a:effectLst/>
              <a:sp3d/>
            </p:spPr>
            <p:txBody>
              <a:bodyPr rot="0" spcFirstLastPara="1" vertOverflow="overflow" horzOverflow="overflow" vert="horz" wrap="square" lIns="45718" tIns="45718" rIns="45718" bIns="45718" numCol="1" spcCol="3810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Helvetica"/>
                  <a:ea typeface="Helvetica"/>
                  <a:cs typeface="Helvetica"/>
                  <a:sym typeface="Helvetica"/>
                </a:endParaRPr>
              </a:p>
            </p:txBody>
          </p:sp>
        </p:grpSp>
      </p:grpSp>
      <p:sp>
        <p:nvSpPr>
          <p:cNvPr id="226" name="Shape 1303">
            <a:extLst>
              <a:ext uri="{FF2B5EF4-FFF2-40B4-BE49-F238E27FC236}">
                <a16:creationId xmlns:a16="http://schemas.microsoft.com/office/drawing/2014/main" id="{E7C5F044-9607-4648-B369-A76DCD991FA0}"/>
              </a:ext>
            </a:extLst>
          </p:cNvPr>
          <p:cNvSpPr/>
          <p:nvPr/>
        </p:nvSpPr>
        <p:spPr>
          <a:xfrm>
            <a:off x="513408" y="2913330"/>
            <a:ext cx="4202010" cy="25256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p>
            <a:pPr algn="ctr" defTabSz="914400">
              <a:lnSpc>
                <a:spcPct val="95000"/>
              </a:lnSpc>
              <a:defRPr sz="1600" i="1">
                <a:latin typeface="+mn-lt"/>
                <a:ea typeface="+mn-ea"/>
                <a:cs typeface="+mn-cs"/>
                <a:sym typeface="Arial"/>
              </a:defRPr>
            </a:pPr>
            <a:endParaRPr sz="1200" i="1" baseline="31999" dirty="0">
              <a:solidFill>
                <a:srgbClr val="000000"/>
              </a:solidFill>
              <a:latin typeface="Arial"/>
              <a:cs typeface="Arial"/>
              <a:sym typeface="Arial"/>
            </a:endParaRPr>
          </a:p>
        </p:txBody>
      </p:sp>
      <p:sp>
        <p:nvSpPr>
          <p:cNvPr id="227" name="Shape 1394">
            <a:extLst>
              <a:ext uri="{FF2B5EF4-FFF2-40B4-BE49-F238E27FC236}">
                <a16:creationId xmlns:a16="http://schemas.microsoft.com/office/drawing/2014/main" id="{C7FF71D2-CEEF-4823-A6CE-F4F5205C00C8}"/>
              </a:ext>
            </a:extLst>
          </p:cNvPr>
          <p:cNvSpPr/>
          <p:nvPr/>
        </p:nvSpPr>
        <p:spPr>
          <a:xfrm rot="16200000">
            <a:off x="-303667" y="3955392"/>
            <a:ext cx="2024617" cy="326239"/>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ctr">
              <a:lnSpc>
                <a:spcPct val="95000"/>
              </a:lnSpc>
              <a:defRPr sz="1600">
                <a:latin typeface="+mn-lt"/>
                <a:ea typeface="+mn-ea"/>
                <a:cs typeface="+mn-cs"/>
                <a:sym typeface="Arial"/>
              </a:defRPr>
            </a:lvl1pPr>
          </a:lstStyle>
          <a:p>
            <a:pPr defTabSz="914400"/>
            <a:r>
              <a:rPr lang="en-GB" b="1" dirty="0">
                <a:solidFill>
                  <a:srgbClr val="000000"/>
                </a:solidFill>
                <a:latin typeface="Arial Narrow" panose="020B0606020202030204" pitchFamily="34" charset="0"/>
              </a:rPr>
              <a:t>Frequency </a:t>
            </a:r>
            <a:r>
              <a:rPr b="1" dirty="0">
                <a:solidFill>
                  <a:srgbClr val="000000"/>
                </a:solidFill>
                <a:latin typeface="Arial Narrow" panose="020B0606020202030204" pitchFamily="34" charset="0"/>
              </a:rPr>
              <a:t>(</a:t>
            </a:r>
            <a:r>
              <a:rPr lang="en-GB" b="1" dirty="0">
                <a:solidFill>
                  <a:srgbClr val="000000"/>
                </a:solidFill>
                <a:latin typeface="Arial Narrow" panose="020B0606020202030204" pitchFamily="34" charset="0"/>
              </a:rPr>
              <a:t>%</a:t>
            </a:r>
            <a:r>
              <a:rPr b="1" dirty="0">
                <a:solidFill>
                  <a:srgbClr val="000000"/>
                </a:solidFill>
                <a:latin typeface="Arial Narrow" panose="020B0606020202030204" pitchFamily="34" charset="0"/>
              </a:rPr>
              <a:t>)</a:t>
            </a:r>
          </a:p>
        </p:txBody>
      </p:sp>
      <p:sp>
        <p:nvSpPr>
          <p:cNvPr id="228" name="Shape 1334">
            <a:extLst>
              <a:ext uri="{FF2B5EF4-FFF2-40B4-BE49-F238E27FC236}">
                <a16:creationId xmlns:a16="http://schemas.microsoft.com/office/drawing/2014/main" id="{F44CB9B1-B11F-40C6-B8B3-FF6E55BE6837}"/>
              </a:ext>
            </a:extLst>
          </p:cNvPr>
          <p:cNvSpPr/>
          <p:nvPr/>
        </p:nvSpPr>
        <p:spPr>
          <a:xfrm>
            <a:off x="7170774" y="5164520"/>
            <a:ext cx="826480" cy="26776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lnSpc>
                <a:spcPct val="95000"/>
              </a:lnSpc>
              <a:defRPr sz="1200">
                <a:solidFill>
                  <a:srgbClr val="535353"/>
                </a:solidFill>
                <a:latin typeface="+mn-lt"/>
                <a:ea typeface="+mn-ea"/>
                <a:cs typeface="+mn-cs"/>
                <a:sym typeface="Arial"/>
              </a:defRPr>
            </a:lvl1pPr>
          </a:lstStyle>
          <a:p>
            <a:pPr defTabSz="914400"/>
            <a:r>
              <a:rPr dirty="0">
                <a:solidFill>
                  <a:srgbClr val="000000"/>
                </a:solidFill>
                <a:latin typeface="Arial Narrow" panose="020B0606020202030204" pitchFamily="34" charset="0"/>
              </a:rPr>
              <a:t>Yes</a:t>
            </a:r>
          </a:p>
        </p:txBody>
      </p:sp>
      <p:sp>
        <p:nvSpPr>
          <p:cNvPr id="229" name="Shape 1327">
            <a:extLst>
              <a:ext uri="{FF2B5EF4-FFF2-40B4-BE49-F238E27FC236}">
                <a16:creationId xmlns:a16="http://schemas.microsoft.com/office/drawing/2014/main" id="{697537A9-0353-46CA-8D51-27014FA6CA90}"/>
              </a:ext>
            </a:extLst>
          </p:cNvPr>
          <p:cNvSpPr/>
          <p:nvPr/>
        </p:nvSpPr>
        <p:spPr>
          <a:xfrm>
            <a:off x="5662973" y="5175809"/>
            <a:ext cx="759800" cy="26776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lnSpc>
                <a:spcPct val="95000"/>
              </a:lnSpc>
              <a:defRPr sz="1200">
                <a:solidFill>
                  <a:srgbClr val="535353"/>
                </a:solidFill>
                <a:latin typeface="+mn-lt"/>
                <a:ea typeface="+mn-ea"/>
                <a:cs typeface="+mn-cs"/>
                <a:sym typeface="Arial"/>
              </a:defRPr>
            </a:lvl1pPr>
          </a:lstStyle>
          <a:p>
            <a:pPr defTabSz="914400"/>
            <a:r>
              <a:rPr dirty="0">
                <a:solidFill>
                  <a:srgbClr val="000000"/>
                </a:solidFill>
                <a:latin typeface="Arial Narrow" panose="020B0606020202030204" pitchFamily="34" charset="0"/>
              </a:rPr>
              <a:t>No</a:t>
            </a:r>
          </a:p>
        </p:txBody>
      </p:sp>
      <p:sp>
        <p:nvSpPr>
          <p:cNvPr id="230" name="Shape 1336">
            <a:extLst>
              <a:ext uri="{FF2B5EF4-FFF2-40B4-BE49-F238E27FC236}">
                <a16:creationId xmlns:a16="http://schemas.microsoft.com/office/drawing/2014/main" id="{CCFD29F0-7583-4D24-9C23-6F4236EAC5B2}"/>
              </a:ext>
            </a:extLst>
          </p:cNvPr>
          <p:cNvSpPr/>
          <p:nvPr/>
        </p:nvSpPr>
        <p:spPr>
          <a:xfrm>
            <a:off x="7478555" y="4133061"/>
            <a:ext cx="759800" cy="26776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lnSpc>
                <a:spcPct val="95000"/>
              </a:lnSpc>
              <a:defRPr sz="1200">
                <a:solidFill>
                  <a:srgbClr val="535353"/>
                </a:solidFill>
                <a:latin typeface="+mn-lt"/>
                <a:ea typeface="+mn-ea"/>
                <a:cs typeface="+mn-cs"/>
                <a:sym typeface="Arial"/>
              </a:defRPr>
            </a:lvl1pPr>
          </a:lstStyle>
          <a:p>
            <a:pPr defTabSz="914400"/>
            <a:r>
              <a:rPr b="1">
                <a:solidFill>
                  <a:srgbClr val="000000"/>
                </a:solidFill>
                <a:latin typeface="Arial Narrow" panose="020B0606020202030204" pitchFamily="34" charset="0"/>
              </a:rPr>
              <a:t>88%</a:t>
            </a:r>
          </a:p>
        </p:txBody>
      </p:sp>
      <p:sp>
        <p:nvSpPr>
          <p:cNvPr id="231" name="Shape 1337">
            <a:extLst>
              <a:ext uri="{FF2B5EF4-FFF2-40B4-BE49-F238E27FC236}">
                <a16:creationId xmlns:a16="http://schemas.microsoft.com/office/drawing/2014/main" id="{B6882BE9-F9E5-432E-A081-FE34F38A789C}"/>
              </a:ext>
            </a:extLst>
          </p:cNvPr>
          <p:cNvSpPr/>
          <p:nvPr/>
        </p:nvSpPr>
        <p:spPr>
          <a:xfrm>
            <a:off x="7449866" y="2986941"/>
            <a:ext cx="759800" cy="23852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lnSpc>
                <a:spcPct val="95000"/>
              </a:lnSpc>
              <a:defRPr sz="1200">
                <a:solidFill>
                  <a:srgbClr val="535353"/>
                </a:solidFill>
                <a:latin typeface="+mn-lt"/>
                <a:ea typeface="+mn-ea"/>
                <a:cs typeface="+mn-cs"/>
                <a:sym typeface="Arial"/>
              </a:defRPr>
            </a:lvl1pPr>
          </a:lstStyle>
          <a:p>
            <a:pPr defTabSz="914400"/>
            <a:r>
              <a:rPr sz="1000" dirty="0">
                <a:solidFill>
                  <a:srgbClr val="000000"/>
                </a:solidFill>
                <a:latin typeface="Arial Narrow" panose="020B0606020202030204" pitchFamily="34" charset="0"/>
              </a:rPr>
              <a:t>P=0.008</a:t>
            </a:r>
          </a:p>
        </p:txBody>
      </p:sp>
      <p:sp>
        <p:nvSpPr>
          <p:cNvPr id="232" name="Shape 1340">
            <a:extLst>
              <a:ext uri="{FF2B5EF4-FFF2-40B4-BE49-F238E27FC236}">
                <a16:creationId xmlns:a16="http://schemas.microsoft.com/office/drawing/2014/main" id="{13A3A47B-FC2C-45EA-AF22-70DEDA3BAF2A}"/>
              </a:ext>
            </a:extLst>
          </p:cNvPr>
          <p:cNvSpPr/>
          <p:nvPr/>
        </p:nvSpPr>
        <p:spPr>
          <a:xfrm>
            <a:off x="7204114" y="4952495"/>
            <a:ext cx="759800" cy="190485"/>
          </a:xfrm>
          <a:prstGeom prst="rect">
            <a:avLst/>
          </a:prstGeom>
          <a:solidFill>
            <a:srgbClr val="FCC30C"/>
          </a:solidFill>
          <a:ln w="12700" cap="flat">
            <a:noFill/>
            <a:miter lim="400000"/>
          </a:ln>
          <a:effectLst/>
        </p:spPr>
        <p:txBody>
          <a:bodyPr wrap="square" lIns="45718" tIns="45718" rIns="45718" bIns="45718" numCol="1"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7CC2">
                  <a:lumMod val="50000"/>
                </a:srgbClr>
              </a:solidFill>
              <a:effectLst/>
              <a:uLnTx/>
              <a:uFillTx/>
              <a:latin typeface="Arial"/>
              <a:cs typeface="Helvetica"/>
              <a:sym typeface="Helvetica"/>
            </a:endParaRPr>
          </a:p>
        </p:txBody>
      </p:sp>
      <p:sp>
        <p:nvSpPr>
          <p:cNvPr id="233" name="Shape 1344">
            <a:extLst>
              <a:ext uri="{FF2B5EF4-FFF2-40B4-BE49-F238E27FC236}">
                <a16:creationId xmlns:a16="http://schemas.microsoft.com/office/drawing/2014/main" id="{28698E9D-60A1-43F6-855D-587AEFEA64C9}"/>
              </a:ext>
            </a:extLst>
          </p:cNvPr>
          <p:cNvSpPr/>
          <p:nvPr/>
        </p:nvSpPr>
        <p:spPr>
          <a:xfrm flipH="1">
            <a:off x="7597847" y="3461189"/>
            <a:ext cx="1" cy="1465143"/>
          </a:xfrm>
          <a:prstGeom prst="line">
            <a:avLst/>
          </a:prstGeom>
          <a:noFill/>
          <a:ln w="25400" cap="flat">
            <a:solidFill>
              <a:srgbClr val="000000"/>
            </a:solidFill>
            <a:prstDash val="solid"/>
            <a:round/>
            <a:tailEnd type="triangle" w="med" len="med"/>
          </a:ln>
          <a:effectLst/>
        </p:spPr>
        <p:txBody>
          <a:bodyPr wrap="square" lIns="45718" tIns="45718" rIns="45718" bIns="45718" numCol="1" anchor="t">
            <a:noAutofit/>
          </a:bodyPr>
          <a:lstStyle/>
          <a:p>
            <a:pPr defTabSz="914400"/>
            <a:endParaRPr>
              <a:solidFill>
                <a:srgbClr val="007CC2">
                  <a:lumMod val="50000"/>
                </a:srgbClr>
              </a:solidFill>
              <a:latin typeface="Arial"/>
              <a:cs typeface="Helvetica"/>
              <a:sym typeface="Helvetica"/>
            </a:endParaRPr>
          </a:p>
        </p:txBody>
      </p:sp>
      <p:sp>
        <p:nvSpPr>
          <p:cNvPr id="235" name="Shape 1323">
            <a:extLst>
              <a:ext uri="{FF2B5EF4-FFF2-40B4-BE49-F238E27FC236}">
                <a16:creationId xmlns:a16="http://schemas.microsoft.com/office/drawing/2014/main" id="{71D7A736-51E8-4115-B996-EEC5594CE10F}"/>
              </a:ext>
            </a:extLst>
          </p:cNvPr>
          <p:cNvSpPr/>
          <p:nvPr/>
        </p:nvSpPr>
        <p:spPr>
          <a:xfrm flipH="1">
            <a:off x="5201745" y="3110811"/>
            <a:ext cx="91440" cy="0"/>
          </a:xfrm>
          <a:prstGeom prst="line">
            <a:avLst/>
          </a:prstGeom>
          <a:noFill/>
          <a:ln w="19050" cap="flat">
            <a:solidFill>
              <a:srgbClr val="000000"/>
            </a:solidFill>
            <a:prstDash val="solid"/>
            <a:round/>
          </a:ln>
          <a:effectLst/>
        </p:spPr>
        <p:txBody>
          <a:bodyPr wrap="square" lIns="45718" tIns="45718" rIns="45718" bIns="45718" numCol="1" anchor="t">
            <a:noAutofit/>
          </a:bodyPr>
          <a:lstStyle/>
          <a:p>
            <a:pPr defTabSz="914400"/>
            <a:endParaRPr>
              <a:solidFill>
                <a:srgbClr val="000000"/>
              </a:solidFill>
              <a:latin typeface="Arial"/>
              <a:cs typeface="Helvetica"/>
              <a:sym typeface="Helvetica"/>
            </a:endParaRPr>
          </a:p>
        </p:txBody>
      </p:sp>
      <p:sp>
        <p:nvSpPr>
          <p:cNvPr id="236" name="Shape 1324">
            <a:extLst>
              <a:ext uri="{FF2B5EF4-FFF2-40B4-BE49-F238E27FC236}">
                <a16:creationId xmlns:a16="http://schemas.microsoft.com/office/drawing/2014/main" id="{8F474923-4A1A-49ED-B152-8D6C9ADD0516}"/>
              </a:ext>
            </a:extLst>
          </p:cNvPr>
          <p:cNvSpPr/>
          <p:nvPr/>
        </p:nvSpPr>
        <p:spPr>
          <a:xfrm>
            <a:off x="4940260" y="2973310"/>
            <a:ext cx="233392" cy="26776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lvl1pPr algn="r">
              <a:lnSpc>
                <a:spcPct val="95000"/>
              </a:lnSpc>
              <a:defRPr sz="1200">
                <a:solidFill>
                  <a:srgbClr val="535353"/>
                </a:solidFill>
                <a:latin typeface="+mn-lt"/>
                <a:ea typeface="+mn-ea"/>
                <a:cs typeface="+mn-cs"/>
                <a:sym typeface="Arial"/>
              </a:defRPr>
            </a:lvl1pPr>
          </a:lstStyle>
          <a:p>
            <a:pPr defTabSz="914400"/>
            <a:r>
              <a:rPr dirty="0">
                <a:solidFill>
                  <a:srgbClr val="000000"/>
                </a:solidFill>
                <a:latin typeface="Arial Narrow" panose="020B0606020202030204" pitchFamily="34" charset="0"/>
              </a:rPr>
              <a:t>12</a:t>
            </a:r>
          </a:p>
        </p:txBody>
      </p:sp>
      <p:sp>
        <p:nvSpPr>
          <p:cNvPr id="237" name="Shape 1326">
            <a:extLst>
              <a:ext uri="{FF2B5EF4-FFF2-40B4-BE49-F238E27FC236}">
                <a16:creationId xmlns:a16="http://schemas.microsoft.com/office/drawing/2014/main" id="{7907722F-A620-4CE8-BFFB-6D34B0508CB9}"/>
              </a:ext>
            </a:extLst>
          </p:cNvPr>
          <p:cNvSpPr/>
          <p:nvPr/>
        </p:nvSpPr>
        <p:spPr>
          <a:xfrm flipV="1">
            <a:off x="5279741" y="3106431"/>
            <a:ext cx="1" cy="2045183"/>
          </a:xfrm>
          <a:prstGeom prst="line">
            <a:avLst/>
          </a:prstGeom>
          <a:noFill/>
          <a:ln w="19050" cap="flat">
            <a:solidFill>
              <a:srgbClr val="000000"/>
            </a:solidFill>
            <a:prstDash val="solid"/>
            <a:round/>
          </a:ln>
          <a:effectLst/>
        </p:spPr>
        <p:txBody>
          <a:bodyPr wrap="square" lIns="45718" tIns="45718" rIns="45718" bIns="45718" numCol="1" anchor="t">
            <a:noAutofit/>
          </a:bodyPr>
          <a:lstStyle/>
          <a:p>
            <a:pPr defTabSz="914400"/>
            <a:endParaRPr>
              <a:solidFill>
                <a:srgbClr val="000000"/>
              </a:solidFill>
              <a:latin typeface="Arial"/>
              <a:cs typeface="Helvetica"/>
              <a:sym typeface="Helvetica"/>
            </a:endParaRPr>
          </a:p>
        </p:txBody>
      </p:sp>
      <p:sp>
        <p:nvSpPr>
          <p:cNvPr id="239" name="Shape 1328">
            <a:extLst>
              <a:ext uri="{FF2B5EF4-FFF2-40B4-BE49-F238E27FC236}">
                <a16:creationId xmlns:a16="http://schemas.microsoft.com/office/drawing/2014/main" id="{05D43349-5A23-4D77-B3F0-45B4B2FE4C4E}"/>
              </a:ext>
            </a:extLst>
          </p:cNvPr>
          <p:cNvSpPr/>
          <p:nvPr/>
        </p:nvSpPr>
        <p:spPr>
          <a:xfrm flipH="1">
            <a:off x="5195396" y="3792381"/>
            <a:ext cx="91440" cy="0"/>
          </a:xfrm>
          <a:prstGeom prst="line">
            <a:avLst/>
          </a:prstGeom>
          <a:noFill/>
          <a:ln w="19050" cap="flat">
            <a:solidFill>
              <a:srgbClr val="000000"/>
            </a:solidFill>
            <a:prstDash val="solid"/>
            <a:round/>
          </a:ln>
          <a:effectLst/>
        </p:spPr>
        <p:txBody>
          <a:bodyPr wrap="square" lIns="45718" tIns="45718" rIns="45718" bIns="45718" numCol="1" anchor="t">
            <a:noAutofit/>
          </a:bodyPr>
          <a:lstStyle/>
          <a:p>
            <a:pPr defTabSz="914400"/>
            <a:endParaRPr>
              <a:solidFill>
                <a:srgbClr val="000000"/>
              </a:solidFill>
              <a:latin typeface="Arial Narrow" panose="020B0606020202030204" pitchFamily="34" charset="0"/>
              <a:cs typeface="Helvetica"/>
              <a:sym typeface="Helvetica"/>
            </a:endParaRPr>
          </a:p>
        </p:txBody>
      </p:sp>
      <p:sp>
        <p:nvSpPr>
          <p:cNvPr id="240" name="Shape 1329">
            <a:extLst>
              <a:ext uri="{FF2B5EF4-FFF2-40B4-BE49-F238E27FC236}">
                <a16:creationId xmlns:a16="http://schemas.microsoft.com/office/drawing/2014/main" id="{87DC174E-3B02-4C18-AFAB-DC2E1698B157}"/>
              </a:ext>
            </a:extLst>
          </p:cNvPr>
          <p:cNvSpPr/>
          <p:nvPr/>
        </p:nvSpPr>
        <p:spPr>
          <a:xfrm>
            <a:off x="5010792" y="3648530"/>
            <a:ext cx="162861" cy="26776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lvl1pPr algn="r">
              <a:lnSpc>
                <a:spcPct val="95000"/>
              </a:lnSpc>
              <a:defRPr sz="1200">
                <a:solidFill>
                  <a:srgbClr val="535353"/>
                </a:solidFill>
                <a:latin typeface="+mn-lt"/>
                <a:ea typeface="+mn-ea"/>
                <a:cs typeface="+mn-cs"/>
                <a:sym typeface="Arial"/>
              </a:defRPr>
            </a:lvl1pPr>
          </a:lstStyle>
          <a:p>
            <a:pPr defTabSz="914400"/>
            <a:r>
              <a:rPr dirty="0">
                <a:solidFill>
                  <a:srgbClr val="000000"/>
                </a:solidFill>
                <a:latin typeface="Arial Narrow" panose="020B0606020202030204" pitchFamily="34" charset="0"/>
              </a:rPr>
              <a:t>8</a:t>
            </a:r>
          </a:p>
        </p:txBody>
      </p:sp>
      <p:sp>
        <p:nvSpPr>
          <p:cNvPr id="242" name="Shape 1331">
            <a:extLst>
              <a:ext uri="{FF2B5EF4-FFF2-40B4-BE49-F238E27FC236}">
                <a16:creationId xmlns:a16="http://schemas.microsoft.com/office/drawing/2014/main" id="{7950672C-0181-464D-83D8-E78B4CFE9C21}"/>
              </a:ext>
            </a:extLst>
          </p:cNvPr>
          <p:cNvSpPr/>
          <p:nvPr/>
        </p:nvSpPr>
        <p:spPr>
          <a:xfrm flipH="1">
            <a:off x="5195396" y="4467601"/>
            <a:ext cx="91440" cy="0"/>
          </a:xfrm>
          <a:prstGeom prst="line">
            <a:avLst/>
          </a:prstGeom>
          <a:noFill/>
          <a:ln w="19050" cap="flat">
            <a:solidFill>
              <a:srgbClr val="000000"/>
            </a:solidFill>
            <a:prstDash val="solid"/>
            <a:round/>
          </a:ln>
          <a:effectLst/>
        </p:spPr>
        <p:txBody>
          <a:bodyPr wrap="square" lIns="45718" tIns="45718" rIns="45718" bIns="45718" numCol="1" anchor="t">
            <a:noAutofit/>
          </a:bodyPr>
          <a:lstStyle/>
          <a:p>
            <a:pPr defTabSz="914400"/>
            <a:endParaRPr>
              <a:solidFill>
                <a:srgbClr val="000000"/>
              </a:solidFill>
              <a:latin typeface="Arial Narrow" panose="020B0606020202030204" pitchFamily="34" charset="0"/>
              <a:cs typeface="Helvetica"/>
              <a:sym typeface="Helvetica"/>
            </a:endParaRPr>
          </a:p>
        </p:txBody>
      </p:sp>
      <p:sp>
        <p:nvSpPr>
          <p:cNvPr id="243" name="Shape 1332">
            <a:extLst>
              <a:ext uri="{FF2B5EF4-FFF2-40B4-BE49-F238E27FC236}">
                <a16:creationId xmlns:a16="http://schemas.microsoft.com/office/drawing/2014/main" id="{B5E83950-ED68-435D-97FB-DB6C10669170}"/>
              </a:ext>
            </a:extLst>
          </p:cNvPr>
          <p:cNvSpPr/>
          <p:nvPr/>
        </p:nvSpPr>
        <p:spPr>
          <a:xfrm>
            <a:off x="5010792" y="4323750"/>
            <a:ext cx="162861" cy="26776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lvl1pPr algn="r">
              <a:lnSpc>
                <a:spcPct val="95000"/>
              </a:lnSpc>
              <a:defRPr sz="1200">
                <a:solidFill>
                  <a:srgbClr val="535353"/>
                </a:solidFill>
                <a:latin typeface="+mn-lt"/>
                <a:ea typeface="+mn-ea"/>
                <a:cs typeface="+mn-cs"/>
                <a:sym typeface="Arial"/>
              </a:defRPr>
            </a:lvl1pPr>
          </a:lstStyle>
          <a:p>
            <a:pPr defTabSz="914400"/>
            <a:r>
              <a:rPr dirty="0">
                <a:solidFill>
                  <a:srgbClr val="000000"/>
                </a:solidFill>
                <a:latin typeface="Arial Narrow" panose="020B0606020202030204" pitchFamily="34" charset="0"/>
              </a:rPr>
              <a:t>4</a:t>
            </a:r>
          </a:p>
        </p:txBody>
      </p:sp>
      <p:sp>
        <p:nvSpPr>
          <p:cNvPr id="244" name="Shape 1338">
            <a:extLst>
              <a:ext uri="{FF2B5EF4-FFF2-40B4-BE49-F238E27FC236}">
                <a16:creationId xmlns:a16="http://schemas.microsoft.com/office/drawing/2014/main" id="{B8743CAC-F34F-40A5-8003-9E599A86B679}"/>
              </a:ext>
            </a:extLst>
          </p:cNvPr>
          <p:cNvSpPr/>
          <p:nvPr/>
        </p:nvSpPr>
        <p:spPr>
          <a:xfrm rot="16200000">
            <a:off x="3751314" y="3965902"/>
            <a:ext cx="2077506" cy="3262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lnSpc>
                <a:spcPct val="95000"/>
              </a:lnSpc>
              <a:defRPr sz="1600">
                <a:latin typeface="+mn-lt"/>
                <a:ea typeface="+mn-ea"/>
                <a:cs typeface="+mn-cs"/>
                <a:sym typeface="Arial"/>
              </a:defRPr>
            </a:lvl1pPr>
          </a:lstStyle>
          <a:p>
            <a:pPr defTabSz="914400"/>
            <a:r>
              <a:rPr b="1" dirty="0">
                <a:solidFill>
                  <a:srgbClr val="000000"/>
                </a:solidFill>
                <a:latin typeface="Arial Narrow" panose="020B0606020202030204" pitchFamily="34" charset="0"/>
              </a:rPr>
              <a:t>CHD</a:t>
            </a:r>
            <a:r>
              <a:rPr lang="en-GB" b="1" dirty="0">
                <a:solidFill>
                  <a:srgbClr val="000000"/>
                </a:solidFill>
                <a:latin typeface="Arial Narrow" panose="020B0606020202030204" pitchFamily="34" charset="0"/>
              </a:rPr>
              <a:t> </a:t>
            </a:r>
            <a:r>
              <a:rPr b="1" dirty="0">
                <a:solidFill>
                  <a:srgbClr val="000000"/>
                </a:solidFill>
                <a:latin typeface="Arial Narrow" panose="020B0606020202030204" pitchFamily="34" charset="0"/>
              </a:rPr>
              <a:t>(%)</a:t>
            </a:r>
          </a:p>
        </p:txBody>
      </p:sp>
      <p:sp>
        <p:nvSpPr>
          <p:cNvPr id="245" name="Shape 1339">
            <a:extLst>
              <a:ext uri="{FF2B5EF4-FFF2-40B4-BE49-F238E27FC236}">
                <a16:creationId xmlns:a16="http://schemas.microsoft.com/office/drawing/2014/main" id="{FEAB345F-A51D-4047-B421-E5755F766FD8}"/>
              </a:ext>
            </a:extLst>
          </p:cNvPr>
          <p:cNvSpPr/>
          <p:nvPr/>
        </p:nvSpPr>
        <p:spPr>
          <a:xfrm>
            <a:off x="5662973" y="3470983"/>
            <a:ext cx="759800" cy="1683286"/>
          </a:xfrm>
          <a:prstGeom prst="rect">
            <a:avLst/>
          </a:prstGeom>
          <a:solidFill>
            <a:srgbClr val="521F6E"/>
          </a:solidFill>
          <a:ln w="12700" cap="flat">
            <a:noFill/>
            <a:miter lim="400000"/>
          </a:ln>
          <a:effectLst/>
        </p:spPr>
        <p:txBody>
          <a:bodyPr wrap="square" lIns="45718" tIns="45718" rIns="45718" bIns="45718" numCol="1"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Helvetica"/>
              <a:sym typeface="Helvetica"/>
            </a:endParaRPr>
          </a:p>
        </p:txBody>
      </p:sp>
      <p:grpSp>
        <p:nvGrpSpPr>
          <p:cNvPr id="246" name="Group 1343">
            <a:extLst>
              <a:ext uri="{FF2B5EF4-FFF2-40B4-BE49-F238E27FC236}">
                <a16:creationId xmlns:a16="http://schemas.microsoft.com/office/drawing/2014/main" id="{F42DB991-547B-4BF9-89AE-3E175229B258}"/>
              </a:ext>
            </a:extLst>
          </p:cNvPr>
          <p:cNvGrpSpPr/>
          <p:nvPr/>
        </p:nvGrpSpPr>
        <p:grpSpPr>
          <a:xfrm>
            <a:off x="5010792" y="4998972"/>
            <a:ext cx="3594282" cy="267762"/>
            <a:chOff x="124133" y="0"/>
            <a:chExt cx="3299877" cy="245936"/>
          </a:xfrm>
        </p:grpSpPr>
        <p:sp>
          <p:nvSpPr>
            <p:cNvPr id="247" name="Shape 1341">
              <a:extLst>
                <a:ext uri="{FF2B5EF4-FFF2-40B4-BE49-F238E27FC236}">
                  <a16:creationId xmlns:a16="http://schemas.microsoft.com/office/drawing/2014/main" id="{3F638EC2-2C7E-49C5-9E19-55F5FEB60709}"/>
                </a:ext>
              </a:extLst>
            </p:cNvPr>
            <p:cNvSpPr/>
            <p:nvPr/>
          </p:nvSpPr>
          <p:spPr>
            <a:xfrm flipH="1" flipV="1">
              <a:off x="299446" y="132126"/>
              <a:ext cx="3124564" cy="1"/>
            </a:xfrm>
            <a:prstGeom prst="line">
              <a:avLst/>
            </a:prstGeom>
            <a:noFill/>
            <a:ln w="19050" cap="flat">
              <a:solidFill>
                <a:srgbClr val="000000"/>
              </a:solidFill>
              <a:prstDash val="solid"/>
              <a:round/>
            </a:ln>
            <a:effectLst/>
          </p:spPr>
          <p:txBody>
            <a:bodyPr wrap="square" lIns="45718" tIns="45718" rIns="45718" bIns="45718" numCol="1" anchor="t">
              <a:noAutofit/>
            </a:bodyPr>
            <a:lstStyle/>
            <a:p>
              <a:pPr defTabSz="914400"/>
              <a:endParaRPr>
                <a:solidFill>
                  <a:srgbClr val="000000"/>
                </a:solidFill>
                <a:latin typeface="Arial"/>
                <a:cs typeface="Helvetica"/>
                <a:sym typeface="Helvetica"/>
              </a:endParaRPr>
            </a:p>
          </p:txBody>
        </p:sp>
        <p:sp>
          <p:nvSpPr>
            <p:cNvPr id="248" name="Shape 1342">
              <a:extLst>
                <a:ext uri="{FF2B5EF4-FFF2-40B4-BE49-F238E27FC236}">
                  <a16:creationId xmlns:a16="http://schemas.microsoft.com/office/drawing/2014/main" id="{0FBF4E98-A628-4B08-B27F-E47F87A52A4D}"/>
                </a:ext>
              </a:extLst>
            </p:cNvPr>
            <p:cNvSpPr/>
            <p:nvPr/>
          </p:nvSpPr>
          <p:spPr>
            <a:xfrm>
              <a:off x="124133" y="0"/>
              <a:ext cx="149521" cy="24593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lvl1pPr algn="r">
                <a:lnSpc>
                  <a:spcPct val="95000"/>
                </a:lnSpc>
                <a:defRPr sz="1200">
                  <a:solidFill>
                    <a:srgbClr val="535353"/>
                  </a:solidFill>
                  <a:latin typeface="+mn-lt"/>
                  <a:ea typeface="+mn-ea"/>
                  <a:cs typeface="+mn-cs"/>
                  <a:sym typeface="Arial"/>
                </a:defRPr>
              </a:lvl1pPr>
            </a:lstStyle>
            <a:p>
              <a:pPr defTabSz="914400"/>
              <a:r>
                <a:rPr>
                  <a:solidFill>
                    <a:srgbClr val="000000"/>
                  </a:solidFill>
                  <a:latin typeface="Arial Narrow" panose="020B0606020202030204" pitchFamily="34" charset="0"/>
                </a:rPr>
                <a:t>0</a:t>
              </a:r>
            </a:p>
          </p:txBody>
        </p:sp>
      </p:grpSp>
      <p:sp>
        <p:nvSpPr>
          <p:cNvPr id="249" name="Shape 1320">
            <a:extLst>
              <a:ext uri="{FF2B5EF4-FFF2-40B4-BE49-F238E27FC236}">
                <a16:creationId xmlns:a16="http://schemas.microsoft.com/office/drawing/2014/main" id="{70D81309-DA79-4A33-A7BA-5DF01D89EA02}"/>
              </a:ext>
            </a:extLst>
          </p:cNvPr>
          <p:cNvSpPr/>
          <p:nvPr/>
        </p:nvSpPr>
        <p:spPr>
          <a:xfrm>
            <a:off x="1715256" y="1839643"/>
            <a:ext cx="991956" cy="0"/>
          </a:xfrm>
          <a:prstGeom prst="line">
            <a:avLst/>
          </a:prstGeom>
          <a:noFill/>
          <a:ln w="25400" cap="flat">
            <a:solidFill>
              <a:srgbClr val="2C2C2C"/>
            </a:solidFill>
            <a:prstDash val="solid"/>
            <a:round/>
            <a:tailEnd type="triangle" w="med" len="med"/>
          </a:ln>
          <a:effectLst/>
        </p:spPr>
        <p:txBody>
          <a:bodyPr wrap="square" lIns="45718" tIns="45718" rIns="45718" bIns="45718" numCol="1" anchor="t">
            <a:noAutofit/>
          </a:bodyPr>
          <a:lstStyle/>
          <a:p>
            <a:pPr defTabSz="914400"/>
            <a:endParaRPr>
              <a:solidFill>
                <a:srgbClr val="007CC2">
                  <a:lumMod val="50000"/>
                </a:srgbClr>
              </a:solidFill>
              <a:latin typeface="Arial"/>
              <a:cs typeface="Helvetica"/>
              <a:sym typeface="Helvetica"/>
            </a:endParaRPr>
          </a:p>
        </p:txBody>
      </p:sp>
      <p:sp>
        <p:nvSpPr>
          <p:cNvPr id="250" name="Shape 1320">
            <a:extLst>
              <a:ext uri="{FF2B5EF4-FFF2-40B4-BE49-F238E27FC236}">
                <a16:creationId xmlns:a16="http://schemas.microsoft.com/office/drawing/2014/main" id="{86AB8468-EB57-4378-9513-EF35991432D9}"/>
              </a:ext>
            </a:extLst>
          </p:cNvPr>
          <p:cNvSpPr/>
          <p:nvPr/>
        </p:nvSpPr>
        <p:spPr>
          <a:xfrm>
            <a:off x="6559175" y="1840251"/>
            <a:ext cx="991956" cy="0"/>
          </a:xfrm>
          <a:prstGeom prst="line">
            <a:avLst/>
          </a:prstGeom>
          <a:noFill/>
          <a:ln w="25400" cap="flat">
            <a:solidFill>
              <a:srgbClr val="2C2C2C"/>
            </a:solidFill>
            <a:prstDash val="solid"/>
            <a:round/>
            <a:tailEnd type="triangle" w="med" len="med"/>
          </a:ln>
          <a:effectLst/>
        </p:spPr>
        <p:txBody>
          <a:bodyPr wrap="square" lIns="45718" tIns="45718" rIns="45718" bIns="45718" numCol="1" anchor="t">
            <a:noAutofit/>
          </a:bodyPr>
          <a:lstStyle/>
          <a:p>
            <a:pPr defTabSz="914400"/>
            <a:endParaRPr>
              <a:solidFill>
                <a:srgbClr val="007CC2">
                  <a:lumMod val="50000"/>
                </a:srgbClr>
              </a:solidFill>
              <a:latin typeface="Arial"/>
              <a:cs typeface="Helvetica"/>
              <a:sym typeface="Helvetica"/>
            </a:endParaRPr>
          </a:p>
        </p:txBody>
      </p:sp>
      <p:grpSp>
        <p:nvGrpSpPr>
          <p:cNvPr id="251" name="Group 250">
            <a:extLst>
              <a:ext uri="{FF2B5EF4-FFF2-40B4-BE49-F238E27FC236}">
                <a16:creationId xmlns:a16="http://schemas.microsoft.com/office/drawing/2014/main" id="{E4127E21-3614-47D2-8EE0-4A3E06658001}"/>
              </a:ext>
            </a:extLst>
          </p:cNvPr>
          <p:cNvGrpSpPr/>
          <p:nvPr/>
        </p:nvGrpSpPr>
        <p:grpSpPr>
          <a:xfrm>
            <a:off x="858879" y="2988641"/>
            <a:ext cx="3708981" cy="2517680"/>
            <a:chOff x="858879" y="3148136"/>
            <a:chExt cx="3708981" cy="2517680"/>
          </a:xfrm>
        </p:grpSpPr>
        <p:sp>
          <p:nvSpPr>
            <p:cNvPr id="252" name="Shape 1297">
              <a:extLst>
                <a:ext uri="{FF2B5EF4-FFF2-40B4-BE49-F238E27FC236}">
                  <a16:creationId xmlns:a16="http://schemas.microsoft.com/office/drawing/2014/main" id="{A480DA27-F727-4F2F-A3FE-604DB49716DA}"/>
                </a:ext>
              </a:extLst>
            </p:cNvPr>
            <p:cNvSpPr/>
            <p:nvPr/>
          </p:nvSpPr>
          <p:spPr>
            <a:xfrm>
              <a:off x="1525029" y="5084021"/>
              <a:ext cx="164046" cy="223002"/>
            </a:xfrm>
            <a:prstGeom prst="rect">
              <a:avLst/>
            </a:prstGeom>
            <a:solidFill>
              <a:srgbClr val="FCC30C"/>
            </a:solidFill>
            <a:ln w="12700" cap="flat">
              <a:noFill/>
              <a:miter lim="400000"/>
            </a:ln>
            <a:effectLst/>
          </p:spPr>
          <p:txBody>
            <a:bodyPr wrap="square" lIns="45718" tIns="45718" rIns="45718" bIns="45718" numCol="1"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Helvetica"/>
                <a:sym typeface="Helvetica"/>
              </a:endParaRPr>
            </a:p>
          </p:txBody>
        </p:sp>
        <p:sp>
          <p:nvSpPr>
            <p:cNvPr id="253" name="Shape 1298">
              <a:extLst>
                <a:ext uri="{FF2B5EF4-FFF2-40B4-BE49-F238E27FC236}">
                  <a16:creationId xmlns:a16="http://schemas.microsoft.com/office/drawing/2014/main" id="{6C37D143-0E6F-4E19-9DC4-A616C9B5AA5F}"/>
                </a:ext>
              </a:extLst>
            </p:cNvPr>
            <p:cNvSpPr/>
            <p:nvPr/>
          </p:nvSpPr>
          <p:spPr>
            <a:xfrm>
              <a:off x="1793244" y="3289458"/>
              <a:ext cx="164046" cy="2017565"/>
            </a:xfrm>
            <a:prstGeom prst="rect">
              <a:avLst/>
            </a:prstGeom>
            <a:solidFill>
              <a:srgbClr val="FCC30C">
                <a:alpha val="80000"/>
              </a:srgbClr>
            </a:solidFill>
            <a:ln w="12700" cap="flat">
              <a:noFill/>
              <a:miter lim="400000"/>
            </a:ln>
            <a:effectLst/>
          </p:spPr>
          <p:txBody>
            <a:bodyPr wrap="square" lIns="45718" tIns="45718" rIns="45718" bIns="45718" numCol="1"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Helvetica"/>
                <a:sym typeface="Helvetica"/>
              </a:endParaRPr>
            </a:p>
          </p:txBody>
        </p:sp>
        <p:sp>
          <p:nvSpPr>
            <p:cNvPr id="254" name="Shape 1299">
              <a:extLst>
                <a:ext uri="{FF2B5EF4-FFF2-40B4-BE49-F238E27FC236}">
                  <a16:creationId xmlns:a16="http://schemas.microsoft.com/office/drawing/2014/main" id="{272B7AFE-FA41-4FAA-AF71-216ADC5E376A}"/>
                </a:ext>
              </a:extLst>
            </p:cNvPr>
            <p:cNvSpPr/>
            <p:nvPr/>
          </p:nvSpPr>
          <p:spPr>
            <a:xfrm>
              <a:off x="2049819" y="3776216"/>
              <a:ext cx="164046" cy="1530807"/>
            </a:xfrm>
            <a:prstGeom prst="rect">
              <a:avLst/>
            </a:prstGeom>
            <a:solidFill>
              <a:srgbClr val="FCC30C">
                <a:alpha val="80000"/>
              </a:srgbClr>
            </a:solidFill>
            <a:ln w="12700" cap="flat">
              <a:noFill/>
              <a:miter lim="400000"/>
            </a:ln>
            <a:effectLst/>
          </p:spPr>
          <p:txBody>
            <a:bodyPr wrap="square" lIns="45718" tIns="45718" rIns="45718" bIns="45718" numCol="1"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Helvetica"/>
                <a:sym typeface="Helvetica"/>
              </a:endParaRPr>
            </a:p>
          </p:txBody>
        </p:sp>
        <p:sp>
          <p:nvSpPr>
            <p:cNvPr id="255" name="Shape 1270">
              <a:extLst>
                <a:ext uri="{FF2B5EF4-FFF2-40B4-BE49-F238E27FC236}">
                  <a16:creationId xmlns:a16="http://schemas.microsoft.com/office/drawing/2014/main" id="{0A01E9D0-361D-4960-B4F9-38ADD3ABDD03}"/>
                </a:ext>
              </a:extLst>
            </p:cNvPr>
            <p:cNvSpPr/>
            <p:nvPr/>
          </p:nvSpPr>
          <p:spPr>
            <a:xfrm>
              <a:off x="3915171" y="5140830"/>
              <a:ext cx="164046" cy="166193"/>
            </a:xfrm>
            <a:prstGeom prst="rect">
              <a:avLst/>
            </a:prstGeom>
            <a:solidFill>
              <a:srgbClr val="FCC30C">
                <a:alpha val="80000"/>
              </a:srgbClr>
            </a:solidFill>
            <a:ln w="12700" cap="flat">
              <a:noFill/>
              <a:miter lim="400000"/>
            </a:ln>
            <a:effectLst/>
          </p:spPr>
          <p:txBody>
            <a:bodyPr wrap="square" lIns="45718" tIns="45718" rIns="45718" bIns="45718" numCol="1"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Helvetica"/>
                <a:sym typeface="Helvetica"/>
              </a:endParaRPr>
            </a:p>
          </p:txBody>
        </p:sp>
        <p:grpSp>
          <p:nvGrpSpPr>
            <p:cNvPr id="256" name="Group 1259">
              <a:extLst>
                <a:ext uri="{FF2B5EF4-FFF2-40B4-BE49-F238E27FC236}">
                  <a16:creationId xmlns:a16="http://schemas.microsoft.com/office/drawing/2014/main" id="{A742F8B0-A767-4EDA-B4E8-B7F53F9FECF2}"/>
                </a:ext>
              </a:extLst>
            </p:cNvPr>
            <p:cNvGrpSpPr/>
            <p:nvPr/>
          </p:nvGrpSpPr>
          <p:grpSpPr>
            <a:xfrm>
              <a:off x="877432" y="3148136"/>
              <a:ext cx="343438" cy="267762"/>
              <a:chOff x="67111" y="37158"/>
              <a:chExt cx="316641" cy="179576"/>
            </a:xfrm>
          </p:grpSpPr>
          <p:sp>
            <p:nvSpPr>
              <p:cNvPr id="296" name="Shape 1257">
                <a:extLst>
                  <a:ext uri="{FF2B5EF4-FFF2-40B4-BE49-F238E27FC236}">
                    <a16:creationId xmlns:a16="http://schemas.microsoft.com/office/drawing/2014/main" id="{823F6450-E33D-49A8-B620-FFF351499FDC}"/>
                  </a:ext>
                </a:extLst>
              </p:cNvPr>
              <p:cNvSpPr/>
              <p:nvPr/>
            </p:nvSpPr>
            <p:spPr>
              <a:xfrm flipH="1">
                <a:off x="299447" y="119425"/>
                <a:ext cx="84305" cy="0"/>
              </a:xfrm>
              <a:prstGeom prst="line">
                <a:avLst/>
              </a:prstGeom>
              <a:noFill/>
              <a:ln w="19050" cap="flat">
                <a:solidFill>
                  <a:srgbClr val="000000"/>
                </a:solidFill>
                <a:prstDash val="solid"/>
                <a:round/>
              </a:ln>
              <a:effectLst/>
            </p:spPr>
            <p:txBody>
              <a:bodyPr wrap="square" lIns="45718" tIns="45718" rIns="45718" bIns="45718"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Helvetica"/>
                  <a:sym typeface="Helvetica"/>
                </a:endParaRPr>
              </a:p>
            </p:txBody>
          </p:sp>
          <p:sp>
            <p:nvSpPr>
              <p:cNvPr id="297" name="Shape 1258">
                <a:extLst>
                  <a:ext uri="{FF2B5EF4-FFF2-40B4-BE49-F238E27FC236}">
                    <a16:creationId xmlns:a16="http://schemas.microsoft.com/office/drawing/2014/main" id="{BAFD1D91-F710-4C6A-A477-FB978A0E6A0A}"/>
                  </a:ext>
                </a:extLst>
              </p:cNvPr>
              <p:cNvSpPr/>
              <p:nvPr/>
            </p:nvSpPr>
            <p:spPr>
              <a:xfrm>
                <a:off x="67111" y="37158"/>
                <a:ext cx="215182" cy="1795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lvl1pPr algn="r">
                  <a:lnSpc>
                    <a:spcPct val="95000"/>
                  </a:lnSpc>
                  <a:defRPr sz="1200">
                    <a:solidFill>
                      <a:srgbClr val="535353"/>
                    </a:solidFill>
                    <a:latin typeface="+mn-lt"/>
                    <a:ea typeface="+mn-ea"/>
                    <a:cs typeface="+mn-cs"/>
                    <a:sym typeface="Arial"/>
                  </a:defRPr>
                </a:lvl1pPr>
              </a:lstStyle>
              <a:p>
                <a:pPr marL="0" marR="0" lvl="0" indent="0" algn="r" defTabSz="914400" eaLnBrk="1" fontAlgn="auto" latinLnBrk="0" hangingPunct="1">
                  <a:lnSpc>
                    <a:spcPct val="95000"/>
                  </a:lnSpc>
                  <a:spcBef>
                    <a:spcPts val="0"/>
                  </a:spcBef>
                  <a:spcAft>
                    <a:spcPts val="0"/>
                  </a:spcAft>
                  <a:buClrTx/>
                  <a:buSzTx/>
                  <a:buFontTx/>
                  <a:buNone/>
                  <a:tabLst/>
                  <a:defRPr/>
                </a:pPr>
                <a:r>
                  <a:rPr kumimoji="0" sz="1200" b="0" i="0" u="none" strike="noStrike" kern="0" cap="none" spc="0" normalizeH="0" baseline="0" noProof="0" dirty="0">
                    <a:ln>
                      <a:noFill/>
                    </a:ln>
                    <a:solidFill>
                      <a:srgbClr val="000000"/>
                    </a:solidFill>
                    <a:effectLst/>
                    <a:uLnTx/>
                    <a:uFillTx/>
                    <a:latin typeface="Arial Narrow" panose="020B0606020202030204" pitchFamily="34" charset="0"/>
                    <a:sym typeface="Arial"/>
                  </a:rPr>
                  <a:t>30</a:t>
                </a:r>
              </a:p>
            </p:txBody>
          </p:sp>
        </p:grpSp>
        <p:sp>
          <p:nvSpPr>
            <p:cNvPr id="257" name="Shape 1260">
              <a:extLst>
                <a:ext uri="{FF2B5EF4-FFF2-40B4-BE49-F238E27FC236}">
                  <a16:creationId xmlns:a16="http://schemas.microsoft.com/office/drawing/2014/main" id="{9AE6CB99-56E1-4F70-842E-A8BC230B5E89}"/>
                </a:ext>
              </a:extLst>
            </p:cNvPr>
            <p:cNvSpPr/>
            <p:nvPr/>
          </p:nvSpPr>
          <p:spPr>
            <a:xfrm flipV="1">
              <a:off x="1207098" y="3269470"/>
              <a:ext cx="1" cy="2047975"/>
            </a:xfrm>
            <a:prstGeom prst="line">
              <a:avLst/>
            </a:prstGeom>
            <a:noFill/>
            <a:ln w="19050" cap="flat">
              <a:solidFill>
                <a:srgbClr val="000000"/>
              </a:solidFill>
              <a:prstDash val="solid"/>
              <a:round/>
            </a:ln>
            <a:effectLst/>
          </p:spPr>
          <p:txBody>
            <a:bodyPr wrap="square" lIns="45718" tIns="45718" rIns="45718" bIns="45718"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Helvetica"/>
                <a:sym typeface="Helvetica"/>
              </a:endParaRPr>
            </a:p>
          </p:txBody>
        </p:sp>
        <p:grpSp>
          <p:nvGrpSpPr>
            <p:cNvPr id="258" name="Group 1263">
              <a:extLst>
                <a:ext uri="{FF2B5EF4-FFF2-40B4-BE49-F238E27FC236}">
                  <a16:creationId xmlns:a16="http://schemas.microsoft.com/office/drawing/2014/main" id="{19ED8092-E97E-4A02-AF93-B967BD4C58D6}"/>
                </a:ext>
              </a:extLst>
            </p:cNvPr>
            <p:cNvGrpSpPr/>
            <p:nvPr/>
          </p:nvGrpSpPr>
          <p:grpSpPr>
            <a:xfrm>
              <a:off x="877432" y="3824367"/>
              <a:ext cx="343440" cy="267762"/>
              <a:chOff x="67110" y="35597"/>
              <a:chExt cx="316642" cy="179576"/>
            </a:xfrm>
          </p:grpSpPr>
          <p:sp>
            <p:nvSpPr>
              <p:cNvPr id="294" name="Shape 1261">
                <a:extLst>
                  <a:ext uri="{FF2B5EF4-FFF2-40B4-BE49-F238E27FC236}">
                    <a16:creationId xmlns:a16="http://schemas.microsoft.com/office/drawing/2014/main" id="{9E970715-AC79-47B7-BCD2-0343AB911606}"/>
                  </a:ext>
                </a:extLst>
              </p:cNvPr>
              <p:cNvSpPr/>
              <p:nvPr/>
            </p:nvSpPr>
            <p:spPr>
              <a:xfrm flipH="1">
                <a:off x="299447" y="132125"/>
                <a:ext cx="84305" cy="0"/>
              </a:xfrm>
              <a:prstGeom prst="line">
                <a:avLst/>
              </a:prstGeom>
              <a:noFill/>
              <a:ln w="19050" cap="flat">
                <a:solidFill>
                  <a:srgbClr val="000000"/>
                </a:solidFill>
                <a:prstDash val="solid"/>
                <a:round/>
              </a:ln>
              <a:effectLst/>
            </p:spPr>
            <p:txBody>
              <a:bodyPr wrap="square" lIns="45718" tIns="45718" rIns="45718" bIns="45718"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Helvetica"/>
                  <a:sym typeface="Helvetica"/>
                </a:endParaRPr>
              </a:p>
            </p:txBody>
          </p:sp>
          <p:sp>
            <p:nvSpPr>
              <p:cNvPr id="295" name="Shape 1262">
                <a:extLst>
                  <a:ext uri="{FF2B5EF4-FFF2-40B4-BE49-F238E27FC236}">
                    <a16:creationId xmlns:a16="http://schemas.microsoft.com/office/drawing/2014/main" id="{55F152A3-42FB-40D1-A148-ABEDBC9823A3}"/>
                  </a:ext>
                </a:extLst>
              </p:cNvPr>
              <p:cNvSpPr/>
              <p:nvPr/>
            </p:nvSpPr>
            <p:spPr>
              <a:xfrm>
                <a:off x="67110" y="35597"/>
                <a:ext cx="215182" cy="1795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lvl1pPr algn="r">
                  <a:lnSpc>
                    <a:spcPct val="95000"/>
                  </a:lnSpc>
                  <a:defRPr sz="1200">
                    <a:solidFill>
                      <a:srgbClr val="535353"/>
                    </a:solidFill>
                    <a:latin typeface="+mn-lt"/>
                    <a:ea typeface="+mn-ea"/>
                    <a:cs typeface="+mn-cs"/>
                    <a:sym typeface="Arial"/>
                  </a:defRPr>
                </a:lvl1pPr>
              </a:lstStyle>
              <a:p>
                <a:pPr marL="0" marR="0" lvl="0" indent="0" algn="r" defTabSz="914400" eaLnBrk="1" fontAlgn="auto" latinLnBrk="0" hangingPunct="1">
                  <a:lnSpc>
                    <a:spcPct val="95000"/>
                  </a:lnSpc>
                  <a:spcBef>
                    <a:spcPts val="0"/>
                  </a:spcBef>
                  <a:spcAft>
                    <a:spcPts val="0"/>
                  </a:spcAft>
                  <a:buClrTx/>
                  <a:buSzTx/>
                  <a:buFontTx/>
                  <a:buNone/>
                  <a:tabLst/>
                  <a:defRPr/>
                </a:pPr>
                <a:r>
                  <a:rPr kumimoji="0" sz="1200" b="0" i="0" u="none" strike="noStrike" kern="0" cap="none" spc="0" normalizeH="0" baseline="0" noProof="0" dirty="0">
                    <a:ln>
                      <a:noFill/>
                    </a:ln>
                    <a:solidFill>
                      <a:srgbClr val="000000"/>
                    </a:solidFill>
                    <a:effectLst/>
                    <a:uLnTx/>
                    <a:uFillTx/>
                    <a:latin typeface="Arial Narrow" panose="020B0606020202030204" pitchFamily="34" charset="0"/>
                    <a:sym typeface="Arial"/>
                  </a:rPr>
                  <a:t>20</a:t>
                </a:r>
              </a:p>
            </p:txBody>
          </p:sp>
        </p:grpSp>
        <p:grpSp>
          <p:nvGrpSpPr>
            <p:cNvPr id="259" name="Group 1266">
              <a:extLst>
                <a:ext uri="{FF2B5EF4-FFF2-40B4-BE49-F238E27FC236}">
                  <a16:creationId xmlns:a16="http://schemas.microsoft.com/office/drawing/2014/main" id="{B559E41F-0FA9-446A-BE6A-617F12678304}"/>
                </a:ext>
              </a:extLst>
            </p:cNvPr>
            <p:cNvGrpSpPr/>
            <p:nvPr/>
          </p:nvGrpSpPr>
          <p:grpSpPr>
            <a:xfrm>
              <a:off x="858879" y="4486320"/>
              <a:ext cx="361991" cy="267762"/>
              <a:chOff x="50006" y="37158"/>
              <a:chExt cx="333746" cy="179577"/>
            </a:xfrm>
          </p:grpSpPr>
          <p:sp>
            <p:nvSpPr>
              <p:cNvPr id="292" name="Shape 1264">
                <a:extLst>
                  <a:ext uri="{FF2B5EF4-FFF2-40B4-BE49-F238E27FC236}">
                    <a16:creationId xmlns:a16="http://schemas.microsoft.com/office/drawing/2014/main" id="{4854421C-8147-46C3-AA3C-4306C5468BEB}"/>
                  </a:ext>
                </a:extLst>
              </p:cNvPr>
              <p:cNvSpPr/>
              <p:nvPr/>
            </p:nvSpPr>
            <p:spPr>
              <a:xfrm flipH="1">
                <a:off x="299447" y="119423"/>
                <a:ext cx="84305" cy="0"/>
              </a:xfrm>
              <a:prstGeom prst="line">
                <a:avLst/>
              </a:prstGeom>
              <a:noFill/>
              <a:ln w="19050" cap="flat">
                <a:solidFill>
                  <a:srgbClr val="000000"/>
                </a:solidFill>
                <a:prstDash val="solid"/>
                <a:round/>
              </a:ln>
              <a:effectLst/>
            </p:spPr>
            <p:txBody>
              <a:bodyPr wrap="square" lIns="45718" tIns="45718" rIns="45718" bIns="45718"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Helvetica"/>
                  <a:sym typeface="Helvetica"/>
                </a:endParaRPr>
              </a:p>
            </p:txBody>
          </p:sp>
          <p:sp>
            <p:nvSpPr>
              <p:cNvPr id="293" name="Shape 1265">
                <a:extLst>
                  <a:ext uri="{FF2B5EF4-FFF2-40B4-BE49-F238E27FC236}">
                    <a16:creationId xmlns:a16="http://schemas.microsoft.com/office/drawing/2014/main" id="{8475FE8B-0F79-481C-8F7C-2298EC83045E}"/>
                  </a:ext>
                </a:extLst>
              </p:cNvPr>
              <p:cNvSpPr/>
              <p:nvPr/>
            </p:nvSpPr>
            <p:spPr>
              <a:xfrm>
                <a:off x="50006" y="37158"/>
                <a:ext cx="215182" cy="17957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lvl1pPr algn="r">
                  <a:lnSpc>
                    <a:spcPct val="95000"/>
                  </a:lnSpc>
                  <a:defRPr sz="1200">
                    <a:solidFill>
                      <a:srgbClr val="535353"/>
                    </a:solidFill>
                    <a:latin typeface="+mn-lt"/>
                    <a:ea typeface="+mn-ea"/>
                    <a:cs typeface="+mn-cs"/>
                    <a:sym typeface="Arial"/>
                  </a:defRPr>
                </a:lvl1pPr>
              </a:lstStyle>
              <a:p>
                <a:pPr marL="0" marR="0" lvl="0" indent="0" algn="r" defTabSz="914400" eaLnBrk="1" fontAlgn="auto" latinLnBrk="0" hangingPunct="1">
                  <a:lnSpc>
                    <a:spcPct val="95000"/>
                  </a:lnSpc>
                  <a:spcBef>
                    <a:spcPts val="0"/>
                  </a:spcBef>
                  <a:spcAft>
                    <a:spcPts val="0"/>
                  </a:spcAft>
                  <a:buClrTx/>
                  <a:buSzTx/>
                  <a:buFontTx/>
                  <a:buNone/>
                  <a:tabLst/>
                  <a:defRPr/>
                </a:pPr>
                <a:r>
                  <a:rPr kumimoji="0" sz="1200" b="0" i="0" u="none" strike="noStrike" kern="0" cap="none" spc="0" normalizeH="0" baseline="0" noProof="0" dirty="0">
                    <a:ln>
                      <a:noFill/>
                    </a:ln>
                    <a:solidFill>
                      <a:srgbClr val="000000"/>
                    </a:solidFill>
                    <a:effectLst/>
                    <a:uLnTx/>
                    <a:uFillTx/>
                    <a:latin typeface="Arial Narrow" panose="020B0606020202030204" pitchFamily="34" charset="0"/>
                    <a:sym typeface="Arial"/>
                  </a:rPr>
                  <a:t>10</a:t>
                </a:r>
              </a:p>
            </p:txBody>
          </p:sp>
        </p:grpSp>
        <p:sp>
          <p:nvSpPr>
            <p:cNvPr id="260" name="Shape 1270">
              <a:extLst>
                <a:ext uri="{FF2B5EF4-FFF2-40B4-BE49-F238E27FC236}">
                  <a16:creationId xmlns:a16="http://schemas.microsoft.com/office/drawing/2014/main" id="{F8182B11-F379-42A2-AAB1-AE8EEAC765E3}"/>
                </a:ext>
              </a:extLst>
            </p:cNvPr>
            <p:cNvSpPr/>
            <p:nvPr/>
          </p:nvSpPr>
          <p:spPr>
            <a:xfrm>
              <a:off x="3919363" y="5235889"/>
              <a:ext cx="164046" cy="71134"/>
            </a:xfrm>
            <a:prstGeom prst="rect">
              <a:avLst/>
            </a:prstGeom>
            <a:solidFill>
              <a:srgbClr val="42865C"/>
            </a:solidFill>
            <a:ln w="12700" cap="flat">
              <a:noFill/>
              <a:miter lim="400000"/>
            </a:ln>
            <a:effectLst/>
          </p:spPr>
          <p:txBody>
            <a:bodyPr wrap="square" lIns="45718" tIns="45718" rIns="45718" bIns="45718" numCol="1"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Helvetica"/>
                <a:sym typeface="Helvetica"/>
              </a:endParaRPr>
            </a:p>
          </p:txBody>
        </p:sp>
        <p:sp>
          <p:nvSpPr>
            <p:cNvPr id="261" name="Shape 1272">
              <a:extLst>
                <a:ext uri="{FF2B5EF4-FFF2-40B4-BE49-F238E27FC236}">
                  <a16:creationId xmlns:a16="http://schemas.microsoft.com/office/drawing/2014/main" id="{BF77CB2B-0F29-425A-A01F-A268C2C3F207}"/>
                </a:ext>
              </a:extLst>
            </p:cNvPr>
            <p:cNvSpPr/>
            <p:nvPr/>
          </p:nvSpPr>
          <p:spPr>
            <a:xfrm>
              <a:off x="938595" y="5183813"/>
              <a:ext cx="162861" cy="26776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lvl1pPr algn="r">
                <a:lnSpc>
                  <a:spcPct val="95000"/>
                </a:lnSpc>
                <a:defRPr sz="1200">
                  <a:solidFill>
                    <a:srgbClr val="535353"/>
                  </a:solidFill>
                  <a:latin typeface="+mn-lt"/>
                  <a:ea typeface="+mn-ea"/>
                  <a:cs typeface="+mn-cs"/>
                  <a:sym typeface="Arial"/>
                </a:defRPr>
              </a:lvl1pPr>
            </a:lstStyle>
            <a:p>
              <a:pPr marL="0" marR="0" lvl="0" indent="0" algn="r" defTabSz="914400" eaLnBrk="1" fontAlgn="auto" latinLnBrk="0" hangingPunct="1">
                <a:lnSpc>
                  <a:spcPct val="95000"/>
                </a:lnSpc>
                <a:spcBef>
                  <a:spcPts val="0"/>
                </a:spcBef>
                <a:spcAft>
                  <a:spcPts val="0"/>
                </a:spcAft>
                <a:buClrTx/>
                <a:buSzTx/>
                <a:buFontTx/>
                <a:buNone/>
                <a:tabLst/>
                <a:defRPr/>
              </a:pPr>
              <a:r>
                <a:rPr kumimoji="0" sz="1200" b="0" i="0" u="none" strike="noStrike" kern="0" cap="none" spc="0" normalizeH="0" baseline="0" noProof="0" dirty="0">
                  <a:ln>
                    <a:noFill/>
                  </a:ln>
                  <a:solidFill>
                    <a:srgbClr val="000000"/>
                  </a:solidFill>
                  <a:effectLst/>
                  <a:uLnTx/>
                  <a:uFillTx/>
                  <a:latin typeface="Arial Narrow" panose="020B0606020202030204" pitchFamily="34" charset="0"/>
                  <a:sym typeface="Arial"/>
                </a:rPr>
                <a:t>0</a:t>
              </a:r>
            </a:p>
          </p:txBody>
        </p:sp>
        <p:sp>
          <p:nvSpPr>
            <p:cNvPr id="262" name="Shape 1275">
              <a:extLst>
                <a:ext uri="{FF2B5EF4-FFF2-40B4-BE49-F238E27FC236}">
                  <a16:creationId xmlns:a16="http://schemas.microsoft.com/office/drawing/2014/main" id="{007CAF3A-7DE2-4575-B060-1907F05E3F37}"/>
                </a:ext>
              </a:extLst>
            </p:cNvPr>
            <p:cNvSpPr/>
            <p:nvPr/>
          </p:nvSpPr>
          <p:spPr>
            <a:xfrm>
              <a:off x="1631208" y="5398054"/>
              <a:ext cx="268659" cy="26776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lvl1pPr algn="r">
                <a:lnSpc>
                  <a:spcPct val="95000"/>
                </a:lnSpc>
                <a:defRPr sz="1200">
                  <a:solidFill>
                    <a:srgbClr val="535353"/>
                  </a:solidFill>
                  <a:latin typeface="+mn-lt"/>
                  <a:ea typeface="+mn-ea"/>
                  <a:cs typeface="+mn-cs"/>
                  <a:sym typeface="Arial"/>
                </a:defRPr>
              </a:lvl1pPr>
            </a:lstStyle>
            <a:p>
              <a:pPr marL="0" marR="0" lvl="0" indent="0" algn="ctr" defTabSz="914400" eaLnBrk="1" fontAlgn="auto" latinLnBrk="0" hangingPunct="1">
                <a:lnSpc>
                  <a:spcPct val="95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solidFill>
                  <a:effectLst/>
                  <a:uLnTx/>
                  <a:uFillTx/>
                  <a:latin typeface="Arial Narrow" panose="020B0606020202030204" pitchFamily="34" charset="0"/>
                  <a:sym typeface="Arial"/>
                </a:rPr>
                <a:t>1.3</a:t>
              </a:r>
              <a:endParaRPr kumimoji="0" sz="1200" b="0" i="0" u="none" strike="noStrike" kern="0" cap="none" spc="0" normalizeH="0" baseline="0" noProof="0" dirty="0">
                <a:ln>
                  <a:noFill/>
                </a:ln>
                <a:solidFill>
                  <a:srgbClr val="000000"/>
                </a:solidFill>
                <a:effectLst/>
                <a:uLnTx/>
                <a:uFillTx/>
                <a:latin typeface="Arial Narrow" panose="020B0606020202030204" pitchFamily="34" charset="0"/>
                <a:sym typeface="Arial"/>
              </a:endParaRPr>
            </a:p>
          </p:txBody>
        </p:sp>
        <p:sp>
          <p:nvSpPr>
            <p:cNvPr id="263" name="Shape 1278">
              <a:extLst>
                <a:ext uri="{FF2B5EF4-FFF2-40B4-BE49-F238E27FC236}">
                  <a16:creationId xmlns:a16="http://schemas.microsoft.com/office/drawing/2014/main" id="{CF75032E-1DE8-4734-A360-44340E48A4D6}"/>
                </a:ext>
              </a:extLst>
            </p:cNvPr>
            <p:cNvSpPr/>
            <p:nvPr/>
          </p:nvSpPr>
          <p:spPr>
            <a:xfrm>
              <a:off x="2201578" y="5398054"/>
              <a:ext cx="268659" cy="26776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lvl1pPr algn="r">
                <a:lnSpc>
                  <a:spcPct val="95000"/>
                </a:lnSpc>
                <a:defRPr sz="1200">
                  <a:solidFill>
                    <a:srgbClr val="535353"/>
                  </a:solidFill>
                  <a:latin typeface="+mn-lt"/>
                  <a:ea typeface="+mn-ea"/>
                  <a:cs typeface="+mn-cs"/>
                  <a:sym typeface="Arial"/>
                </a:defRPr>
              </a:lvl1pPr>
            </a:lstStyle>
            <a:p>
              <a:pPr marL="0" marR="0" lvl="0" indent="0" algn="ctr" defTabSz="914400" eaLnBrk="1" fontAlgn="auto" latinLnBrk="0" hangingPunct="1">
                <a:lnSpc>
                  <a:spcPct val="95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solidFill>
                  <a:effectLst/>
                  <a:uLnTx/>
                  <a:uFillTx/>
                  <a:latin typeface="Arial Narrow" panose="020B0606020202030204" pitchFamily="34" charset="0"/>
                  <a:sym typeface="Arial"/>
                </a:rPr>
                <a:t>2.6</a:t>
              </a:r>
              <a:endParaRPr kumimoji="0" sz="1200" b="0" i="0" u="none" strike="noStrike" kern="0" cap="none" spc="0" normalizeH="0" baseline="0" noProof="0" dirty="0">
                <a:ln>
                  <a:noFill/>
                </a:ln>
                <a:solidFill>
                  <a:srgbClr val="000000"/>
                </a:solidFill>
                <a:effectLst/>
                <a:uLnTx/>
                <a:uFillTx/>
                <a:latin typeface="Arial Narrow" panose="020B0606020202030204" pitchFamily="34" charset="0"/>
                <a:sym typeface="Arial"/>
              </a:endParaRPr>
            </a:p>
          </p:txBody>
        </p:sp>
        <p:sp>
          <p:nvSpPr>
            <p:cNvPr id="264" name="Shape 1281">
              <a:extLst>
                <a:ext uri="{FF2B5EF4-FFF2-40B4-BE49-F238E27FC236}">
                  <a16:creationId xmlns:a16="http://schemas.microsoft.com/office/drawing/2014/main" id="{06F24C69-1202-4146-AAF8-C3789AA78E0B}"/>
                </a:ext>
              </a:extLst>
            </p:cNvPr>
            <p:cNvSpPr/>
            <p:nvPr/>
          </p:nvSpPr>
          <p:spPr>
            <a:xfrm>
              <a:off x="4299201" y="5398054"/>
              <a:ext cx="268659" cy="26776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lvl1pPr algn="r">
                <a:lnSpc>
                  <a:spcPct val="95000"/>
                </a:lnSpc>
                <a:defRPr sz="1200">
                  <a:solidFill>
                    <a:srgbClr val="535353"/>
                  </a:solidFill>
                  <a:latin typeface="+mn-lt"/>
                  <a:ea typeface="+mn-ea"/>
                  <a:cs typeface="+mn-cs"/>
                  <a:sym typeface="Arial"/>
                </a:defRPr>
              </a:lvl1pPr>
            </a:lstStyle>
            <a:p>
              <a:pPr marL="0" marR="0" lvl="0" indent="0" algn="ctr" defTabSz="914400" eaLnBrk="1" fontAlgn="auto" latinLnBrk="0" hangingPunct="1">
                <a:lnSpc>
                  <a:spcPct val="95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solidFill>
                  <a:effectLst/>
                  <a:uLnTx/>
                  <a:uFillTx/>
                  <a:latin typeface="Arial Narrow" panose="020B0606020202030204" pitchFamily="34" charset="0"/>
                  <a:sym typeface="Arial"/>
                </a:rPr>
                <a:t>7.8</a:t>
              </a:r>
              <a:endParaRPr kumimoji="0" sz="1200" b="0" i="0" u="none" strike="noStrike" kern="0" cap="none" spc="0" normalizeH="0" baseline="0" noProof="0" dirty="0">
                <a:ln>
                  <a:noFill/>
                </a:ln>
                <a:solidFill>
                  <a:srgbClr val="000000"/>
                </a:solidFill>
                <a:effectLst/>
                <a:uLnTx/>
                <a:uFillTx/>
                <a:latin typeface="Arial Narrow" panose="020B0606020202030204" pitchFamily="34" charset="0"/>
                <a:sym typeface="Arial"/>
              </a:endParaRPr>
            </a:p>
          </p:txBody>
        </p:sp>
        <p:sp>
          <p:nvSpPr>
            <p:cNvPr id="265" name="Shape 1284">
              <a:extLst>
                <a:ext uri="{FF2B5EF4-FFF2-40B4-BE49-F238E27FC236}">
                  <a16:creationId xmlns:a16="http://schemas.microsoft.com/office/drawing/2014/main" id="{57852469-17BB-4606-BCD8-68E6172C0517}"/>
                </a:ext>
              </a:extLst>
            </p:cNvPr>
            <p:cNvSpPr/>
            <p:nvPr/>
          </p:nvSpPr>
          <p:spPr>
            <a:xfrm>
              <a:off x="2725984" y="5398054"/>
              <a:ext cx="268659" cy="26776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lvl1pPr algn="r">
                <a:lnSpc>
                  <a:spcPct val="95000"/>
                </a:lnSpc>
                <a:defRPr sz="1200">
                  <a:solidFill>
                    <a:srgbClr val="535353"/>
                  </a:solidFill>
                  <a:latin typeface="+mn-lt"/>
                  <a:ea typeface="+mn-ea"/>
                  <a:cs typeface="+mn-cs"/>
                  <a:sym typeface="Arial"/>
                </a:defRPr>
              </a:lvl1pPr>
            </a:lstStyle>
            <a:p>
              <a:pPr marL="0" marR="0" lvl="0" indent="0" algn="ctr" defTabSz="914400" eaLnBrk="1" fontAlgn="auto" latinLnBrk="0" hangingPunct="1">
                <a:lnSpc>
                  <a:spcPct val="95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solidFill>
                  <a:effectLst/>
                  <a:uLnTx/>
                  <a:uFillTx/>
                  <a:latin typeface="Arial Narrow" panose="020B0606020202030204" pitchFamily="34" charset="0"/>
                  <a:sym typeface="Arial"/>
                </a:rPr>
                <a:t>3.9</a:t>
              </a:r>
              <a:endParaRPr kumimoji="0" sz="1200" b="0" i="0" u="none" strike="noStrike" kern="0" cap="none" spc="0" normalizeH="0" baseline="0" noProof="0" dirty="0">
                <a:ln>
                  <a:noFill/>
                </a:ln>
                <a:solidFill>
                  <a:srgbClr val="000000"/>
                </a:solidFill>
                <a:effectLst/>
                <a:uLnTx/>
                <a:uFillTx/>
                <a:latin typeface="Arial Narrow" panose="020B0606020202030204" pitchFamily="34" charset="0"/>
                <a:sym typeface="Arial"/>
              </a:endParaRPr>
            </a:p>
          </p:txBody>
        </p:sp>
        <p:sp>
          <p:nvSpPr>
            <p:cNvPr id="266" name="Shape 1287">
              <a:extLst>
                <a:ext uri="{FF2B5EF4-FFF2-40B4-BE49-F238E27FC236}">
                  <a16:creationId xmlns:a16="http://schemas.microsoft.com/office/drawing/2014/main" id="{5B170C85-8A2C-4CF7-AB54-8F2B8905EC7A}"/>
                </a:ext>
              </a:extLst>
            </p:cNvPr>
            <p:cNvSpPr/>
            <p:nvPr/>
          </p:nvSpPr>
          <p:spPr>
            <a:xfrm>
              <a:off x="3250389" y="5398054"/>
              <a:ext cx="268659" cy="26776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lvl1pPr algn="r">
                <a:lnSpc>
                  <a:spcPct val="95000"/>
                </a:lnSpc>
                <a:defRPr sz="1200">
                  <a:solidFill>
                    <a:srgbClr val="535353"/>
                  </a:solidFill>
                  <a:latin typeface="+mn-lt"/>
                  <a:ea typeface="+mn-ea"/>
                  <a:cs typeface="+mn-cs"/>
                  <a:sym typeface="Arial"/>
                </a:defRPr>
              </a:lvl1pPr>
            </a:lstStyle>
            <a:p>
              <a:pPr marL="0" marR="0" lvl="0" indent="0" algn="ctr" defTabSz="914400" eaLnBrk="1" fontAlgn="auto" latinLnBrk="0" hangingPunct="1">
                <a:lnSpc>
                  <a:spcPct val="95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solidFill>
                  <a:effectLst/>
                  <a:uLnTx/>
                  <a:uFillTx/>
                  <a:latin typeface="Arial Narrow" panose="020B0606020202030204" pitchFamily="34" charset="0"/>
                  <a:sym typeface="Arial"/>
                </a:rPr>
                <a:t>5.2</a:t>
              </a:r>
              <a:endParaRPr kumimoji="0" sz="1200" b="0" i="0" u="none" strike="noStrike" kern="0" cap="none" spc="0" normalizeH="0" baseline="0" noProof="0" dirty="0">
                <a:ln>
                  <a:noFill/>
                </a:ln>
                <a:solidFill>
                  <a:srgbClr val="000000"/>
                </a:solidFill>
                <a:effectLst/>
                <a:uLnTx/>
                <a:uFillTx/>
                <a:latin typeface="Arial Narrow" panose="020B0606020202030204" pitchFamily="34" charset="0"/>
                <a:sym typeface="Arial"/>
              </a:endParaRPr>
            </a:p>
          </p:txBody>
        </p:sp>
        <p:sp>
          <p:nvSpPr>
            <p:cNvPr id="267" name="Shape 1289">
              <a:extLst>
                <a:ext uri="{FF2B5EF4-FFF2-40B4-BE49-F238E27FC236}">
                  <a16:creationId xmlns:a16="http://schemas.microsoft.com/office/drawing/2014/main" id="{0E0D8411-5FA0-4E01-AD4A-0E1D78B6FA1A}"/>
                </a:ext>
              </a:extLst>
            </p:cNvPr>
            <p:cNvSpPr/>
            <p:nvPr/>
          </p:nvSpPr>
          <p:spPr>
            <a:xfrm>
              <a:off x="2576448" y="3805316"/>
              <a:ext cx="164046" cy="1501707"/>
            </a:xfrm>
            <a:prstGeom prst="rect">
              <a:avLst/>
            </a:prstGeom>
            <a:solidFill>
              <a:srgbClr val="521F6E">
                <a:alpha val="80000"/>
              </a:srgbClr>
            </a:solidFill>
            <a:ln w="12700" cap="flat">
              <a:noFill/>
              <a:miter lim="400000"/>
            </a:ln>
            <a:effectLst/>
          </p:spPr>
          <p:txBody>
            <a:bodyPr wrap="square" lIns="45718" tIns="45718" rIns="45718" bIns="45718" numCol="1"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Helvetica"/>
                <a:sym typeface="Helvetica"/>
              </a:endParaRPr>
            </a:p>
          </p:txBody>
        </p:sp>
        <p:sp>
          <p:nvSpPr>
            <p:cNvPr id="268" name="Shape 1291">
              <a:extLst>
                <a:ext uri="{FF2B5EF4-FFF2-40B4-BE49-F238E27FC236}">
                  <a16:creationId xmlns:a16="http://schemas.microsoft.com/office/drawing/2014/main" id="{752C2CE4-601F-4A6B-BE06-3D96393715A5}"/>
                </a:ext>
              </a:extLst>
            </p:cNvPr>
            <p:cNvSpPr/>
            <p:nvPr/>
          </p:nvSpPr>
          <p:spPr>
            <a:xfrm>
              <a:off x="3774795" y="5398054"/>
              <a:ext cx="268659" cy="26776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lvl1pPr algn="r">
                <a:lnSpc>
                  <a:spcPct val="95000"/>
                </a:lnSpc>
                <a:defRPr sz="1200">
                  <a:solidFill>
                    <a:srgbClr val="535353"/>
                  </a:solidFill>
                  <a:latin typeface="+mn-lt"/>
                  <a:ea typeface="+mn-ea"/>
                  <a:cs typeface="+mn-cs"/>
                  <a:sym typeface="Arial"/>
                </a:defRPr>
              </a:lvl1pPr>
            </a:lstStyle>
            <a:p>
              <a:pPr marL="0" marR="0" lvl="0" indent="0" algn="ctr" defTabSz="914400" eaLnBrk="1" fontAlgn="auto" latinLnBrk="0" hangingPunct="1">
                <a:lnSpc>
                  <a:spcPct val="95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solidFill>
                  <a:effectLst/>
                  <a:uLnTx/>
                  <a:uFillTx/>
                  <a:latin typeface="Arial Narrow" panose="020B0606020202030204" pitchFamily="34" charset="0"/>
                  <a:sym typeface="Arial"/>
                </a:rPr>
                <a:t>6.5</a:t>
              </a:r>
              <a:endParaRPr kumimoji="0" sz="1200" b="0" i="0" u="none" strike="noStrike" kern="0" cap="none" spc="0" normalizeH="0" baseline="0" noProof="0" dirty="0">
                <a:ln>
                  <a:noFill/>
                </a:ln>
                <a:solidFill>
                  <a:srgbClr val="000000"/>
                </a:solidFill>
                <a:effectLst/>
                <a:uLnTx/>
                <a:uFillTx/>
                <a:latin typeface="Arial Narrow" panose="020B0606020202030204" pitchFamily="34" charset="0"/>
                <a:sym typeface="Arial"/>
              </a:endParaRPr>
            </a:p>
          </p:txBody>
        </p:sp>
        <p:sp>
          <p:nvSpPr>
            <p:cNvPr id="269" name="Shape 1293">
              <a:extLst>
                <a:ext uri="{FF2B5EF4-FFF2-40B4-BE49-F238E27FC236}">
                  <a16:creationId xmlns:a16="http://schemas.microsoft.com/office/drawing/2014/main" id="{EE522190-365F-4FC9-9B45-7C691CC50C26}"/>
                </a:ext>
              </a:extLst>
            </p:cNvPr>
            <p:cNvSpPr/>
            <p:nvPr/>
          </p:nvSpPr>
          <p:spPr>
            <a:xfrm>
              <a:off x="3395983" y="5014584"/>
              <a:ext cx="164046" cy="292439"/>
            </a:xfrm>
            <a:prstGeom prst="rect">
              <a:avLst/>
            </a:prstGeom>
            <a:solidFill>
              <a:srgbClr val="521F6E">
                <a:alpha val="80000"/>
              </a:srgbClr>
            </a:solidFill>
            <a:ln w="12700" cap="flat">
              <a:noFill/>
              <a:miter lim="400000"/>
            </a:ln>
            <a:effectLst/>
          </p:spPr>
          <p:txBody>
            <a:bodyPr wrap="square" lIns="45718" tIns="45718" rIns="45718" bIns="45718" numCol="1"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Helvetica"/>
                <a:sym typeface="Helvetica"/>
              </a:endParaRPr>
            </a:p>
          </p:txBody>
        </p:sp>
        <p:sp>
          <p:nvSpPr>
            <p:cNvPr id="270" name="Shape 1294">
              <a:extLst>
                <a:ext uri="{FF2B5EF4-FFF2-40B4-BE49-F238E27FC236}">
                  <a16:creationId xmlns:a16="http://schemas.microsoft.com/office/drawing/2014/main" id="{BD0A56D3-A144-43B2-B88C-29EDFA13D695}"/>
                </a:ext>
              </a:extLst>
            </p:cNvPr>
            <p:cNvSpPr/>
            <p:nvPr/>
          </p:nvSpPr>
          <p:spPr>
            <a:xfrm>
              <a:off x="3118393" y="4698436"/>
              <a:ext cx="164046" cy="608587"/>
            </a:xfrm>
            <a:prstGeom prst="rect">
              <a:avLst/>
            </a:prstGeom>
            <a:solidFill>
              <a:srgbClr val="521F6E">
                <a:alpha val="80000"/>
              </a:srgbClr>
            </a:solidFill>
            <a:ln w="12700" cap="flat">
              <a:noFill/>
              <a:miter lim="400000"/>
            </a:ln>
            <a:effectLst/>
          </p:spPr>
          <p:txBody>
            <a:bodyPr wrap="square" lIns="45718" tIns="45718" rIns="45718" bIns="45718" numCol="1"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Helvetica"/>
                <a:sym typeface="Helvetica"/>
              </a:endParaRPr>
            </a:p>
          </p:txBody>
        </p:sp>
        <p:sp>
          <p:nvSpPr>
            <p:cNvPr id="271" name="Shape 1295">
              <a:extLst>
                <a:ext uri="{FF2B5EF4-FFF2-40B4-BE49-F238E27FC236}">
                  <a16:creationId xmlns:a16="http://schemas.microsoft.com/office/drawing/2014/main" id="{E1D7D6A6-455E-47E6-A719-1D9304652F37}"/>
                </a:ext>
              </a:extLst>
            </p:cNvPr>
            <p:cNvSpPr/>
            <p:nvPr/>
          </p:nvSpPr>
          <p:spPr>
            <a:xfrm>
              <a:off x="2859577" y="4160981"/>
              <a:ext cx="164046" cy="1146042"/>
            </a:xfrm>
            <a:prstGeom prst="rect">
              <a:avLst/>
            </a:prstGeom>
            <a:solidFill>
              <a:srgbClr val="521F6E">
                <a:alpha val="80000"/>
              </a:srgbClr>
            </a:solidFill>
            <a:ln w="12700" cap="flat">
              <a:noFill/>
              <a:miter lim="400000"/>
            </a:ln>
            <a:effectLst/>
          </p:spPr>
          <p:txBody>
            <a:bodyPr wrap="square" lIns="45718" tIns="45718" rIns="45718" bIns="45718" numCol="1"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Helvetica"/>
                <a:sym typeface="Helvetica"/>
              </a:endParaRPr>
            </a:p>
          </p:txBody>
        </p:sp>
        <p:sp>
          <p:nvSpPr>
            <p:cNvPr id="272" name="Shape 1296">
              <a:extLst>
                <a:ext uri="{FF2B5EF4-FFF2-40B4-BE49-F238E27FC236}">
                  <a16:creationId xmlns:a16="http://schemas.microsoft.com/office/drawing/2014/main" id="{9C093B9A-3A19-4BFE-BA35-4AF3E64E67DE}"/>
                </a:ext>
              </a:extLst>
            </p:cNvPr>
            <p:cNvSpPr/>
            <p:nvPr/>
          </p:nvSpPr>
          <p:spPr>
            <a:xfrm>
              <a:off x="2314662" y="3805316"/>
              <a:ext cx="164046" cy="1501707"/>
            </a:xfrm>
            <a:prstGeom prst="rect">
              <a:avLst/>
            </a:prstGeom>
            <a:solidFill>
              <a:srgbClr val="521F6E">
                <a:alpha val="80000"/>
              </a:srgbClr>
            </a:solidFill>
            <a:ln w="12700" cap="flat">
              <a:noFill/>
              <a:miter lim="400000"/>
            </a:ln>
            <a:effectLst/>
          </p:spPr>
          <p:txBody>
            <a:bodyPr wrap="square" lIns="45718" tIns="45718" rIns="45718" bIns="45718" numCol="1"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Helvetica"/>
                <a:sym typeface="Helvetica"/>
              </a:endParaRPr>
            </a:p>
          </p:txBody>
        </p:sp>
        <p:sp>
          <p:nvSpPr>
            <p:cNvPr id="273" name="Shape 1297">
              <a:extLst>
                <a:ext uri="{FF2B5EF4-FFF2-40B4-BE49-F238E27FC236}">
                  <a16:creationId xmlns:a16="http://schemas.microsoft.com/office/drawing/2014/main" id="{F462045B-5FB9-4F75-B430-2F032D2D0D92}"/>
                </a:ext>
              </a:extLst>
            </p:cNvPr>
            <p:cNvSpPr/>
            <p:nvPr/>
          </p:nvSpPr>
          <p:spPr>
            <a:xfrm>
              <a:off x="1529221" y="5235890"/>
              <a:ext cx="164046" cy="71133"/>
            </a:xfrm>
            <a:prstGeom prst="rect">
              <a:avLst/>
            </a:prstGeom>
            <a:solidFill>
              <a:srgbClr val="42865C"/>
            </a:solidFill>
            <a:ln w="12700" cap="flat">
              <a:noFill/>
              <a:miter lim="400000"/>
            </a:ln>
            <a:effectLst/>
          </p:spPr>
          <p:txBody>
            <a:bodyPr wrap="square" lIns="45718" tIns="45718" rIns="45718" bIns="45718" numCol="1"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Helvetica"/>
                <a:sym typeface="Helvetica"/>
              </a:endParaRPr>
            </a:p>
          </p:txBody>
        </p:sp>
        <p:sp>
          <p:nvSpPr>
            <p:cNvPr id="274" name="Shape 1298">
              <a:extLst>
                <a:ext uri="{FF2B5EF4-FFF2-40B4-BE49-F238E27FC236}">
                  <a16:creationId xmlns:a16="http://schemas.microsoft.com/office/drawing/2014/main" id="{570C7810-DB4D-4DAE-AB83-AFFE9D4548E3}"/>
                </a:ext>
              </a:extLst>
            </p:cNvPr>
            <p:cNvSpPr/>
            <p:nvPr/>
          </p:nvSpPr>
          <p:spPr>
            <a:xfrm>
              <a:off x="1797436" y="5085718"/>
              <a:ext cx="164046" cy="221305"/>
            </a:xfrm>
            <a:prstGeom prst="rect">
              <a:avLst/>
            </a:prstGeom>
            <a:solidFill>
              <a:srgbClr val="42865C"/>
            </a:solidFill>
            <a:ln w="12700" cap="flat">
              <a:noFill/>
              <a:miter lim="400000"/>
            </a:ln>
            <a:effectLst/>
          </p:spPr>
          <p:txBody>
            <a:bodyPr wrap="square" lIns="45718" tIns="45718" rIns="45718" bIns="45718" numCol="1"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Helvetica"/>
                <a:sym typeface="Helvetica"/>
              </a:endParaRPr>
            </a:p>
          </p:txBody>
        </p:sp>
        <p:sp>
          <p:nvSpPr>
            <p:cNvPr id="275" name="Shape 1299">
              <a:extLst>
                <a:ext uri="{FF2B5EF4-FFF2-40B4-BE49-F238E27FC236}">
                  <a16:creationId xmlns:a16="http://schemas.microsoft.com/office/drawing/2014/main" id="{1B97B772-61A1-414B-A6D5-D8F250C3551A}"/>
                </a:ext>
              </a:extLst>
            </p:cNvPr>
            <p:cNvSpPr/>
            <p:nvPr/>
          </p:nvSpPr>
          <p:spPr>
            <a:xfrm>
              <a:off x="2059380" y="4437614"/>
              <a:ext cx="164046" cy="869409"/>
            </a:xfrm>
            <a:prstGeom prst="rect">
              <a:avLst/>
            </a:prstGeom>
            <a:solidFill>
              <a:srgbClr val="42865C"/>
            </a:solidFill>
            <a:ln w="12700" cap="flat">
              <a:noFill/>
              <a:miter lim="400000"/>
            </a:ln>
            <a:effectLst/>
          </p:spPr>
          <p:txBody>
            <a:bodyPr wrap="square" lIns="45718" tIns="45718" rIns="45718" bIns="45718" numCol="1"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Helvetica"/>
                <a:sym typeface="Helvetica"/>
              </a:endParaRPr>
            </a:p>
          </p:txBody>
        </p:sp>
        <p:sp>
          <p:nvSpPr>
            <p:cNvPr id="276" name="Shape 1293">
              <a:extLst>
                <a:ext uri="{FF2B5EF4-FFF2-40B4-BE49-F238E27FC236}">
                  <a16:creationId xmlns:a16="http://schemas.microsoft.com/office/drawing/2014/main" id="{75AC453D-3EE7-4D5B-81A0-80E387A981A6}"/>
                </a:ext>
              </a:extLst>
            </p:cNvPr>
            <p:cNvSpPr/>
            <p:nvPr/>
          </p:nvSpPr>
          <p:spPr>
            <a:xfrm>
              <a:off x="3636447" y="5172660"/>
              <a:ext cx="164045" cy="134363"/>
            </a:xfrm>
            <a:prstGeom prst="rect">
              <a:avLst/>
            </a:prstGeom>
            <a:solidFill>
              <a:srgbClr val="521F6E">
                <a:alpha val="80000"/>
              </a:srgbClr>
            </a:solidFill>
            <a:ln w="12700" cap="flat">
              <a:noFill/>
              <a:miter lim="400000"/>
            </a:ln>
            <a:effectLst/>
          </p:spPr>
          <p:txBody>
            <a:bodyPr wrap="square" lIns="45718" tIns="45718" rIns="45718" bIns="45718" numCol="1"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Helvetica"/>
                <a:sym typeface="Helvetica"/>
              </a:endParaRPr>
            </a:p>
          </p:txBody>
        </p:sp>
        <p:sp>
          <p:nvSpPr>
            <p:cNvPr id="277" name="TextBox 276">
              <a:extLst>
                <a:ext uri="{FF2B5EF4-FFF2-40B4-BE49-F238E27FC236}">
                  <a16:creationId xmlns:a16="http://schemas.microsoft.com/office/drawing/2014/main" id="{0FCF0254-BA50-42B5-AC79-75AE0CA5CF07}"/>
                </a:ext>
              </a:extLst>
            </p:cNvPr>
            <p:cNvSpPr txBox="1"/>
            <p:nvPr/>
          </p:nvSpPr>
          <p:spPr>
            <a:xfrm>
              <a:off x="3025333" y="3154883"/>
              <a:ext cx="747958" cy="246217"/>
            </a:xfrm>
            <a:prstGeom prst="rect">
              <a:avLst/>
            </a:prstGeom>
            <a:noFill/>
            <a:ln w="12700" cap="flat">
              <a:noFill/>
              <a:miter lim="400000"/>
            </a:ln>
            <a:effectLst/>
            <a:sp3d/>
          </p:spPr>
          <p:txBody>
            <a:bodyPr rot="0" spcFirstLastPara="1" vertOverflow="overflow" horzOverflow="overflow" vert="horz" wrap="none" lIns="45718" tIns="45718" rIns="45718" bIns="45718" numCol="1" spcCol="38100" rtlCol="0" anchor="t">
              <a:spAutoFit/>
            </a:bodyPr>
            <a:lstStyle/>
            <a:p>
              <a:pPr marL="0" marR="0" lvl="0" indent="0" defTabSz="914400" eaLnBrk="1" fontAlgn="auto" latinLnBrk="0" hangingPunct="0">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solidFill>
                    <a:srgbClr val="000000"/>
                  </a:solidFill>
                  <a:effectLst/>
                  <a:uLnTx/>
                  <a:uFillTx/>
                  <a:latin typeface="Arial Narrow" panose="020B0606020202030204" pitchFamily="34" charset="0"/>
                  <a:ea typeface="Helvetica"/>
                  <a:cs typeface="Helvetica"/>
                  <a:sym typeface="Helvetica"/>
                </a:rPr>
                <a:t>50</a:t>
              </a:r>
              <a:r>
                <a:rPr kumimoji="0" lang="en-GB" sz="1000" b="0" i="0" u="none" strike="noStrike" kern="0" cap="none" spc="0" normalizeH="0" baseline="30000" noProof="0" dirty="0">
                  <a:ln>
                    <a:noFill/>
                  </a:ln>
                  <a:solidFill>
                    <a:srgbClr val="000000"/>
                  </a:solidFill>
                  <a:effectLst/>
                  <a:uLnTx/>
                  <a:uFillTx/>
                  <a:latin typeface="Arial Narrow" panose="020B0606020202030204" pitchFamily="34" charset="0"/>
                  <a:ea typeface="Helvetica"/>
                  <a:cs typeface="Helvetica"/>
                  <a:sym typeface="Helvetica"/>
                </a:rPr>
                <a:t>th</a:t>
              </a:r>
              <a:r>
                <a:rPr kumimoji="0" lang="en-GB" sz="1000" b="0" i="0" u="none" strike="noStrike" kern="0" cap="none" spc="0" normalizeH="0" baseline="0" noProof="0" dirty="0">
                  <a:ln>
                    <a:noFill/>
                  </a:ln>
                  <a:solidFill>
                    <a:srgbClr val="000000"/>
                  </a:solidFill>
                  <a:effectLst/>
                  <a:uLnTx/>
                  <a:uFillTx/>
                  <a:latin typeface="Arial Narrow" panose="020B0606020202030204" pitchFamily="34" charset="0"/>
                  <a:ea typeface="Helvetica"/>
                  <a:cs typeface="Helvetica"/>
                  <a:sym typeface="Helvetica"/>
                </a:rPr>
                <a:t> percentile</a:t>
              </a:r>
            </a:p>
          </p:txBody>
        </p:sp>
        <p:cxnSp>
          <p:nvCxnSpPr>
            <p:cNvPr id="278" name="Straight Arrow Connector 277">
              <a:extLst>
                <a:ext uri="{FF2B5EF4-FFF2-40B4-BE49-F238E27FC236}">
                  <a16:creationId xmlns:a16="http://schemas.microsoft.com/office/drawing/2014/main" id="{60173607-364C-4EAF-AF9A-11240CF338A2}"/>
                </a:ext>
              </a:extLst>
            </p:cNvPr>
            <p:cNvCxnSpPr/>
            <p:nvPr/>
          </p:nvCxnSpPr>
          <p:spPr>
            <a:xfrm rot="360000" flipH="1">
              <a:off x="2712473" y="3296475"/>
              <a:ext cx="302515" cy="64497"/>
            </a:xfrm>
            <a:prstGeom prst="straightConnector1">
              <a:avLst/>
            </a:prstGeom>
            <a:noFill/>
            <a:ln w="12700" cap="flat">
              <a:solidFill>
                <a:srgbClr val="000000"/>
              </a:solidFill>
              <a:prstDash val="solid"/>
              <a:round/>
              <a:tailEnd type="triangle"/>
            </a:ln>
            <a:effectLst/>
            <a:sp3d/>
          </p:spPr>
        </p:cxnSp>
        <p:sp>
          <p:nvSpPr>
            <p:cNvPr id="279" name="Shape 1274">
              <a:extLst>
                <a:ext uri="{FF2B5EF4-FFF2-40B4-BE49-F238E27FC236}">
                  <a16:creationId xmlns:a16="http://schemas.microsoft.com/office/drawing/2014/main" id="{35DD7AA6-B947-4604-A49C-EB2D4A07DD5D}"/>
                </a:ext>
              </a:extLst>
            </p:cNvPr>
            <p:cNvSpPr/>
            <p:nvPr/>
          </p:nvSpPr>
          <p:spPr>
            <a:xfrm flipH="1">
              <a:off x="1754063" y="5297530"/>
              <a:ext cx="0" cy="91440"/>
            </a:xfrm>
            <a:prstGeom prst="line">
              <a:avLst/>
            </a:prstGeom>
            <a:noFill/>
            <a:ln w="19050" cap="flat">
              <a:solidFill>
                <a:srgbClr val="000000"/>
              </a:solidFill>
              <a:prstDash val="solid"/>
              <a:round/>
            </a:ln>
            <a:effectLst/>
          </p:spPr>
          <p:txBody>
            <a:bodyPr wrap="square" lIns="45718" tIns="45718" rIns="45718" bIns="45718"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Helvetica"/>
                <a:sym typeface="Helvetica"/>
              </a:endParaRPr>
            </a:p>
          </p:txBody>
        </p:sp>
        <p:sp>
          <p:nvSpPr>
            <p:cNvPr id="280" name="Shape 1277">
              <a:extLst>
                <a:ext uri="{FF2B5EF4-FFF2-40B4-BE49-F238E27FC236}">
                  <a16:creationId xmlns:a16="http://schemas.microsoft.com/office/drawing/2014/main" id="{4C8F9C64-98D7-4362-A3D8-F3F7844739E8}"/>
                </a:ext>
              </a:extLst>
            </p:cNvPr>
            <p:cNvSpPr/>
            <p:nvPr/>
          </p:nvSpPr>
          <p:spPr>
            <a:xfrm flipH="1">
              <a:off x="2278469" y="5297530"/>
              <a:ext cx="0" cy="91440"/>
            </a:xfrm>
            <a:prstGeom prst="line">
              <a:avLst/>
            </a:prstGeom>
            <a:noFill/>
            <a:ln w="19050" cap="flat">
              <a:solidFill>
                <a:srgbClr val="000000"/>
              </a:solidFill>
              <a:prstDash val="solid"/>
              <a:round/>
            </a:ln>
            <a:effectLst/>
          </p:spPr>
          <p:txBody>
            <a:bodyPr wrap="square" lIns="45718" tIns="45718" rIns="45718" bIns="45718"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Helvetica"/>
                <a:sym typeface="Helvetica"/>
              </a:endParaRPr>
            </a:p>
          </p:txBody>
        </p:sp>
        <p:sp>
          <p:nvSpPr>
            <p:cNvPr id="281" name="Shape 1280">
              <a:extLst>
                <a:ext uri="{FF2B5EF4-FFF2-40B4-BE49-F238E27FC236}">
                  <a16:creationId xmlns:a16="http://schemas.microsoft.com/office/drawing/2014/main" id="{1B922FAF-889C-4AC7-8971-D3F2E8B0ED76}"/>
                </a:ext>
              </a:extLst>
            </p:cNvPr>
            <p:cNvSpPr/>
            <p:nvPr/>
          </p:nvSpPr>
          <p:spPr>
            <a:xfrm flipH="1">
              <a:off x="4376117" y="5310425"/>
              <a:ext cx="0" cy="91440"/>
            </a:xfrm>
            <a:prstGeom prst="line">
              <a:avLst/>
            </a:prstGeom>
            <a:noFill/>
            <a:ln w="19050" cap="flat">
              <a:solidFill>
                <a:srgbClr val="000000"/>
              </a:solidFill>
              <a:prstDash val="solid"/>
              <a:round/>
            </a:ln>
            <a:effectLst/>
          </p:spPr>
          <p:txBody>
            <a:bodyPr wrap="square" lIns="45718" tIns="45718" rIns="45718" bIns="45718"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Helvetica"/>
                <a:sym typeface="Helvetica"/>
              </a:endParaRPr>
            </a:p>
          </p:txBody>
        </p:sp>
        <p:sp>
          <p:nvSpPr>
            <p:cNvPr id="282" name="Shape 1283">
              <a:extLst>
                <a:ext uri="{FF2B5EF4-FFF2-40B4-BE49-F238E27FC236}">
                  <a16:creationId xmlns:a16="http://schemas.microsoft.com/office/drawing/2014/main" id="{0CD58D34-663B-4A3E-8DB4-BF55B766E90F}"/>
                </a:ext>
              </a:extLst>
            </p:cNvPr>
            <p:cNvSpPr/>
            <p:nvPr/>
          </p:nvSpPr>
          <p:spPr>
            <a:xfrm flipH="1">
              <a:off x="2802899" y="5297530"/>
              <a:ext cx="0" cy="91440"/>
            </a:xfrm>
            <a:prstGeom prst="line">
              <a:avLst/>
            </a:prstGeom>
            <a:noFill/>
            <a:ln w="19050" cap="flat">
              <a:solidFill>
                <a:srgbClr val="000000"/>
              </a:solidFill>
              <a:prstDash val="solid"/>
              <a:round/>
            </a:ln>
            <a:effectLst/>
          </p:spPr>
          <p:txBody>
            <a:bodyPr wrap="square" lIns="45718" tIns="45718" rIns="45718" bIns="45718"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Helvetica"/>
                <a:sym typeface="Helvetica"/>
              </a:endParaRPr>
            </a:p>
          </p:txBody>
        </p:sp>
        <p:sp>
          <p:nvSpPr>
            <p:cNvPr id="283" name="Shape 1286">
              <a:extLst>
                <a:ext uri="{FF2B5EF4-FFF2-40B4-BE49-F238E27FC236}">
                  <a16:creationId xmlns:a16="http://schemas.microsoft.com/office/drawing/2014/main" id="{DCB6E94D-E355-40A3-8AF4-8C409A051D3C}"/>
                </a:ext>
              </a:extLst>
            </p:cNvPr>
            <p:cNvSpPr/>
            <p:nvPr/>
          </p:nvSpPr>
          <p:spPr>
            <a:xfrm flipH="1">
              <a:off x="3327305" y="5297530"/>
              <a:ext cx="0" cy="91440"/>
            </a:xfrm>
            <a:prstGeom prst="line">
              <a:avLst/>
            </a:prstGeom>
            <a:noFill/>
            <a:ln w="19050" cap="flat">
              <a:solidFill>
                <a:srgbClr val="000000"/>
              </a:solidFill>
              <a:prstDash val="solid"/>
              <a:round/>
            </a:ln>
            <a:effectLst/>
          </p:spPr>
          <p:txBody>
            <a:bodyPr wrap="square" lIns="45718" tIns="45718" rIns="45718" bIns="45718"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Helvetica"/>
                <a:sym typeface="Helvetica"/>
              </a:endParaRPr>
            </a:p>
          </p:txBody>
        </p:sp>
        <p:sp>
          <p:nvSpPr>
            <p:cNvPr id="284" name="Shape 1290">
              <a:extLst>
                <a:ext uri="{FF2B5EF4-FFF2-40B4-BE49-F238E27FC236}">
                  <a16:creationId xmlns:a16="http://schemas.microsoft.com/office/drawing/2014/main" id="{CBF4CF45-1320-464A-A607-E1977DCD8330}"/>
                </a:ext>
              </a:extLst>
            </p:cNvPr>
            <p:cNvSpPr/>
            <p:nvPr/>
          </p:nvSpPr>
          <p:spPr>
            <a:xfrm flipH="1">
              <a:off x="3851711" y="5297530"/>
              <a:ext cx="0" cy="91440"/>
            </a:xfrm>
            <a:prstGeom prst="line">
              <a:avLst/>
            </a:prstGeom>
            <a:noFill/>
            <a:ln w="19050" cap="flat">
              <a:solidFill>
                <a:srgbClr val="000000"/>
              </a:solidFill>
              <a:prstDash val="solid"/>
              <a:round/>
            </a:ln>
            <a:effectLst/>
          </p:spPr>
          <p:txBody>
            <a:bodyPr wrap="square" lIns="45718" tIns="45718" rIns="45718" bIns="45718"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Helvetica"/>
                <a:sym typeface="Helvetica"/>
              </a:endParaRPr>
            </a:p>
          </p:txBody>
        </p:sp>
        <p:sp>
          <p:nvSpPr>
            <p:cNvPr id="285" name="Shape 1289">
              <a:extLst>
                <a:ext uri="{FF2B5EF4-FFF2-40B4-BE49-F238E27FC236}">
                  <a16:creationId xmlns:a16="http://schemas.microsoft.com/office/drawing/2014/main" id="{1E987BD9-747A-4BCF-8098-A9489C68B87B}"/>
                </a:ext>
              </a:extLst>
            </p:cNvPr>
            <p:cNvSpPr/>
            <p:nvPr/>
          </p:nvSpPr>
          <p:spPr>
            <a:xfrm>
              <a:off x="2579080" y="4501035"/>
              <a:ext cx="164046" cy="805988"/>
            </a:xfrm>
            <a:prstGeom prst="rect">
              <a:avLst/>
            </a:prstGeom>
            <a:solidFill>
              <a:srgbClr val="FFFFFF"/>
            </a:solidFill>
            <a:ln w="12700" cap="flat">
              <a:noFill/>
              <a:miter lim="400000"/>
            </a:ln>
            <a:effectLst/>
          </p:spPr>
          <p:txBody>
            <a:bodyPr wrap="square" lIns="45718" tIns="45718" rIns="45718" bIns="45718" numCol="1"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Helvetica"/>
                <a:sym typeface="Helvetica"/>
              </a:endParaRPr>
            </a:p>
          </p:txBody>
        </p:sp>
        <p:sp>
          <p:nvSpPr>
            <p:cNvPr id="286" name="Shape 1293">
              <a:extLst>
                <a:ext uri="{FF2B5EF4-FFF2-40B4-BE49-F238E27FC236}">
                  <a16:creationId xmlns:a16="http://schemas.microsoft.com/office/drawing/2014/main" id="{CC5BBDBA-2BC4-42C8-86C9-BD00544137F2}"/>
                </a:ext>
              </a:extLst>
            </p:cNvPr>
            <p:cNvSpPr/>
            <p:nvPr/>
          </p:nvSpPr>
          <p:spPr>
            <a:xfrm>
              <a:off x="3398615" y="5140830"/>
              <a:ext cx="164046" cy="166193"/>
            </a:xfrm>
            <a:prstGeom prst="rect">
              <a:avLst/>
            </a:prstGeom>
            <a:solidFill>
              <a:srgbClr val="42865C"/>
            </a:solidFill>
            <a:ln w="12700" cap="flat">
              <a:noFill/>
              <a:miter lim="400000"/>
            </a:ln>
            <a:effectLst/>
          </p:spPr>
          <p:txBody>
            <a:bodyPr wrap="square" lIns="45718" tIns="45718" rIns="45718" bIns="45718" numCol="1"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Helvetica"/>
                <a:sym typeface="Helvetica"/>
              </a:endParaRPr>
            </a:p>
          </p:txBody>
        </p:sp>
        <p:sp>
          <p:nvSpPr>
            <p:cNvPr id="287" name="Shape 1294">
              <a:extLst>
                <a:ext uri="{FF2B5EF4-FFF2-40B4-BE49-F238E27FC236}">
                  <a16:creationId xmlns:a16="http://schemas.microsoft.com/office/drawing/2014/main" id="{FF488AD9-3F0B-46A5-9D66-66930F1B4153}"/>
                </a:ext>
              </a:extLst>
            </p:cNvPr>
            <p:cNvSpPr/>
            <p:nvPr/>
          </p:nvSpPr>
          <p:spPr>
            <a:xfrm>
              <a:off x="3121025" y="5178703"/>
              <a:ext cx="164046" cy="128320"/>
            </a:xfrm>
            <a:prstGeom prst="rect">
              <a:avLst/>
            </a:prstGeom>
            <a:solidFill>
              <a:srgbClr val="42865C"/>
            </a:solidFill>
            <a:ln w="12700" cap="flat">
              <a:noFill/>
              <a:miter lim="400000"/>
            </a:ln>
            <a:effectLst/>
          </p:spPr>
          <p:txBody>
            <a:bodyPr wrap="square" lIns="45718" tIns="45718" rIns="45718" bIns="45718" numCol="1"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Helvetica"/>
                <a:sym typeface="Helvetica"/>
              </a:endParaRPr>
            </a:p>
          </p:txBody>
        </p:sp>
        <p:sp>
          <p:nvSpPr>
            <p:cNvPr id="288" name="Shape 1295">
              <a:extLst>
                <a:ext uri="{FF2B5EF4-FFF2-40B4-BE49-F238E27FC236}">
                  <a16:creationId xmlns:a16="http://schemas.microsoft.com/office/drawing/2014/main" id="{89EE10E4-AF6E-473A-B9AA-58C4ADDE811D}"/>
                </a:ext>
              </a:extLst>
            </p:cNvPr>
            <p:cNvSpPr/>
            <p:nvPr/>
          </p:nvSpPr>
          <p:spPr>
            <a:xfrm>
              <a:off x="2862209" y="5140830"/>
              <a:ext cx="164046" cy="166193"/>
            </a:xfrm>
            <a:prstGeom prst="rect">
              <a:avLst/>
            </a:prstGeom>
            <a:solidFill>
              <a:srgbClr val="42865C"/>
            </a:solidFill>
            <a:ln w="12700" cap="flat">
              <a:noFill/>
              <a:miter lim="400000"/>
            </a:ln>
            <a:effectLst/>
          </p:spPr>
          <p:txBody>
            <a:bodyPr wrap="square" lIns="45718" tIns="45718" rIns="45718" bIns="45718" numCol="1"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Helvetica"/>
                <a:sym typeface="Helvetica"/>
              </a:endParaRPr>
            </a:p>
          </p:txBody>
        </p:sp>
        <p:sp>
          <p:nvSpPr>
            <p:cNvPr id="289" name="Shape 1296">
              <a:extLst>
                <a:ext uri="{FF2B5EF4-FFF2-40B4-BE49-F238E27FC236}">
                  <a16:creationId xmlns:a16="http://schemas.microsoft.com/office/drawing/2014/main" id="{0FD611A4-C372-40B2-9820-A9A7038EB5FF}"/>
                </a:ext>
              </a:extLst>
            </p:cNvPr>
            <p:cNvSpPr/>
            <p:nvPr/>
          </p:nvSpPr>
          <p:spPr>
            <a:xfrm>
              <a:off x="2317294" y="3928304"/>
              <a:ext cx="155448" cy="1378719"/>
            </a:xfrm>
            <a:prstGeom prst="rect">
              <a:avLst/>
            </a:prstGeom>
            <a:solidFill>
              <a:srgbClr val="42865C"/>
            </a:solidFill>
            <a:ln w="12700" cap="flat">
              <a:noFill/>
              <a:miter lim="400000"/>
            </a:ln>
            <a:effectLst/>
          </p:spPr>
          <p:txBody>
            <a:bodyPr wrap="square" lIns="45718" tIns="45718" rIns="45718" bIns="45718" numCol="1"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Helvetica"/>
                <a:sym typeface="Helvetica"/>
              </a:endParaRPr>
            </a:p>
          </p:txBody>
        </p:sp>
        <p:sp>
          <p:nvSpPr>
            <p:cNvPr id="290" name="Shape 1300">
              <a:extLst>
                <a:ext uri="{FF2B5EF4-FFF2-40B4-BE49-F238E27FC236}">
                  <a16:creationId xmlns:a16="http://schemas.microsoft.com/office/drawing/2014/main" id="{D2D9864E-658A-425C-BA4B-996CE8D524F1}"/>
                </a:ext>
              </a:extLst>
            </p:cNvPr>
            <p:cNvSpPr/>
            <p:nvPr/>
          </p:nvSpPr>
          <p:spPr>
            <a:xfrm flipH="1">
              <a:off x="2659306" y="3252053"/>
              <a:ext cx="1" cy="2054970"/>
            </a:xfrm>
            <a:prstGeom prst="line">
              <a:avLst/>
            </a:prstGeom>
            <a:noFill/>
            <a:ln w="19050" cap="flat">
              <a:solidFill>
                <a:srgbClr val="000000"/>
              </a:solidFill>
              <a:prstDash val="dash"/>
              <a:miter lim="400000"/>
            </a:ln>
            <a:effectLst/>
          </p:spPr>
          <p:txBody>
            <a:bodyPr wrap="square" lIns="45718" tIns="45718" rIns="45718" bIns="45718"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Arial"/>
                <a:cs typeface="Helvetica"/>
                <a:sym typeface="Helvetica"/>
              </a:endParaRPr>
            </a:p>
          </p:txBody>
        </p:sp>
        <p:sp>
          <p:nvSpPr>
            <p:cNvPr id="291" name="Shape 1271">
              <a:extLst>
                <a:ext uri="{FF2B5EF4-FFF2-40B4-BE49-F238E27FC236}">
                  <a16:creationId xmlns:a16="http://schemas.microsoft.com/office/drawing/2014/main" id="{A108930C-0E41-40E6-853B-67DE07A637FB}"/>
                </a:ext>
              </a:extLst>
            </p:cNvPr>
            <p:cNvSpPr/>
            <p:nvPr/>
          </p:nvSpPr>
          <p:spPr>
            <a:xfrm flipH="1" flipV="1">
              <a:off x="1129431" y="5306484"/>
              <a:ext cx="91440" cy="0"/>
            </a:xfrm>
            <a:prstGeom prst="line">
              <a:avLst/>
            </a:prstGeom>
            <a:noFill/>
            <a:ln w="19050" cap="flat">
              <a:solidFill>
                <a:srgbClr val="000000"/>
              </a:solidFill>
              <a:prstDash val="solid"/>
              <a:round/>
            </a:ln>
            <a:effectLst/>
          </p:spPr>
          <p:txBody>
            <a:bodyPr wrap="square" lIns="45718" tIns="45718" rIns="45718" bIns="45718" numCol="1"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cs typeface="Helvetica"/>
                <a:sym typeface="Helvetica"/>
              </a:endParaRPr>
            </a:p>
          </p:txBody>
        </p:sp>
      </p:grpSp>
      <p:sp>
        <p:nvSpPr>
          <p:cNvPr id="298" name="Shape 1271">
            <a:extLst>
              <a:ext uri="{FF2B5EF4-FFF2-40B4-BE49-F238E27FC236}">
                <a16:creationId xmlns:a16="http://schemas.microsoft.com/office/drawing/2014/main" id="{1C81FE9B-F3B0-4D2D-98EF-E93A2B5CB784}"/>
              </a:ext>
            </a:extLst>
          </p:cNvPr>
          <p:cNvSpPr/>
          <p:nvPr/>
        </p:nvSpPr>
        <p:spPr>
          <a:xfrm flipH="1" flipV="1">
            <a:off x="1129431" y="5146990"/>
            <a:ext cx="3388996" cy="1"/>
          </a:xfrm>
          <a:prstGeom prst="line">
            <a:avLst/>
          </a:prstGeom>
          <a:noFill/>
          <a:ln w="19050" cap="flat">
            <a:solidFill>
              <a:srgbClr val="000000"/>
            </a:solidFill>
            <a:prstDash val="solid"/>
            <a:round/>
          </a:ln>
          <a:effectLst/>
        </p:spPr>
        <p:txBody>
          <a:bodyPr wrap="square" lIns="45718" tIns="45718" rIns="45718" bIns="45718" numCol="1" anchor="t">
            <a:noAutofit/>
          </a:bodyPr>
          <a:lstStyle/>
          <a:p>
            <a:endParaRPr>
              <a:solidFill>
                <a:srgbClr val="000000"/>
              </a:solidFill>
              <a:cs typeface="Helvetica"/>
              <a:sym typeface="Helvetica"/>
            </a:endParaRPr>
          </a:p>
        </p:txBody>
      </p:sp>
      <p:sp>
        <p:nvSpPr>
          <p:cNvPr id="300" name="Text Box 4">
            <a:extLst>
              <a:ext uri="{FF2B5EF4-FFF2-40B4-BE49-F238E27FC236}">
                <a16:creationId xmlns:a16="http://schemas.microsoft.com/office/drawing/2014/main" id="{9169B95F-BB7B-4D3F-B8B3-2422C63A4743}"/>
              </a:ext>
            </a:extLst>
          </p:cNvPr>
          <p:cNvSpPr txBox="1">
            <a:spLocks noChangeArrowheads="1"/>
          </p:cNvSpPr>
          <p:nvPr/>
        </p:nvSpPr>
        <p:spPr bwMode="gray">
          <a:xfrm>
            <a:off x="-35861" y="5638757"/>
            <a:ext cx="8749551" cy="643406"/>
          </a:xfrm>
          <a:prstGeom prst="rect">
            <a:avLst/>
          </a:prstGeom>
          <a:noFill/>
          <a:ln w="9525">
            <a:noFill/>
            <a:miter lim="800000"/>
            <a:headEnd/>
            <a:tailEnd/>
          </a:ln>
          <a:effectLst/>
        </p:spPr>
        <p:txBody>
          <a:bodyPr wrap="square" anchor="b">
            <a:noAutofit/>
          </a:bodyPr>
          <a:lstStyle/>
          <a:p>
            <a:pPr marL="91440" defTabSz="914400">
              <a:buSzPct val="100000"/>
              <a:defRPr/>
            </a:pPr>
            <a:r>
              <a:rPr lang="nb-NO" sz="900" dirty="0">
                <a:solidFill>
                  <a:srgbClr val="000000"/>
                </a:solidFill>
                <a:latin typeface="Arial Narrow" panose="020B0606020202030204" pitchFamily="34" charset="0"/>
              </a:rPr>
              <a:t>In frequency disribution of plasma LDL-C levels, green represents overlap in frequency of patients with and without PCSK9 mutations.</a:t>
            </a:r>
          </a:p>
          <a:p>
            <a:pPr marL="91440" defTabSz="914400">
              <a:buSzPct val="100000"/>
              <a:defRPr/>
            </a:pPr>
            <a:r>
              <a:rPr lang="nb-NO" sz="900" dirty="0">
                <a:solidFill>
                  <a:srgbClr val="000000"/>
                </a:solidFill>
                <a:latin typeface="Arial Narrow" panose="020B0606020202030204" pitchFamily="34" charset="0"/>
              </a:rPr>
              <a:t>CHD = coronary heart disease; CV = cardiovascular; LDL-C = low-density lipoprotein cholesterol; LDL-R = low-density lipoprotein receptor; PCSK9 = proprotein convertase subtilisin–kexin type 9. </a:t>
            </a:r>
          </a:p>
        </p:txBody>
      </p:sp>
    </p:spTree>
    <p:extLst>
      <p:ext uri="{BB962C8B-B14F-4D97-AF65-F5344CB8AC3E}">
        <p14:creationId xmlns:p14="http://schemas.microsoft.com/office/powerpoint/2010/main" val="2591981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8797" y="6310617"/>
            <a:ext cx="9162797" cy="54738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 name="Rectangle 10"/>
          <p:cNvSpPr/>
          <p:nvPr/>
        </p:nvSpPr>
        <p:spPr>
          <a:xfrm>
            <a:off x="-18797" y="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352298" y="42804"/>
            <a:ext cx="8439403" cy="1200329"/>
          </a:xfrm>
          <a:prstGeom prst="rect">
            <a:avLst/>
          </a:prstGeom>
        </p:spPr>
        <p:txBody>
          <a:bodyPr wrap="square">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FOURIER</a:t>
            </a:r>
          </a:p>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Median LDL-C Levels Over Time</a:t>
            </a:r>
          </a:p>
        </p:txBody>
      </p:sp>
      <p:sp>
        <p:nvSpPr>
          <p:cNvPr id="8" name="Text Box 29">
            <a:extLst>
              <a:ext uri="{FF2B5EF4-FFF2-40B4-BE49-F238E27FC236}">
                <a16:creationId xmlns:a16="http://schemas.microsoft.com/office/drawing/2014/main" id="{FDFF51ED-AAFA-48FC-8CF0-43911E427CA8}"/>
              </a:ext>
            </a:extLst>
          </p:cNvPr>
          <p:cNvSpPr txBox="1">
            <a:spLocks noChangeArrowheads="1"/>
          </p:cNvSpPr>
          <p:nvPr/>
        </p:nvSpPr>
        <p:spPr bwMode="auto">
          <a:xfrm>
            <a:off x="56265" y="6420444"/>
            <a:ext cx="8726037" cy="36933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Narrow"/>
                <a:ea typeface="+mn-ea"/>
                <a:cs typeface="Arial Narrow"/>
              </a:rPr>
              <a:t>Data shown are median values with 95% confidence intervals in the two arms; ITT. </a:t>
            </a:r>
            <a:br>
              <a:rPr kumimoji="0" lang="da-DK" sz="900" b="0" i="0" u="none" strike="noStrike" kern="1200" cap="none" spc="0" normalizeH="0" baseline="0" noProof="0" dirty="0">
                <a:ln>
                  <a:noFill/>
                </a:ln>
                <a:solidFill>
                  <a:srgbClr val="FFFFFF"/>
                </a:solidFill>
                <a:effectLst/>
                <a:uLnTx/>
                <a:uFillTx/>
                <a:latin typeface="Arial Narrow"/>
                <a:ea typeface="+mn-ea"/>
                <a:cs typeface="Arial Narrow"/>
              </a:rPr>
            </a:br>
            <a:r>
              <a:rPr kumimoji="0" lang="da-DK" sz="900" b="0" i="0" u="none" strike="noStrike" kern="1200" cap="none" spc="0" normalizeH="0" baseline="0" noProof="0" dirty="0">
                <a:ln>
                  <a:noFill/>
                </a:ln>
                <a:solidFill>
                  <a:srgbClr val="FFFFFF"/>
                </a:solidFill>
                <a:effectLst/>
                <a:uLnTx/>
                <a:uFillTx/>
                <a:latin typeface="Arial Narrow"/>
                <a:ea typeface="+mn-ea"/>
                <a:cs typeface="Arial Narrow"/>
              </a:rPr>
              <a:t>Sabatine MS, et al . N Engl J Med 2017; 376:1713-1722</a:t>
            </a:r>
          </a:p>
        </p:txBody>
      </p:sp>
      <p:sp>
        <p:nvSpPr>
          <p:cNvPr id="570" name="Rectangle 569">
            <a:extLst>
              <a:ext uri="{FF2B5EF4-FFF2-40B4-BE49-F238E27FC236}">
                <a16:creationId xmlns:a16="http://schemas.microsoft.com/office/drawing/2014/main" id="{01500590-5335-4FBC-B23A-0AA360ADAF4E}"/>
              </a:ext>
            </a:extLst>
          </p:cNvPr>
          <p:cNvSpPr/>
          <p:nvPr/>
        </p:nvSpPr>
        <p:spPr>
          <a:xfrm>
            <a:off x="0" y="1349252"/>
            <a:ext cx="9144000" cy="1528624"/>
          </a:xfrm>
          <a:prstGeom prst="rect">
            <a:avLst/>
          </a:prstGeom>
          <a:solidFill>
            <a:srgbClr val="7C6093"/>
          </a:solidFill>
        </p:spPr>
        <p:txBody>
          <a:bodyPr wrap="square">
            <a:spAutoFit/>
          </a:bodyPr>
          <a:lstStyle/>
          <a:p>
            <a:pPr marL="285750" marR="0" lvl="0" indent="-285750" algn="l" defTabSz="457200" rtl="0" eaLnBrk="1" fontAlgn="auto" latinLnBrk="0" hangingPunct="1">
              <a:lnSpc>
                <a:spcPct val="100000"/>
              </a:lnSpc>
              <a:spcBef>
                <a:spcPts val="200"/>
              </a:spcBef>
              <a:spcAft>
                <a:spcPts val="0"/>
              </a:spcAft>
              <a:buClrTx/>
              <a:buSzTx/>
              <a:buFont typeface="Wingdings" panose="05000000000000000000" pitchFamily="2" charset="2"/>
              <a:buChar char="§"/>
              <a:tabLst/>
              <a:defRPr/>
            </a:pPr>
            <a:r>
              <a:rPr kumimoji="0" lang="en-US" sz="1800" b="1" i="0" u="none" strike="noStrike" kern="1200" cap="none" spc="0" normalizeH="0" baseline="0" noProof="0" dirty="0">
                <a:ln>
                  <a:noFill/>
                </a:ln>
                <a:solidFill>
                  <a:srgbClr val="FFFFFF"/>
                </a:solidFill>
                <a:effectLst/>
                <a:uLnTx/>
                <a:uFillTx/>
                <a:latin typeface="Arial Narrow"/>
                <a:ea typeface="+mn-ea"/>
                <a:cs typeface="Arial Narrow"/>
              </a:rPr>
              <a:t>LDL-C was significantly reduced in the evolocumab group (median: 0.78 mmol/L) including 42% who achieved levels ≤ 0.65 mmol/L vs &lt; 0.1% in the placebo group, nearly all of whom were on background statin therapy</a:t>
            </a:r>
          </a:p>
          <a:p>
            <a:pPr marL="285750" marR="0" lvl="0" indent="-285750" algn="l" defTabSz="457200" rtl="0" eaLnBrk="1" fontAlgn="auto" latinLnBrk="0" hangingPunct="1">
              <a:lnSpc>
                <a:spcPct val="100000"/>
              </a:lnSpc>
              <a:spcBef>
                <a:spcPts val="200"/>
              </a:spcBef>
              <a:spcAft>
                <a:spcPts val="0"/>
              </a:spcAft>
              <a:buClrTx/>
              <a:buSzTx/>
              <a:buFont typeface="Wingdings" panose="05000000000000000000" pitchFamily="2" charset="2"/>
              <a:buChar char="§"/>
              <a:tabLst/>
              <a:defRPr/>
            </a:pPr>
            <a:r>
              <a:rPr kumimoji="0" lang="en-US" sz="1800" b="1" i="0" u="none" strike="noStrike" kern="1200" cap="none" spc="0" normalizeH="0" baseline="0" noProof="0" dirty="0">
                <a:ln>
                  <a:noFill/>
                </a:ln>
                <a:solidFill>
                  <a:srgbClr val="FFFFFF"/>
                </a:solidFill>
                <a:effectLst/>
                <a:uLnTx/>
                <a:uFillTx/>
                <a:latin typeface="Calibri" panose="020F0502020204030204" pitchFamily="34" charset="0"/>
                <a:ea typeface="Times New Roman" panose="02020603050405020304" pitchFamily="18" charset="0"/>
                <a:cs typeface="Arial Narrow"/>
              </a:rPr>
              <a:t>↓ </a:t>
            </a:r>
            <a:r>
              <a:rPr kumimoji="0" lang="en-US" sz="1800" b="1" i="0" u="none" strike="noStrike" kern="1200" cap="none" spc="0" normalizeH="0" baseline="0" noProof="0" dirty="0">
                <a:ln>
                  <a:noFill/>
                </a:ln>
                <a:solidFill>
                  <a:srgbClr val="FFFFFF"/>
                </a:solidFill>
                <a:effectLst/>
                <a:uLnTx/>
                <a:uFillTx/>
                <a:latin typeface="Arial Narrow"/>
                <a:ea typeface="Times New Roman" panose="02020603050405020304" pitchFamily="18" charset="0"/>
                <a:cs typeface="Arial Narrow"/>
              </a:rPr>
              <a:t>CV outcomes </a:t>
            </a:r>
          </a:p>
          <a:p>
            <a:pPr marL="285750" marR="0" lvl="0" indent="-285750" algn="l" defTabSz="457200" rtl="0" eaLnBrk="1" fontAlgn="auto" latinLnBrk="0" hangingPunct="1">
              <a:lnSpc>
                <a:spcPct val="100000"/>
              </a:lnSpc>
              <a:spcBef>
                <a:spcPts val="200"/>
              </a:spcBef>
              <a:spcAft>
                <a:spcPts val="0"/>
              </a:spcAft>
              <a:buClrTx/>
              <a:buSzTx/>
              <a:buFont typeface="Wingdings" panose="05000000000000000000" pitchFamily="2" charset="2"/>
              <a:buChar char="§"/>
              <a:tabLst/>
              <a:defRPr/>
            </a:pPr>
            <a:r>
              <a:rPr kumimoji="0" lang="en-US" sz="1800" b="1" i="0" u="none" strike="noStrike" kern="1200" cap="none" spc="0" normalizeH="0" baseline="0" noProof="0" dirty="0">
                <a:ln>
                  <a:noFill/>
                </a:ln>
                <a:solidFill>
                  <a:srgbClr val="FFFFFF"/>
                </a:solidFill>
                <a:effectLst/>
                <a:uLnTx/>
                <a:uFillTx/>
                <a:latin typeface="Arial Narrow"/>
                <a:ea typeface="Times New Roman" panose="02020603050405020304" pitchFamily="18" charset="0"/>
                <a:cs typeface="Arial Narrow"/>
              </a:rPr>
              <a:t>Safe and well-tolerated</a:t>
            </a:r>
          </a:p>
        </p:txBody>
      </p:sp>
      <p:pic>
        <p:nvPicPr>
          <p:cNvPr id="7" name="Picture 6">
            <a:extLst>
              <a:ext uri="{FF2B5EF4-FFF2-40B4-BE49-F238E27FC236}">
                <a16:creationId xmlns:a16="http://schemas.microsoft.com/office/drawing/2014/main" id="{1B55296B-2B94-429C-9600-8F78D44DA1C3}"/>
              </a:ext>
            </a:extLst>
          </p:cNvPr>
          <p:cNvPicPr>
            <a:picLocks noChangeAspect="1"/>
          </p:cNvPicPr>
          <p:nvPr/>
        </p:nvPicPr>
        <p:blipFill>
          <a:blip r:embed="rId5"/>
          <a:stretch>
            <a:fillRect/>
          </a:stretch>
        </p:blipFill>
        <p:spPr>
          <a:xfrm>
            <a:off x="5476727" y="2953621"/>
            <a:ext cx="3730908" cy="3346542"/>
          </a:xfrm>
          <a:prstGeom prst="rect">
            <a:avLst/>
          </a:prstGeom>
        </p:spPr>
      </p:pic>
      <p:pic>
        <p:nvPicPr>
          <p:cNvPr id="13" name="Picture 12">
            <a:extLst>
              <a:ext uri="{FF2B5EF4-FFF2-40B4-BE49-F238E27FC236}">
                <a16:creationId xmlns:a16="http://schemas.microsoft.com/office/drawing/2014/main" id="{ED281E45-C526-445E-A688-4C7124EC28E6}"/>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211931" y="3299268"/>
            <a:ext cx="4806384" cy="2106246"/>
          </a:xfrm>
          <a:prstGeom prst="rect">
            <a:avLst/>
          </a:prstGeom>
        </p:spPr>
      </p:pic>
    </p:spTree>
    <p:extLst>
      <p:ext uri="{BB962C8B-B14F-4D97-AF65-F5344CB8AC3E}">
        <p14:creationId xmlns:p14="http://schemas.microsoft.com/office/powerpoint/2010/main" val="6227853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8797" y="6310617"/>
            <a:ext cx="9162797" cy="54738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3" name="Rectangle 12"/>
          <p:cNvSpPr/>
          <p:nvPr/>
        </p:nvSpPr>
        <p:spPr>
          <a:xfrm>
            <a:off x="-18797" y="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18797" y="-45095"/>
            <a:ext cx="9038620" cy="1261884"/>
          </a:xfrm>
          <a:prstGeom prst="rect">
            <a:avLst/>
          </a:prstGeom>
        </p:spPr>
        <p:txBody>
          <a:bodyPr wrap="square">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CA"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ODYSSEY Outcomes</a:t>
            </a:r>
          </a:p>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LDL-C: ITT and On-Treatment Analyses &amp; MACE </a:t>
            </a:r>
          </a:p>
        </p:txBody>
      </p:sp>
      <p:sp>
        <p:nvSpPr>
          <p:cNvPr id="33" name="Rectangle 32">
            <a:extLst>
              <a:ext uri="{FF2B5EF4-FFF2-40B4-BE49-F238E27FC236}">
                <a16:creationId xmlns:a16="http://schemas.microsoft.com/office/drawing/2014/main" id="{C8511B4A-A0F0-42BA-B012-CE0A587FDF88}"/>
              </a:ext>
            </a:extLst>
          </p:cNvPr>
          <p:cNvSpPr/>
          <p:nvPr/>
        </p:nvSpPr>
        <p:spPr>
          <a:xfrm>
            <a:off x="251520" y="6461844"/>
            <a:ext cx="7409149" cy="230832"/>
          </a:xfrm>
          <a:prstGeom prst="rect">
            <a:avLst/>
          </a:prstGeom>
          <a:noFill/>
          <a:ln>
            <a:noFill/>
          </a:ln>
          <a:effectLst>
            <a:outerShdw blurRad="50800" dist="38100" dir="2700000" algn="tl" rotWithShape="0">
              <a:prstClr val="black">
                <a:alpha val="40000"/>
              </a:prstClr>
            </a:outerShdw>
          </a:effectLst>
        </p:spPr>
        <p:txBody>
          <a:bodyPr wrap="square">
            <a:spAutoFit/>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Steg G. et al; </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On behalf of the ODYSSEY OUTCOMES Investigators and Committees - American College of Cardiology – 67th Scientific Sessions - March 10, 2018</a:t>
            </a:r>
          </a:p>
        </p:txBody>
      </p:sp>
      <p:sp>
        <p:nvSpPr>
          <p:cNvPr id="54" name="TextBox 53">
            <a:extLst>
              <a:ext uri="{FF2B5EF4-FFF2-40B4-BE49-F238E27FC236}">
                <a16:creationId xmlns:a16="http://schemas.microsoft.com/office/drawing/2014/main" id="{25F9B235-0191-49EE-ADC1-1E525B56EEA4}"/>
              </a:ext>
            </a:extLst>
          </p:cNvPr>
          <p:cNvSpPr txBox="1"/>
          <p:nvPr/>
        </p:nvSpPr>
        <p:spPr>
          <a:xfrm>
            <a:off x="6434" y="5519076"/>
            <a:ext cx="9162797" cy="430883"/>
          </a:xfrm>
          <a:prstGeom prst="rect">
            <a:avLst/>
          </a:prstGeom>
          <a:noFill/>
        </p:spPr>
        <p:txBody>
          <a:bodyPr wrap="square" lIns="91436" tIns="45718" rIns="91436" bIns="45718" rtlCol="0">
            <a:spAutoFit/>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*Excludes LDL-C values after premature treatment discontinuation or blinded switch to placebo</a:t>
            </a:r>
            <a:endParaRPr kumimoji="0" lang="en-US" sz="105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0" algn="l" defTabSz="914355"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t>
            </a:r>
            <a:r>
              <a:rPr kumimoji="0" lang="en-GB" sz="105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All LDL-C values, including those after premature treatment discontinuation, blinded down titration, or blinded switch to placebo</a:t>
            </a:r>
            <a:endParaRPr kumimoji="0" lang="en-US" sz="105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15" name="TextBox 14">
            <a:extLst>
              <a:ext uri="{FF2B5EF4-FFF2-40B4-BE49-F238E27FC236}">
                <a16:creationId xmlns:a16="http://schemas.microsoft.com/office/drawing/2014/main" id="{0110F6F3-F488-435D-8106-435ECF73FBCA}"/>
              </a:ext>
            </a:extLst>
          </p:cNvPr>
          <p:cNvSpPr txBox="1"/>
          <p:nvPr/>
        </p:nvSpPr>
        <p:spPr>
          <a:xfrm>
            <a:off x="4763232" y="5258304"/>
            <a:ext cx="3258403" cy="261606"/>
          </a:xfrm>
          <a:prstGeom prst="rect">
            <a:avLst/>
          </a:prstGeom>
          <a:noFill/>
        </p:spPr>
        <p:txBody>
          <a:bodyPr wrap="square" lIns="91436" tIns="45718" rIns="91436" bIns="45718" rtlCol="0">
            <a:spAutoFit/>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*Based on cumulative incidence</a:t>
            </a:r>
          </a:p>
        </p:txBody>
      </p:sp>
      <p:sp>
        <p:nvSpPr>
          <p:cNvPr id="16" name="TextBox 15">
            <a:extLst>
              <a:ext uri="{FF2B5EF4-FFF2-40B4-BE49-F238E27FC236}">
                <a16:creationId xmlns:a16="http://schemas.microsoft.com/office/drawing/2014/main" id="{B0C7788A-34AB-4D99-B36F-8002EAB5057D}"/>
              </a:ext>
            </a:extLst>
          </p:cNvPr>
          <p:cNvSpPr txBox="1"/>
          <p:nvPr/>
        </p:nvSpPr>
        <p:spPr>
          <a:xfrm>
            <a:off x="5475514" y="1660129"/>
            <a:ext cx="3585990" cy="481795"/>
          </a:xfrm>
          <a:prstGeom prst="rect">
            <a:avLst/>
          </a:prstGeom>
          <a:noFill/>
        </p:spPr>
        <p:txBody>
          <a:bodyPr wrap="square" lIns="91436" tIns="45718" rIns="91436" bIns="45718" rtlCol="0">
            <a:spAutoFit/>
          </a:bodyPr>
          <a:lstStyle/>
          <a:p>
            <a:pPr marL="0" marR="0" lvl="1" indent="9525" algn="ctr" defTabSz="914355" rtl="0" eaLnBrk="1" fontAlgn="auto" latinLnBrk="0" hangingPunct="1">
              <a:lnSpc>
                <a:spcPct val="11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a typeface="+mn-ea"/>
                <a:cs typeface="+mn-cs"/>
              </a:rPr>
              <a:t>MACE: CHD death, non-fatal MI, ischemic stroke, or  unstable angina requiring hospitalization</a:t>
            </a:r>
          </a:p>
        </p:txBody>
      </p:sp>
      <p:pic>
        <p:nvPicPr>
          <p:cNvPr id="14" name="Picture 13">
            <a:extLst>
              <a:ext uri="{FF2B5EF4-FFF2-40B4-BE49-F238E27FC236}">
                <a16:creationId xmlns:a16="http://schemas.microsoft.com/office/drawing/2014/main" id="{945508EC-A3AA-4AA3-8B8E-36A5C4439B6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9373" y="2222339"/>
            <a:ext cx="5270776" cy="2691460"/>
          </a:xfrm>
          <a:prstGeom prst="rect">
            <a:avLst/>
          </a:prstGeom>
        </p:spPr>
      </p:pic>
      <p:pic>
        <p:nvPicPr>
          <p:cNvPr id="17" name="Picture 16" descr="Untitled-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21901" y="2222441"/>
            <a:ext cx="4331422" cy="3184590"/>
          </a:xfrm>
          <a:prstGeom prst="rect">
            <a:avLst/>
          </a:prstGeom>
        </p:spPr>
      </p:pic>
      <p:sp>
        <p:nvSpPr>
          <p:cNvPr id="18" name="TextBox 17">
            <a:extLst>
              <a:ext uri="{FF2B5EF4-FFF2-40B4-BE49-F238E27FC236}">
                <a16:creationId xmlns:a16="http://schemas.microsoft.com/office/drawing/2014/main" id="{7C2F40D2-FAB1-492E-B9BE-B9CDF2C8F3BA}"/>
              </a:ext>
            </a:extLst>
          </p:cNvPr>
          <p:cNvSpPr txBox="1"/>
          <p:nvPr/>
        </p:nvSpPr>
        <p:spPr>
          <a:xfrm>
            <a:off x="8419793" y="2205961"/>
            <a:ext cx="775915" cy="261606"/>
          </a:xfrm>
          <a:prstGeom prst="rect">
            <a:avLst/>
          </a:prstGeom>
          <a:noFill/>
        </p:spPr>
        <p:txBody>
          <a:bodyPr wrap="none" lIns="91436" tIns="45718" rIns="91436" bIns="45718" rtlCol="0">
            <a:spAutoFit/>
          </a:bodyPr>
          <a:lstStyle/>
          <a:p>
            <a:pPr marL="0" marR="0" lvl="0" indent="0" defTabSz="914355"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Arial Narrow" panose="020B0606020202030204" pitchFamily="34" charset="0"/>
              </a:rPr>
              <a:t>ARR* 1.6%</a:t>
            </a:r>
          </a:p>
        </p:txBody>
      </p:sp>
    </p:spTree>
    <p:extLst>
      <p:ext uri="{BB962C8B-B14F-4D97-AF65-F5344CB8AC3E}">
        <p14:creationId xmlns:p14="http://schemas.microsoft.com/office/powerpoint/2010/main" val="9902925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8797" y="6310617"/>
            <a:ext cx="9162797" cy="54738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6" name="Rectangle 15"/>
          <p:cNvSpPr/>
          <p:nvPr/>
        </p:nvSpPr>
        <p:spPr>
          <a:xfrm>
            <a:off x="-18797" y="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18797" y="-45095"/>
            <a:ext cx="9038620" cy="1323439"/>
          </a:xfrm>
          <a:prstGeom prst="rect">
            <a:avLst/>
          </a:prstGeom>
        </p:spPr>
        <p:txBody>
          <a:bodyPr wrap="square">
            <a:spAutoFit/>
          </a:bodyPr>
          <a:lstStyle/>
          <a:p>
            <a:pPr lvl="0" algn="ctr" defTabSz="342991">
              <a:defRPr/>
            </a:pPr>
            <a:r>
              <a:rPr lang="en-CA" sz="4000" b="1" dirty="0">
                <a:solidFill>
                  <a:prstClr val="white"/>
                </a:solidFill>
                <a:latin typeface="Arial Narrow" panose="020B0606020202030204" pitchFamily="34" charset="0"/>
              </a:rPr>
              <a:t>Efficacy of Achieving Very Low LDL-C Concentrations with Evolocumab</a:t>
            </a:r>
          </a:p>
        </p:txBody>
      </p:sp>
      <p:sp>
        <p:nvSpPr>
          <p:cNvPr id="33" name="Rectangle 32">
            <a:extLst>
              <a:ext uri="{FF2B5EF4-FFF2-40B4-BE49-F238E27FC236}">
                <a16:creationId xmlns:a16="http://schemas.microsoft.com/office/drawing/2014/main" id="{C8511B4A-A0F0-42BA-B012-CE0A587FDF88}"/>
              </a:ext>
            </a:extLst>
          </p:cNvPr>
          <p:cNvSpPr/>
          <p:nvPr/>
        </p:nvSpPr>
        <p:spPr>
          <a:xfrm>
            <a:off x="251520" y="6461844"/>
            <a:ext cx="7409149" cy="230832"/>
          </a:xfrm>
          <a:prstGeom prst="rect">
            <a:avLst/>
          </a:prstGeom>
          <a:noFill/>
          <a:ln>
            <a:noFill/>
          </a:ln>
          <a:effectLst>
            <a:outerShdw blurRad="50800" dist="38100" dir="2700000" algn="tl" rotWithShape="0">
              <a:prstClr val="black">
                <a:alpha val="40000"/>
              </a:prstClr>
            </a:outerShdw>
          </a:effectLst>
        </p:spPr>
        <p:txBody>
          <a:bodyPr wrap="square">
            <a:spAutoFit/>
          </a:bodyPr>
          <a:lstStyle/>
          <a:p>
            <a:pPr lvl="0" defTabSz="914355">
              <a:defRPr/>
            </a:pPr>
            <a:r>
              <a:rPr lang="it-IT" sz="900" dirty="0">
                <a:solidFill>
                  <a:prstClr val="white"/>
                </a:solidFill>
                <a:latin typeface="Arial Narrow" panose="020B0606020202030204" pitchFamily="34" charset="0"/>
              </a:rPr>
              <a:t>Giugliano et al Lancet 2017;390:1962-71</a:t>
            </a:r>
          </a:p>
        </p:txBody>
      </p:sp>
      <p:sp>
        <p:nvSpPr>
          <p:cNvPr id="13" name="Rectangle 12">
            <a:extLst>
              <a:ext uri="{FF2B5EF4-FFF2-40B4-BE49-F238E27FC236}">
                <a16:creationId xmlns:a16="http://schemas.microsoft.com/office/drawing/2014/main" id="{ED40230A-A683-4961-A7AE-2EB5438003F6}"/>
              </a:ext>
            </a:extLst>
          </p:cNvPr>
          <p:cNvSpPr/>
          <p:nvPr/>
        </p:nvSpPr>
        <p:spPr>
          <a:xfrm>
            <a:off x="236677" y="1375187"/>
            <a:ext cx="8638391" cy="923330"/>
          </a:xfrm>
          <a:prstGeom prst="rect">
            <a:avLst/>
          </a:prstGeom>
        </p:spPr>
        <p:txBody>
          <a:bodyPr wrap="square">
            <a:spAutoFit/>
          </a:bodyPr>
          <a:lstStyle/>
          <a:p>
            <a:pPr algn="ctr" defTabSz="914400"/>
            <a:r>
              <a:rPr lang="en-CA" b="1" dirty="0" err="1">
                <a:solidFill>
                  <a:schemeClr val="tx1">
                    <a:lumMod val="85000"/>
                    <a:lumOff val="15000"/>
                  </a:schemeClr>
                </a:solidFill>
                <a:latin typeface="Arial Narrow" panose="020B0606020202030204" pitchFamily="34" charset="0"/>
              </a:rPr>
              <a:t>Prespecified</a:t>
            </a:r>
            <a:r>
              <a:rPr lang="en-CA" b="1" dirty="0">
                <a:solidFill>
                  <a:schemeClr val="tx1">
                    <a:lumMod val="85000"/>
                    <a:lumOff val="15000"/>
                  </a:schemeClr>
                </a:solidFill>
                <a:latin typeface="Arial Narrow" panose="020B0606020202030204" pitchFamily="34" charset="0"/>
              </a:rPr>
              <a:t> secondary analysis of 25,982 patients from FOURIER who had an LDL-C measured at 4 weeks and had not experienced a primary endpoint event or one of the ten </a:t>
            </a:r>
            <a:r>
              <a:rPr lang="en-CA" b="1" dirty="0" err="1">
                <a:solidFill>
                  <a:schemeClr val="tx1">
                    <a:lumMod val="85000"/>
                    <a:lumOff val="15000"/>
                  </a:schemeClr>
                </a:solidFill>
                <a:latin typeface="Arial Narrow" panose="020B0606020202030204" pitchFamily="34" charset="0"/>
              </a:rPr>
              <a:t>prespecified</a:t>
            </a:r>
            <a:r>
              <a:rPr lang="en-CA" b="1" dirty="0">
                <a:solidFill>
                  <a:schemeClr val="tx1">
                    <a:lumMod val="85000"/>
                    <a:lumOff val="15000"/>
                  </a:schemeClr>
                </a:solidFill>
                <a:latin typeface="Arial Narrow" panose="020B0606020202030204" pitchFamily="34" charset="0"/>
              </a:rPr>
              <a:t> safety events before the week-4 visit</a:t>
            </a:r>
            <a:endParaRPr lang="en-US" dirty="0">
              <a:solidFill>
                <a:schemeClr val="tx1">
                  <a:lumMod val="85000"/>
                  <a:lumOff val="15000"/>
                </a:schemeClr>
              </a:solidFill>
              <a:latin typeface="Arial Narrow" panose="020B0606020202030204" pitchFamily="34" charset="0"/>
            </a:endParaRPr>
          </a:p>
        </p:txBody>
      </p:sp>
      <p:pic>
        <p:nvPicPr>
          <p:cNvPr id="22" name="Picture 3">
            <a:extLst>
              <a:ext uri="{FF2B5EF4-FFF2-40B4-BE49-F238E27FC236}">
                <a16:creationId xmlns:a16="http://schemas.microsoft.com/office/drawing/2014/main" id="{2EE8B07A-7917-473A-8A1F-3811CE3C54A2}"/>
              </a:ext>
            </a:extLst>
          </p:cNvPr>
          <p:cNvPicPr>
            <a:picLocks noChangeAspect="1" noChangeArrowheads="1"/>
          </p:cNvPicPr>
          <p:nvPr/>
        </p:nvPicPr>
        <p:blipFill>
          <a:blip r:embed="rId5" cstate="print"/>
          <a:srcRect/>
          <a:stretch>
            <a:fillRect/>
          </a:stretch>
        </p:blipFill>
        <p:spPr bwMode="auto">
          <a:xfrm>
            <a:off x="4904206" y="2693589"/>
            <a:ext cx="3811069" cy="3433802"/>
          </a:xfrm>
          <a:prstGeom prst="rect">
            <a:avLst/>
          </a:prstGeom>
          <a:ln>
            <a:noFill/>
          </a:ln>
          <a:effectLst>
            <a:outerShdw blurRad="292100" dist="139700" dir="2700000" algn="tl" rotWithShape="0">
              <a:srgbClr val="333333">
                <a:alpha val="65000"/>
              </a:srgbClr>
            </a:outerShdw>
          </a:effectLst>
        </p:spPr>
      </p:pic>
      <p:grpSp>
        <p:nvGrpSpPr>
          <p:cNvPr id="23" name="Group 98">
            <a:extLst>
              <a:ext uri="{FF2B5EF4-FFF2-40B4-BE49-F238E27FC236}">
                <a16:creationId xmlns:a16="http://schemas.microsoft.com/office/drawing/2014/main" id="{7368204C-A6DB-49DE-A0E2-2314B2803942}"/>
              </a:ext>
            </a:extLst>
          </p:cNvPr>
          <p:cNvGrpSpPr/>
          <p:nvPr/>
        </p:nvGrpSpPr>
        <p:grpSpPr>
          <a:xfrm>
            <a:off x="324168" y="2633229"/>
            <a:ext cx="3811070" cy="3460386"/>
            <a:chOff x="277327" y="2520949"/>
            <a:chExt cx="4104173" cy="3708401"/>
          </a:xfrm>
        </p:grpSpPr>
        <p:pic>
          <p:nvPicPr>
            <p:cNvPr id="24" name="Picture 2">
              <a:extLst>
                <a:ext uri="{FF2B5EF4-FFF2-40B4-BE49-F238E27FC236}">
                  <a16:creationId xmlns:a16="http://schemas.microsoft.com/office/drawing/2014/main" id="{7B1EA5AB-7C74-49F7-A2CF-973C79DAA9D3}"/>
                </a:ext>
              </a:extLst>
            </p:cNvPr>
            <p:cNvPicPr>
              <a:picLocks noChangeAspect="1" noChangeArrowheads="1"/>
            </p:cNvPicPr>
            <p:nvPr/>
          </p:nvPicPr>
          <p:blipFill>
            <a:blip r:embed="rId6" cstate="print"/>
            <a:srcRect/>
            <a:stretch>
              <a:fillRect/>
            </a:stretch>
          </p:blipFill>
          <p:spPr bwMode="auto">
            <a:xfrm>
              <a:off x="286143" y="2520949"/>
              <a:ext cx="4092219" cy="3487757"/>
            </a:xfrm>
            <a:prstGeom prst="rect">
              <a:avLst/>
            </a:prstGeom>
            <a:ln>
              <a:noFill/>
            </a:ln>
            <a:effectLst>
              <a:outerShdw blurRad="292100" dist="139700" dir="2700000" algn="tl" rotWithShape="0">
                <a:srgbClr val="333333">
                  <a:alpha val="65000"/>
                </a:srgbClr>
              </a:outerShdw>
            </a:effectLst>
          </p:spPr>
        </p:pic>
        <p:pic>
          <p:nvPicPr>
            <p:cNvPr id="25" name="Picture 4">
              <a:extLst>
                <a:ext uri="{FF2B5EF4-FFF2-40B4-BE49-F238E27FC236}">
                  <a16:creationId xmlns:a16="http://schemas.microsoft.com/office/drawing/2014/main" id="{53133A19-2B49-4499-AEAA-528092EFC994}"/>
                </a:ext>
              </a:extLst>
            </p:cNvPr>
            <p:cNvPicPr>
              <a:picLocks noChangeAspect="1" noChangeArrowheads="1"/>
            </p:cNvPicPr>
            <p:nvPr/>
          </p:nvPicPr>
          <p:blipFill>
            <a:blip r:embed="rId7" cstate="print"/>
            <a:srcRect/>
            <a:stretch>
              <a:fillRect/>
            </a:stretch>
          </p:blipFill>
          <p:spPr bwMode="auto">
            <a:xfrm>
              <a:off x="277327" y="5965658"/>
              <a:ext cx="4104173" cy="263692"/>
            </a:xfrm>
            <a:prstGeom prst="rect">
              <a:avLst/>
            </a:prstGeom>
            <a:ln>
              <a:noFill/>
            </a:ln>
            <a:effectLst>
              <a:outerShdw blurRad="292100" dist="139700" dir="2700000" algn="tl" rotWithShape="0">
                <a:srgbClr val="333333">
                  <a:alpha val="65000"/>
                </a:srgbClr>
              </a:outerShdw>
            </a:effectLst>
          </p:spPr>
        </p:pic>
      </p:grpSp>
      <p:sp>
        <p:nvSpPr>
          <p:cNvPr id="26" name="Rectangle 25">
            <a:extLst>
              <a:ext uri="{FF2B5EF4-FFF2-40B4-BE49-F238E27FC236}">
                <a16:creationId xmlns:a16="http://schemas.microsoft.com/office/drawing/2014/main" id="{2898477F-E97C-4AB4-813F-DB6366292998}"/>
              </a:ext>
            </a:extLst>
          </p:cNvPr>
          <p:cNvSpPr/>
          <p:nvPr/>
        </p:nvSpPr>
        <p:spPr>
          <a:xfrm>
            <a:off x="5008257" y="2265394"/>
            <a:ext cx="3707017" cy="369332"/>
          </a:xfrm>
          <a:prstGeom prst="rect">
            <a:avLst/>
          </a:prstGeom>
        </p:spPr>
        <p:txBody>
          <a:bodyPr wrap="square">
            <a:spAutoFit/>
          </a:bodyPr>
          <a:lstStyle/>
          <a:p>
            <a:pPr algn="ctr" defTabSz="914400"/>
            <a:r>
              <a:rPr lang="en-US" b="1" kern="0" dirty="0">
                <a:solidFill>
                  <a:srgbClr val="521F6E"/>
                </a:solidFill>
                <a:latin typeface="Arial Narrow" panose="020B0606020202030204" pitchFamily="34" charset="0"/>
              </a:rPr>
              <a:t>CV Death, MI or Stroke</a:t>
            </a:r>
            <a:endParaRPr lang="en-US" b="1" dirty="0">
              <a:solidFill>
                <a:srgbClr val="521F6E"/>
              </a:solidFill>
              <a:latin typeface="Arial Narrow" panose="020B0606020202030204" pitchFamily="34" charset="0"/>
            </a:endParaRPr>
          </a:p>
        </p:txBody>
      </p:sp>
      <p:sp>
        <p:nvSpPr>
          <p:cNvPr id="27" name="Rectangle 26">
            <a:extLst>
              <a:ext uri="{FF2B5EF4-FFF2-40B4-BE49-F238E27FC236}">
                <a16:creationId xmlns:a16="http://schemas.microsoft.com/office/drawing/2014/main" id="{2663144B-8043-4316-B3D8-A6E1F4AFAD6F}"/>
              </a:ext>
            </a:extLst>
          </p:cNvPr>
          <p:cNvSpPr/>
          <p:nvPr/>
        </p:nvSpPr>
        <p:spPr>
          <a:xfrm>
            <a:off x="879147" y="2233119"/>
            <a:ext cx="3039615" cy="369332"/>
          </a:xfrm>
          <a:prstGeom prst="rect">
            <a:avLst/>
          </a:prstGeom>
        </p:spPr>
        <p:txBody>
          <a:bodyPr wrap="none">
            <a:spAutoFit/>
          </a:bodyPr>
          <a:lstStyle/>
          <a:p>
            <a:pPr algn="ctr" defTabSz="914400">
              <a:tabLst>
                <a:tab pos="230188" algn="l"/>
              </a:tabLst>
            </a:pPr>
            <a:r>
              <a:rPr lang="en-US" b="1" dirty="0">
                <a:solidFill>
                  <a:srgbClr val="521F6E"/>
                </a:solidFill>
                <a:latin typeface="Arial Narrow" panose="020B0606020202030204" pitchFamily="34" charset="0"/>
              </a:rPr>
              <a:t>CVD, MI, Stroke, UA, or </a:t>
            </a:r>
            <a:r>
              <a:rPr lang="en-US" b="1" dirty="0" err="1">
                <a:solidFill>
                  <a:srgbClr val="521F6E"/>
                </a:solidFill>
                <a:latin typeface="Arial Narrow" panose="020B0606020202030204" pitchFamily="34" charset="0"/>
              </a:rPr>
              <a:t>Revasc</a:t>
            </a:r>
            <a:r>
              <a:rPr lang="en-US" b="1" dirty="0">
                <a:solidFill>
                  <a:srgbClr val="521F6E"/>
                </a:solidFill>
                <a:latin typeface="Arial Narrow" panose="020B0606020202030204" pitchFamily="34" charset="0"/>
              </a:rPr>
              <a:t>.</a:t>
            </a:r>
          </a:p>
        </p:txBody>
      </p:sp>
      <p:sp>
        <p:nvSpPr>
          <p:cNvPr id="29" name="Rectangle 28">
            <a:extLst>
              <a:ext uri="{FF2B5EF4-FFF2-40B4-BE49-F238E27FC236}">
                <a16:creationId xmlns:a16="http://schemas.microsoft.com/office/drawing/2014/main" id="{E566C622-70AD-474E-9975-FDC1F89DF5DD}"/>
              </a:ext>
            </a:extLst>
          </p:cNvPr>
          <p:cNvSpPr/>
          <p:nvPr/>
        </p:nvSpPr>
        <p:spPr>
          <a:xfrm>
            <a:off x="277245" y="4138731"/>
            <a:ext cx="8638391" cy="707886"/>
          </a:xfrm>
          <a:prstGeom prst="rect">
            <a:avLst/>
          </a:prstGeom>
          <a:solidFill>
            <a:srgbClr val="521F6E"/>
          </a:solidFill>
          <a:ln>
            <a:noFill/>
          </a:ln>
          <a:effectLst>
            <a:outerShdw blurRad="50800" dist="38100" dir="2700000" algn="tl" rotWithShape="0">
              <a:prstClr val="black">
                <a:alpha val="40000"/>
              </a:prstClr>
            </a:outerShdw>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schemeClr val="bg1"/>
                </a:solidFill>
                <a:effectLst/>
                <a:uLnTx/>
                <a:uFillTx/>
                <a:latin typeface="Arial Narrow" panose="020B0606020202030204" pitchFamily="34" charset="0"/>
              </a:rPr>
              <a:t>Monotonic relationship between achieved LDL-C and major CV outcomes down to concentrations &lt;0.2 </a:t>
            </a:r>
            <a:r>
              <a:rPr kumimoji="0" lang="en-CA" sz="2000" b="1" i="0" u="none" strike="noStrike" kern="0" cap="none" spc="0" normalizeH="0" baseline="0" noProof="0" dirty="0" err="1">
                <a:ln>
                  <a:noFill/>
                </a:ln>
                <a:solidFill>
                  <a:schemeClr val="bg1"/>
                </a:solidFill>
                <a:effectLst/>
                <a:uLnTx/>
                <a:uFillTx/>
                <a:latin typeface="Arial Narrow" panose="020B0606020202030204" pitchFamily="34" charset="0"/>
              </a:rPr>
              <a:t>mmol</a:t>
            </a:r>
            <a:r>
              <a:rPr kumimoji="0" lang="en-CA" sz="2000" b="1" i="0" u="none" strike="noStrike" kern="0" cap="none" spc="0" normalizeH="0" baseline="0" noProof="0" dirty="0">
                <a:ln>
                  <a:noFill/>
                </a:ln>
                <a:solidFill>
                  <a:schemeClr val="bg1"/>
                </a:solidFill>
                <a:effectLst/>
                <a:uLnTx/>
                <a:uFillTx/>
                <a:latin typeface="Arial Narrow" panose="020B0606020202030204" pitchFamily="34" charset="0"/>
              </a:rPr>
              <a:t>/L</a:t>
            </a:r>
            <a:endParaRPr kumimoji="0" lang="en-US" sz="2000" b="0" i="0" u="none" strike="noStrike" kern="0" cap="none" spc="0" normalizeH="0" baseline="0" noProof="0" dirty="0">
              <a:ln>
                <a:noFill/>
              </a:ln>
              <a:solidFill>
                <a:schemeClr val="bg1"/>
              </a:solidFill>
              <a:effectLst/>
              <a:uLnTx/>
              <a:uFillTx/>
              <a:latin typeface="Arial Narrow" panose="020B0606020202030204" pitchFamily="34" charset="0"/>
            </a:endParaRPr>
          </a:p>
        </p:txBody>
      </p:sp>
    </p:spTree>
    <p:extLst>
      <p:ext uri="{BB962C8B-B14F-4D97-AF65-F5344CB8AC3E}">
        <p14:creationId xmlns:p14="http://schemas.microsoft.com/office/powerpoint/2010/main" val="3949583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8797" y="6310617"/>
            <a:ext cx="9162797" cy="54738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 name="Rectangle 10"/>
          <p:cNvSpPr/>
          <p:nvPr/>
        </p:nvSpPr>
        <p:spPr>
          <a:xfrm>
            <a:off x="-18797" y="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18797" y="85064"/>
            <a:ext cx="9162797" cy="1046440"/>
          </a:xfrm>
          <a:prstGeom prst="rect">
            <a:avLst/>
          </a:prstGeom>
        </p:spPr>
        <p:txBody>
          <a:bodyPr wrap="square">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FOURIER</a:t>
            </a:r>
          </a:p>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CA" sz="2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Adverse Events and Laboratory Measures in the Safety Population* </a:t>
            </a:r>
            <a:endParaRPr kumimoji="0" lang="en-US" sz="2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graphicFrame>
        <p:nvGraphicFramePr>
          <p:cNvPr id="13" name="Table 12">
            <a:extLst>
              <a:ext uri="{FF2B5EF4-FFF2-40B4-BE49-F238E27FC236}">
                <a16:creationId xmlns:a16="http://schemas.microsoft.com/office/drawing/2014/main" id="{8C2AA142-CE9D-44FC-BA1A-B657787BCDE9}"/>
              </a:ext>
            </a:extLst>
          </p:cNvPr>
          <p:cNvGraphicFramePr>
            <a:graphicFrameLocks noGrp="1"/>
          </p:cNvGraphicFramePr>
          <p:nvPr>
            <p:extLst>
              <p:ext uri="{D42A27DB-BD31-4B8C-83A1-F6EECF244321}">
                <p14:modId xmlns:p14="http://schemas.microsoft.com/office/powerpoint/2010/main" val="1296179495"/>
              </p:ext>
            </p:extLst>
          </p:nvPr>
        </p:nvGraphicFramePr>
        <p:xfrm>
          <a:off x="375476" y="1383053"/>
          <a:ext cx="8321040" cy="3654552"/>
        </p:xfrm>
        <a:graphic>
          <a:graphicData uri="http://schemas.openxmlformats.org/drawingml/2006/table">
            <a:tbl>
              <a:tblPr firstRow="1" firstCol="1" bandRow="1"/>
              <a:tblGrid>
                <a:gridCol w="4297680">
                  <a:extLst>
                    <a:ext uri="{9D8B030D-6E8A-4147-A177-3AD203B41FA5}">
                      <a16:colId xmlns:a16="http://schemas.microsoft.com/office/drawing/2014/main" val="20000"/>
                    </a:ext>
                  </a:extLst>
                </a:gridCol>
                <a:gridCol w="2011680">
                  <a:extLst>
                    <a:ext uri="{9D8B030D-6E8A-4147-A177-3AD203B41FA5}">
                      <a16:colId xmlns:a16="http://schemas.microsoft.com/office/drawing/2014/main" val="20001"/>
                    </a:ext>
                  </a:extLst>
                </a:gridCol>
                <a:gridCol w="2011680">
                  <a:extLst>
                    <a:ext uri="{9D8B030D-6E8A-4147-A177-3AD203B41FA5}">
                      <a16:colId xmlns:a16="http://schemas.microsoft.com/office/drawing/2014/main" val="20002"/>
                    </a:ext>
                  </a:extLst>
                </a:gridCol>
              </a:tblGrid>
              <a:tr h="217538">
                <a:tc>
                  <a:txBody>
                    <a:bodyPr/>
                    <a:lstStyle>
                      <a:lvl1pPr marL="0" algn="l" defTabSz="914484" rtl="0" eaLnBrk="1" latinLnBrk="0" hangingPunct="1">
                        <a:defRPr sz="1800" b="1" kern="1200">
                          <a:solidFill>
                            <a:schemeClr val="lt1"/>
                          </a:solidFill>
                          <a:latin typeface="Calibri"/>
                        </a:defRPr>
                      </a:lvl1pPr>
                      <a:lvl2pPr marL="457242" algn="l" defTabSz="914484" rtl="0" eaLnBrk="1" latinLnBrk="0" hangingPunct="1">
                        <a:defRPr sz="1800" b="1" kern="1200">
                          <a:solidFill>
                            <a:schemeClr val="lt1"/>
                          </a:solidFill>
                          <a:latin typeface="Calibri"/>
                        </a:defRPr>
                      </a:lvl2pPr>
                      <a:lvl3pPr marL="914484" algn="l" defTabSz="914484" rtl="0" eaLnBrk="1" latinLnBrk="0" hangingPunct="1">
                        <a:defRPr sz="1800" b="1" kern="1200">
                          <a:solidFill>
                            <a:schemeClr val="lt1"/>
                          </a:solidFill>
                          <a:latin typeface="Calibri"/>
                        </a:defRPr>
                      </a:lvl3pPr>
                      <a:lvl4pPr marL="1371726" algn="l" defTabSz="914484" rtl="0" eaLnBrk="1" latinLnBrk="0" hangingPunct="1">
                        <a:defRPr sz="1800" b="1" kern="1200">
                          <a:solidFill>
                            <a:schemeClr val="lt1"/>
                          </a:solidFill>
                          <a:latin typeface="Calibri"/>
                        </a:defRPr>
                      </a:lvl4pPr>
                      <a:lvl5pPr marL="1828967" algn="l" defTabSz="914484" rtl="0" eaLnBrk="1" latinLnBrk="0" hangingPunct="1">
                        <a:defRPr sz="1800" b="1" kern="1200">
                          <a:solidFill>
                            <a:schemeClr val="lt1"/>
                          </a:solidFill>
                          <a:latin typeface="Calibri"/>
                        </a:defRPr>
                      </a:lvl5pPr>
                      <a:lvl6pPr marL="2286210" algn="l" defTabSz="914484" rtl="0" eaLnBrk="1" latinLnBrk="0" hangingPunct="1">
                        <a:defRPr sz="1800" b="1" kern="1200">
                          <a:solidFill>
                            <a:schemeClr val="lt1"/>
                          </a:solidFill>
                          <a:latin typeface="Calibri"/>
                        </a:defRPr>
                      </a:lvl6pPr>
                      <a:lvl7pPr marL="2743451" algn="l" defTabSz="914484" rtl="0" eaLnBrk="1" latinLnBrk="0" hangingPunct="1">
                        <a:defRPr sz="1800" b="1" kern="1200">
                          <a:solidFill>
                            <a:schemeClr val="lt1"/>
                          </a:solidFill>
                          <a:latin typeface="Calibri"/>
                        </a:defRPr>
                      </a:lvl7pPr>
                      <a:lvl8pPr marL="3200693" algn="l" defTabSz="914484" rtl="0" eaLnBrk="1" latinLnBrk="0" hangingPunct="1">
                        <a:defRPr sz="1800" b="1" kern="1200">
                          <a:solidFill>
                            <a:schemeClr val="lt1"/>
                          </a:solidFill>
                          <a:latin typeface="Calibri"/>
                        </a:defRPr>
                      </a:lvl8pPr>
                      <a:lvl9pPr marL="3657935" algn="l" defTabSz="914484" rtl="0" eaLnBrk="1" latinLnBrk="0" hangingPunct="1">
                        <a:defRPr sz="1800" b="1" kern="1200">
                          <a:solidFill>
                            <a:schemeClr val="lt1"/>
                          </a:solidFill>
                          <a:latin typeface="Calibri"/>
                        </a:defRPr>
                      </a:lvl9pPr>
                    </a:lstStyle>
                    <a:p>
                      <a:pPr marL="0" marR="0" algn="l">
                        <a:lnSpc>
                          <a:spcPct val="85000"/>
                        </a:lnSpc>
                        <a:spcBef>
                          <a:spcPts val="200"/>
                        </a:spcBef>
                        <a:spcAft>
                          <a:spcPts val="200"/>
                        </a:spcAft>
                      </a:pPr>
                      <a:r>
                        <a:rPr lang="en-US" sz="1800" dirty="0">
                          <a:solidFill>
                            <a:schemeClr val="bg1"/>
                          </a:solidFill>
                          <a:effectLst/>
                          <a:latin typeface="Arial Narrow" panose="020B0606020202030204" pitchFamily="34" charset="0"/>
                          <a:cs typeface="Arial Narrow"/>
                        </a:rPr>
                        <a:t>Adverse Events, n (%)</a:t>
                      </a:r>
                      <a:endParaRPr lang="en-US" sz="1800" dirty="0">
                        <a:solidFill>
                          <a:schemeClr val="bg1"/>
                        </a:solidFill>
                        <a:effectLst/>
                        <a:latin typeface="Arial Narrow" panose="020B0606020202030204" pitchFamily="34" charset="0"/>
                        <a:ea typeface="Times New Roman" panose="02020603050405020304" pitchFamily="18" charset="0"/>
                        <a:cs typeface="Arial Narrow"/>
                      </a:endParaRPr>
                    </a:p>
                  </a:txBody>
                  <a:tcPr anchor="ctr">
                    <a:lnL w="28575" cap="flat" cmpd="sng" algn="ctr">
                      <a:solidFill>
                        <a:schemeClr val="tx1"/>
                      </a:solidFill>
                      <a:prstDash val="solid"/>
                      <a:round/>
                      <a:headEnd type="none" w="med" len="med"/>
                      <a:tailEnd type="none" w="med" len="med"/>
                    </a:lnL>
                    <a:lnR w="12700" cmpd="sng">
                      <a:noFill/>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21F6E"/>
                    </a:solidFill>
                  </a:tcPr>
                </a:tc>
                <a:tc>
                  <a:txBody>
                    <a:bodyPr/>
                    <a:lstStyle>
                      <a:lvl1pPr marL="0" algn="l" defTabSz="914484" rtl="0" eaLnBrk="1" latinLnBrk="0" hangingPunct="1">
                        <a:defRPr sz="1800" b="1" kern="1200">
                          <a:solidFill>
                            <a:schemeClr val="lt1"/>
                          </a:solidFill>
                          <a:latin typeface="Calibri"/>
                        </a:defRPr>
                      </a:lvl1pPr>
                      <a:lvl2pPr marL="457242" algn="l" defTabSz="914484" rtl="0" eaLnBrk="1" latinLnBrk="0" hangingPunct="1">
                        <a:defRPr sz="1800" b="1" kern="1200">
                          <a:solidFill>
                            <a:schemeClr val="lt1"/>
                          </a:solidFill>
                          <a:latin typeface="Calibri"/>
                        </a:defRPr>
                      </a:lvl2pPr>
                      <a:lvl3pPr marL="914484" algn="l" defTabSz="914484" rtl="0" eaLnBrk="1" latinLnBrk="0" hangingPunct="1">
                        <a:defRPr sz="1800" b="1" kern="1200">
                          <a:solidFill>
                            <a:schemeClr val="lt1"/>
                          </a:solidFill>
                          <a:latin typeface="Calibri"/>
                        </a:defRPr>
                      </a:lvl3pPr>
                      <a:lvl4pPr marL="1371726" algn="l" defTabSz="914484" rtl="0" eaLnBrk="1" latinLnBrk="0" hangingPunct="1">
                        <a:defRPr sz="1800" b="1" kern="1200">
                          <a:solidFill>
                            <a:schemeClr val="lt1"/>
                          </a:solidFill>
                          <a:latin typeface="Calibri"/>
                        </a:defRPr>
                      </a:lvl4pPr>
                      <a:lvl5pPr marL="1828967" algn="l" defTabSz="914484" rtl="0" eaLnBrk="1" latinLnBrk="0" hangingPunct="1">
                        <a:defRPr sz="1800" b="1" kern="1200">
                          <a:solidFill>
                            <a:schemeClr val="lt1"/>
                          </a:solidFill>
                          <a:latin typeface="Calibri"/>
                        </a:defRPr>
                      </a:lvl5pPr>
                      <a:lvl6pPr marL="2286210" algn="l" defTabSz="914484" rtl="0" eaLnBrk="1" latinLnBrk="0" hangingPunct="1">
                        <a:defRPr sz="1800" b="1" kern="1200">
                          <a:solidFill>
                            <a:schemeClr val="lt1"/>
                          </a:solidFill>
                          <a:latin typeface="Calibri"/>
                        </a:defRPr>
                      </a:lvl6pPr>
                      <a:lvl7pPr marL="2743451" algn="l" defTabSz="914484" rtl="0" eaLnBrk="1" latinLnBrk="0" hangingPunct="1">
                        <a:defRPr sz="1800" b="1" kern="1200">
                          <a:solidFill>
                            <a:schemeClr val="lt1"/>
                          </a:solidFill>
                          <a:latin typeface="Calibri"/>
                        </a:defRPr>
                      </a:lvl7pPr>
                      <a:lvl8pPr marL="3200693" algn="l" defTabSz="914484" rtl="0" eaLnBrk="1" latinLnBrk="0" hangingPunct="1">
                        <a:defRPr sz="1800" b="1" kern="1200">
                          <a:solidFill>
                            <a:schemeClr val="lt1"/>
                          </a:solidFill>
                          <a:latin typeface="Calibri"/>
                        </a:defRPr>
                      </a:lvl8pPr>
                      <a:lvl9pPr marL="3657935" algn="l" defTabSz="914484" rtl="0" eaLnBrk="1" latinLnBrk="0" hangingPunct="1">
                        <a:defRPr sz="1800" b="1" kern="1200">
                          <a:solidFill>
                            <a:schemeClr val="lt1"/>
                          </a:solidFill>
                          <a:latin typeface="Calibri"/>
                        </a:defRPr>
                      </a:lvl9pPr>
                    </a:lstStyle>
                    <a:p>
                      <a:pPr marL="0" marR="0" algn="ctr">
                        <a:lnSpc>
                          <a:spcPct val="85000"/>
                        </a:lnSpc>
                        <a:spcBef>
                          <a:spcPts val="0"/>
                        </a:spcBef>
                        <a:spcAft>
                          <a:spcPts val="0"/>
                        </a:spcAft>
                      </a:pPr>
                      <a:r>
                        <a:rPr lang="en-US" sz="1400" dirty="0">
                          <a:solidFill>
                            <a:schemeClr val="bg1"/>
                          </a:solidFill>
                          <a:effectLst/>
                          <a:latin typeface="Arial Narrow" panose="020B0606020202030204" pitchFamily="34" charset="0"/>
                          <a:cs typeface="Arial Narrow"/>
                        </a:rPr>
                        <a:t>Evolocumab</a:t>
                      </a:r>
                    </a:p>
                    <a:p>
                      <a:pPr marL="0" marR="0" algn="ctr">
                        <a:lnSpc>
                          <a:spcPct val="85000"/>
                        </a:lnSpc>
                        <a:spcBef>
                          <a:spcPts val="0"/>
                        </a:spcBef>
                        <a:spcAft>
                          <a:spcPts val="0"/>
                        </a:spcAft>
                      </a:pPr>
                      <a:r>
                        <a:rPr lang="en-US" sz="1400" dirty="0">
                          <a:solidFill>
                            <a:schemeClr val="bg1"/>
                          </a:solidFill>
                          <a:effectLst/>
                          <a:latin typeface="Arial Narrow" panose="020B0606020202030204" pitchFamily="34" charset="0"/>
                          <a:cs typeface="Arial Narrow"/>
                        </a:rPr>
                        <a:t>(N = 13,769)</a:t>
                      </a:r>
                      <a:endParaRPr lang="en-US" sz="1400" dirty="0">
                        <a:solidFill>
                          <a:schemeClr val="bg1"/>
                        </a:solidFill>
                        <a:effectLst/>
                        <a:latin typeface="Arial Narrow" panose="020B0606020202030204" pitchFamily="34" charset="0"/>
                        <a:ea typeface="Times New Roman" panose="02020603050405020304" pitchFamily="18" charset="0"/>
                        <a:cs typeface="Arial Narrow"/>
                      </a:endParaRPr>
                    </a:p>
                  </a:txBody>
                  <a:tcPr anchor="ctr">
                    <a:lnL w="12700" cmpd="sng">
                      <a:noFill/>
                    </a:lnL>
                    <a:lnR w="12700" cmpd="sng">
                      <a:noFill/>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21F6E"/>
                    </a:solidFill>
                  </a:tcPr>
                </a:tc>
                <a:tc>
                  <a:txBody>
                    <a:bodyPr/>
                    <a:lstStyle>
                      <a:lvl1pPr marL="0" algn="l" defTabSz="914484" rtl="0" eaLnBrk="1" latinLnBrk="0" hangingPunct="1">
                        <a:defRPr sz="1800" b="1" kern="1200">
                          <a:solidFill>
                            <a:schemeClr val="lt1"/>
                          </a:solidFill>
                          <a:latin typeface="Calibri"/>
                        </a:defRPr>
                      </a:lvl1pPr>
                      <a:lvl2pPr marL="457242" algn="l" defTabSz="914484" rtl="0" eaLnBrk="1" latinLnBrk="0" hangingPunct="1">
                        <a:defRPr sz="1800" b="1" kern="1200">
                          <a:solidFill>
                            <a:schemeClr val="lt1"/>
                          </a:solidFill>
                          <a:latin typeface="Calibri"/>
                        </a:defRPr>
                      </a:lvl2pPr>
                      <a:lvl3pPr marL="914484" algn="l" defTabSz="914484" rtl="0" eaLnBrk="1" latinLnBrk="0" hangingPunct="1">
                        <a:defRPr sz="1800" b="1" kern="1200">
                          <a:solidFill>
                            <a:schemeClr val="lt1"/>
                          </a:solidFill>
                          <a:latin typeface="Calibri"/>
                        </a:defRPr>
                      </a:lvl3pPr>
                      <a:lvl4pPr marL="1371726" algn="l" defTabSz="914484" rtl="0" eaLnBrk="1" latinLnBrk="0" hangingPunct="1">
                        <a:defRPr sz="1800" b="1" kern="1200">
                          <a:solidFill>
                            <a:schemeClr val="lt1"/>
                          </a:solidFill>
                          <a:latin typeface="Calibri"/>
                        </a:defRPr>
                      </a:lvl4pPr>
                      <a:lvl5pPr marL="1828967" algn="l" defTabSz="914484" rtl="0" eaLnBrk="1" latinLnBrk="0" hangingPunct="1">
                        <a:defRPr sz="1800" b="1" kern="1200">
                          <a:solidFill>
                            <a:schemeClr val="lt1"/>
                          </a:solidFill>
                          <a:latin typeface="Calibri"/>
                        </a:defRPr>
                      </a:lvl5pPr>
                      <a:lvl6pPr marL="2286210" algn="l" defTabSz="914484" rtl="0" eaLnBrk="1" latinLnBrk="0" hangingPunct="1">
                        <a:defRPr sz="1800" b="1" kern="1200">
                          <a:solidFill>
                            <a:schemeClr val="lt1"/>
                          </a:solidFill>
                          <a:latin typeface="Calibri"/>
                        </a:defRPr>
                      </a:lvl6pPr>
                      <a:lvl7pPr marL="2743451" algn="l" defTabSz="914484" rtl="0" eaLnBrk="1" latinLnBrk="0" hangingPunct="1">
                        <a:defRPr sz="1800" b="1" kern="1200">
                          <a:solidFill>
                            <a:schemeClr val="lt1"/>
                          </a:solidFill>
                          <a:latin typeface="Calibri"/>
                        </a:defRPr>
                      </a:lvl7pPr>
                      <a:lvl8pPr marL="3200693" algn="l" defTabSz="914484" rtl="0" eaLnBrk="1" latinLnBrk="0" hangingPunct="1">
                        <a:defRPr sz="1800" b="1" kern="1200">
                          <a:solidFill>
                            <a:schemeClr val="lt1"/>
                          </a:solidFill>
                          <a:latin typeface="Calibri"/>
                        </a:defRPr>
                      </a:lvl8pPr>
                      <a:lvl9pPr marL="3657935" algn="l" defTabSz="914484" rtl="0" eaLnBrk="1" latinLnBrk="0" hangingPunct="1">
                        <a:defRPr sz="1800" b="1" kern="1200">
                          <a:solidFill>
                            <a:schemeClr val="lt1"/>
                          </a:solidFill>
                          <a:latin typeface="Calibri"/>
                        </a:defRPr>
                      </a:lvl9pPr>
                    </a:lstStyle>
                    <a:p>
                      <a:pPr marL="0" marR="0" algn="ctr">
                        <a:lnSpc>
                          <a:spcPct val="85000"/>
                        </a:lnSpc>
                        <a:spcBef>
                          <a:spcPts val="0"/>
                        </a:spcBef>
                        <a:spcAft>
                          <a:spcPts val="0"/>
                        </a:spcAft>
                      </a:pPr>
                      <a:r>
                        <a:rPr lang="en-US" sz="1400" dirty="0">
                          <a:solidFill>
                            <a:schemeClr val="bg1"/>
                          </a:solidFill>
                          <a:effectLst/>
                          <a:latin typeface="Arial Narrow" panose="020B0606020202030204" pitchFamily="34" charset="0"/>
                          <a:cs typeface="Arial Narrow"/>
                        </a:rPr>
                        <a:t>Placebo</a:t>
                      </a:r>
                      <a:br>
                        <a:rPr lang="en-US" sz="1400" dirty="0">
                          <a:solidFill>
                            <a:schemeClr val="bg1"/>
                          </a:solidFill>
                          <a:effectLst/>
                          <a:latin typeface="Arial Narrow" panose="020B0606020202030204" pitchFamily="34" charset="0"/>
                          <a:cs typeface="Arial Narrow"/>
                        </a:rPr>
                      </a:br>
                      <a:r>
                        <a:rPr lang="en-US" sz="1400" dirty="0">
                          <a:solidFill>
                            <a:schemeClr val="bg1"/>
                          </a:solidFill>
                          <a:effectLst/>
                          <a:latin typeface="Arial Narrow" panose="020B0606020202030204" pitchFamily="34" charset="0"/>
                          <a:cs typeface="Arial Narrow"/>
                        </a:rPr>
                        <a:t>(N = 13,756)</a:t>
                      </a:r>
                      <a:endParaRPr lang="en-US" sz="1400" dirty="0">
                        <a:solidFill>
                          <a:schemeClr val="bg1"/>
                        </a:solidFill>
                        <a:effectLst/>
                        <a:latin typeface="Arial Narrow" panose="020B0606020202030204" pitchFamily="34" charset="0"/>
                        <a:ea typeface="Times New Roman" panose="02020603050405020304" pitchFamily="18" charset="0"/>
                        <a:cs typeface="Arial Narrow"/>
                      </a:endParaRPr>
                    </a:p>
                  </a:txBody>
                  <a:tcPr anchor="ctr">
                    <a:lnL w="12700" cmpd="sng">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21F6E"/>
                    </a:solidFill>
                  </a:tcPr>
                </a:tc>
                <a:extLst>
                  <a:ext uri="{0D108BD9-81ED-4DB2-BD59-A6C34878D82A}">
                    <a16:rowId xmlns:a16="http://schemas.microsoft.com/office/drawing/2014/main" val="10000"/>
                  </a:ext>
                </a:extLst>
              </a:tr>
              <a:tr h="320040">
                <a:tc>
                  <a:txBody>
                    <a:bodyPr/>
                    <a:lstStyle>
                      <a:lvl1pPr marL="0" algn="l" defTabSz="914484" rtl="0" eaLnBrk="1" latinLnBrk="0" hangingPunct="1">
                        <a:defRPr sz="1800" b="1" kern="1200">
                          <a:solidFill>
                            <a:schemeClr val="lt1"/>
                          </a:solidFill>
                          <a:latin typeface="Calibri"/>
                        </a:defRPr>
                      </a:lvl1pPr>
                      <a:lvl2pPr marL="457242" algn="l" defTabSz="914484" rtl="0" eaLnBrk="1" latinLnBrk="0" hangingPunct="1">
                        <a:defRPr sz="1800" b="1" kern="1200">
                          <a:solidFill>
                            <a:schemeClr val="lt1"/>
                          </a:solidFill>
                          <a:latin typeface="Calibri"/>
                        </a:defRPr>
                      </a:lvl2pPr>
                      <a:lvl3pPr marL="914484" algn="l" defTabSz="914484" rtl="0" eaLnBrk="1" latinLnBrk="0" hangingPunct="1">
                        <a:defRPr sz="1800" b="1" kern="1200">
                          <a:solidFill>
                            <a:schemeClr val="lt1"/>
                          </a:solidFill>
                          <a:latin typeface="Calibri"/>
                        </a:defRPr>
                      </a:lvl3pPr>
                      <a:lvl4pPr marL="1371726" algn="l" defTabSz="914484" rtl="0" eaLnBrk="1" latinLnBrk="0" hangingPunct="1">
                        <a:defRPr sz="1800" b="1" kern="1200">
                          <a:solidFill>
                            <a:schemeClr val="lt1"/>
                          </a:solidFill>
                          <a:latin typeface="Calibri"/>
                        </a:defRPr>
                      </a:lvl4pPr>
                      <a:lvl5pPr marL="1828967" algn="l" defTabSz="914484" rtl="0" eaLnBrk="1" latinLnBrk="0" hangingPunct="1">
                        <a:defRPr sz="1800" b="1" kern="1200">
                          <a:solidFill>
                            <a:schemeClr val="lt1"/>
                          </a:solidFill>
                          <a:latin typeface="Calibri"/>
                        </a:defRPr>
                      </a:lvl5pPr>
                      <a:lvl6pPr marL="2286210" algn="l" defTabSz="914484" rtl="0" eaLnBrk="1" latinLnBrk="0" hangingPunct="1">
                        <a:defRPr sz="1800" b="1" kern="1200">
                          <a:solidFill>
                            <a:schemeClr val="lt1"/>
                          </a:solidFill>
                          <a:latin typeface="Calibri"/>
                        </a:defRPr>
                      </a:lvl6pPr>
                      <a:lvl7pPr marL="2743451" algn="l" defTabSz="914484" rtl="0" eaLnBrk="1" latinLnBrk="0" hangingPunct="1">
                        <a:defRPr sz="1800" b="1" kern="1200">
                          <a:solidFill>
                            <a:schemeClr val="lt1"/>
                          </a:solidFill>
                          <a:latin typeface="Calibri"/>
                        </a:defRPr>
                      </a:lvl7pPr>
                      <a:lvl8pPr marL="3200693" algn="l" defTabSz="914484" rtl="0" eaLnBrk="1" latinLnBrk="0" hangingPunct="1">
                        <a:defRPr sz="1800" b="1" kern="1200">
                          <a:solidFill>
                            <a:schemeClr val="lt1"/>
                          </a:solidFill>
                          <a:latin typeface="Calibri"/>
                        </a:defRPr>
                      </a:lvl8pPr>
                      <a:lvl9pPr marL="3657935" algn="l" defTabSz="914484" rtl="0" eaLnBrk="1" latinLnBrk="0" hangingPunct="1">
                        <a:defRPr sz="1800" b="1" kern="1200">
                          <a:solidFill>
                            <a:schemeClr val="lt1"/>
                          </a:solidFill>
                          <a:latin typeface="Calibri"/>
                        </a:defRPr>
                      </a:lvl9pPr>
                    </a:lstStyle>
                    <a:p>
                      <a:pPr marL="171450" marR="0">
                        <a:lnSpc>
                          <a:spcPct val="85000"/>
                        </a:lnSpc>
                        <a:spcBef>
                          <a:spcPts val="200"/>
                        </a:spcBef>
                        <a:spcAft>
                          <a:spcPts val="200"/>
                        </a:spcAft>
                      </a:pPr>
                      <a:r>
                        <a:rPr lang="en-US" sz="1400" dirty="0">
                          <a:solidFill>
                            <a:schemeClr val="tx1">
                              <a:lumMod val="85000"/>
                              <a:lumOff val="15000"/>
                            </a:schemeClr>
                          </a:solidFill>
                          <a:effectLst/>
                          <a:latin typeface="Arial Narrow" panose="020B0606020202030204" pitchFamily="34" charset="0"/>
                          <a:ea typeface="MS Mincho" panose="02020609040205080304" pitchFamily="49" charset="-128"/>
                          <a:cs typeface="Arial Narrow"/>
                        </a:rPr>
                        <a:t>Injection-site reaction**</a:t>
                      </a:r>
                    </a:p>
                  </a:txBody>
                  <a:tcPr anchor="ctr">
                    <a:lnL w="28575"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7F1FD"/>
                    </a:solid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marL="0" marR="0" algn="ctr">
                        <a:lnSpc>
                          <a:spcPct val="115000"/>
                        </a:lnSpc>
                        <a:spcBef>
                          <a:spcPts val="200"/>
                        </a:spcBef>
                        <a:spcAft>
                          <a:spcPts val="200"/>
                        </a:spcAft>
                      </a:pPr>
                      <a:r>
                        <a:rPr lang="en-US" sz="1400" dirty="0">
                          <a:solidFill>
                            <a:srgbClr val="000000"/>
                          </a:solidFill>
                          <a:effectLst/>
                          <a:latin typeface="Arial Narrow" panose="020B0606020202030204" pitchFamily="34" charset="0"/>
                          <a:ea typeface="Calibri" panose="020F0502020204030204" pitchFamily="34" charset="0"/>
                          <a:cs typeface="Arial Narrow"/>
                        </a:rPr>
                        <a:t>296 (2.1)</a:t>
                      </a:r>
                      <a:endParaRPr lang="en-US" sz="1400" dirty="0">
                        <a:effectLst/>
                        <a:latin typeface="Arial Narrow" panose="020B0606020202030204" pitchFamily="34" charset="0"/>
                        <a:ea typeface="MS Mincho" panose="02020609040205080304" pitchFamily="49" charset="-128"/>
                        <a:cs typeface="Arial Narrow"/>
                      </a:endParaRPr>
                    </a:p>
                  </a:txBody>
                  <a:tcPr marL="45720" marR="45720"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marL="0" marR="0" algn="ctr">
                        <a:lnSpc>
                          <a:spcPct val="115000"/>
                        </a:lnSpc>
                        <a:spcBef>
                          <a:spcPts val="200"/>
                        </a:spcBef>
                        <a:spcAft>
                          <a:spcPts val="200"/>
                        </a:spcAft>
                      </a:pPr>
                      <a:r>
                        <a:rPr lang="en-US" sz="1400" dirty="0">
                          <a:solidFill>
                            <a:srgbClr val="000000"/>
                          </a:solidFill>
                          <a:effectLst/>
                          <a:latin typeface="Arial Narrow" panose="020B0606020202030204" pitchFamily="34" charset="0"/>
                          <a:ea typeface="MS Mincho" panose="02020609040205080304" pitchFamily="49" charset="-128"/>
                          <a:cs typeface="Arial Narrow"/>
                        </a:rPr>
                        <a:t>219 (1.6)</a:t>
                      </a:r>
                      <a:endParaRPr lang="en-US" sz="1400" dirty="0">
                        <a:effectLst/>
                        <a:latin typeface="Arial Narrow" panose="020B0606020202030204" pitchFamily="34" charset="0"/>
                        <a:ea typeface="MS Mincho" panose="02020609040205080304" pitchFamily="49" charset="-128"/>
                        <a:cs typeface="Arial Narrow"/>
                      </a:endParaRPr>
                    </a:p>
                  </a:txBody>
                  <a:tcPr marL="45720" marR="45720" marT="0" marB="0" anchor="ctr">
                    <a:lnL w="12700" cmpd="sng">
                      <a:noFill/>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3"/>
                  </a:ext>
                </a:extLst>
              </a:tr>
              <a:tr h="320040">
                <a:tc>
                  <a:txBody>
                    <a:bodyPr/>
                    <a:lstStyle>
                      <a:lvl1pPr marL="0" algn="l" defTabSz="914484" rtl="0" eaLnBrk="1" latinLnBrk="0" hangingPunct="1">
                        <a:defRPr sz="1800" b="1" kern="1200">
                          <a:solidFill>
                            <a:schemeClr val="lt1"/>
                          </a:solidFill>
                          <a:latin typeface="Calibri"/>
                        </a:defRPr>
                      </a:lvl1pPr>
                      <a:lvl2pPr marL="457242" algn="l" defTabSz="914484" rtl="0" eaLnBrk="1" latinLnBrk="0" hangingPunct="1">
                        <a:defRPr sz="1800" b="1" kern="1200">
                          <a:solidFill>
                            <a:schemeClr val="lt1"/>
                          </a:solidFill>
                          <a:latin typeface="Calibri"/>
                        </a:defRPr>
                      </a:lvl2pPr>
                      <a:lvl3pPr marL="914484" algn="l" defTabSz="914484" rtl="0" eaLnBrk="1" latinLnBrk="0" hangingPunct="1">
                        <a:defRPr sz="1800" b="1" kern="1200">
                          <a:solidFill>
                            <a:schemeClr val="lt1"/>
                          </a:solidFill>
                          <a:latin typeface="Calibri"/>
                        </a:defRPr>
                      </a:lvl3pPr>
                      <a:lvl4pPr marL="1371726" algn="l" defTabSz="914484" rtl="0" eaLnBrk="1" latinLnBrk="0" hangingPunct="1">
                        <a:defRPr sz="1800" b="1" kern="1200">
                          <a:solidFill>
                            <a:schemeClr val="lt1"/>
                          </a:solidFill>
                          <a:latin typeface="Calibri"/>
                        </a:defRPr>
                      </a:lvl4pPr>
                      <a:lvl5pPr marL="1828967" algn="l" defTabSz="914484" rtl="0" eaLnBrk="1" latinLnBrk="0" hangingPunct="1">
                        <a:defRPr sz="1800" b="1" kern="1200">
                          <a:solidFill>
                            <a:schemeClr val="lt1"/>
                          </a:solidFill>
                          <a:latin typeface="Calibri"/>
                        </a:defRPr>
                      </a:lvl5pPr>
                      <a:lvl6pPr marL="2286210" algn="l" defTabSz="914484" rtl="0" eaLnBrk="1" latinLnBrk="0" hangingPunct="1">
                        <a:defRPr sz="1800" b="1" kern="1200">
                          <a:solidFill>
                            <a:schemeClr val="lt1"/>
                          </a:solidFill>
                          <a:latin typeface="Calibri"/>
                        </a:defRPr>
                      </a:lvl6pPr>
                      <a:lvl7pPr marL="2743451" algn="l" defTabSz="914484" rtl="0" eaLnBrk="1" latinLnBrk="0" hangingPunct="1">
                        <a:defRPr sz="1800" b="1" kern="1200">
                          <a:solidFill>
                            <a:schemeClr val="lt1"/>
                          </a:solidFill>
                          <a:latin typeface="Calibri"/>
                        </a:defRPr>
                      </a:lvl7pPr>
                      <a:lvl8pPr marL="3200693" algn="l" defTabSz="914484" rtl="0" eaLnBrk="1" latinLnBrk="0" hangingPunct="1">
                        <a:defRPr sz="1800" b="1" kern="1200">
                          <a:solidFill>
                            <a:schemeClr val="lt1"/>
                          </a:solidFill>
                          <a:latin typeface="Calibri"/>
                        </a:defRPr>
                      </a:lvl8pPr>
                      <a:lvl9pPr marL="3657935" algn="l" defTabSz="914484" rtl="0" eaLnBrk="1" latinLnBrk="0" hangingPunct="1">
                        <a:defRPr sz="1800" b="1" kern="1200">
                          <a:solidFill>
                            <a:schemeClr val="lt1"/>
                          </a:solidFill>
                          <a:latin typeface="Calibri"/>
                        </a:defRPr>
                      </a:lvl9pPr>
                    </a:lstStyle>
                    <a:p>
                      <a:pPr marL="171450" marR="0">
                        <a:lnSpc>
                          <a:spcPct val="85000"/>
                        </a:lnSpc>
                        <a:spcBef>
                          <a:spcPts val="200"/>
                        </a:spcBef>
                        <a:spcAft>
                          <a:spcPts val="200"/>
                        </a:spcAft>
                      </a:pPr>
                      <a:r>
                        <a:rPr lang="en-US" sz="1400" dirty="0">
                          <a:solidFill>
                            <a:schemeClr val="tx1">
                              <a:lumMod val="85000"/>
                              <a:lumOff val="15000"/>
                            </a:schemeClr>
                          </a:solidFill>
                          <a:effectLst/>
                          <a:latin typeface="Arial Narrow" panose="020B0606020202030204" pitchFamily="34" charset="0"/>
                          <a:ea typeface="MS Mincho" panose="02020609040205080304" pitchFamily="49" charset="-128"/>
                          <a:cs typeface="Arial Narrow"/>
                        </a:rPr>
                        <a:t>Allergic reactions</a:t>
                      </a:r>
                    </a:p>
                  </a:txBody>
                  <a:tcPr anchor="ctr">
                    <a:lnL w="28575"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7F1FD"/>
                    </a:solid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marL="0" marR="0" algn="ctr">
                        <a:lnSpc>
                          <a:spcPct val="115000"/>
                        </a:lnSpc>
                        <a:spcBef>
                          <a:spcPts val="200"/>
                        </a:spcBef>
                        <a:spcAft>
                          <a:spcPts val="200"/>
                        </a:spcAft>
                      </a:pPr>
                      <a:r>
                        <a:rPr lang="en-US" sz="1400" dirty="0">
                          <a:solidFill>
                            <a:srgbClr val="000000"/>
                          </a:solidFill>
                          <a:effectLst/>
                          <a:latin typeface="Arial Narrow" panose="020B0606020202030204" pitchFamily="34" charset="0"/>
                          <a:ea typeface="Calibri" panose="020F0502020204030204" pitchFamily="34" charset="0"/>
                          <a:cs typeface="Arial Narrow"/>
                        </a:rPr>
                        <a:t>420 (3.1)</a:t>
                      </a:r>
                      <a:endParaRPr lang="en-US" sz="1400" dirty="0">
                        <a:effectLst/>
                        <a:latin typeface="Arial Narrow" panose="020B0606020202030204" pitchFamily="34" charset="0"/>
                        <a:ea typeface="MS Mincho" panose="02020609040205080304" pitchFamily="49" charset="-128"/>
                        <a:cs typeface="Arial Narrow"/>
                      </a:endParaRPr>
                    </a:p>
                  </a:txBody>
                  <a:tcPr marL="45720" marR="45720"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marL="0" marR="0" algn="ctr">
                        <a:lnSpc>
                          <a:spcPct val="115000"/>
                        </a:lnSpc>
                        <a:spcBef>
                          <a:spcPts val="200"/>
                        </a:spcBef>
                        <a:spcAft>
                          <a:spcPts val="200"/>
                        </a:spcAft>
                      </a:pPr>
                      <a:r>
                        <a:rPr lang="en-US" sz="1400" dirty="0">
                          <a:solidFill>
                            <a:srgbClr val="000000"/>
                          </a:solidFill>
                          <a:effectLst/>
                          <a:latin typeface="Arial Narrow" panose="020B0606020202030204" pitchFamily="34" charset="0"/>
                          <a:ea typeface="MS Mincho" panose="02020609040205080304" pitchFamily="49" charset="-128"/>
                          <a:cs typeface="Arial Narrow"/>
                        </a:rPr>
                        <a:t>393 (2.9)</a:t>
                      </a:r>
                      <a:endParaRPr lang="en-US" sz="1400" dirty="0">
                        <a:effectLst/>
                        <a:latin typeface="Arial Narrow" panose="020B0606020202030204" pitchFamily="34" charset="0"/>
                        <a:ea typeface="MS Mincho" panose="02020609040205080304" pitchFamily="49" charset="-128"/>
                        <a:cs typeface="Arial Narrow"/>
                      </a:endParaRPr>
                    </a:p>
                  </a:txBody>
                  <a:tcPr marL="45720" marR="45720" marT="0" marB="0" anchor="ctr">
                    <a:lnL w="12700" cmpd="sng">
                      <a:noFill/>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4"/>
                  </a:ext>
                </a:extLst>
              </a:tr>
              <a:tr h="320040">
                <a:tc>
                  <a:txBody>
                    <a:bodyPr/>
                    <a:lstStyle>
                      <a:lvl1pPr marL="0" algn="l" defTabSz="914484" rtl="0" eaLnBrk="1" latinLnBrk="0" hangingPunct="1">
                        <a:defRPr sz="1800" b="1" kern="1200">
                          <a:solidFill>
                            <a:schemeClr val="lt1"/>
                          </a:solidFill>
                          <a:latin typeface="Calibri"/>
                        </a:defRPr>
                      </a:lvl1pPr>
                      <a:lvl2pPr marL="457242" algn="l" defTabSz="914484" rtl="0" eaLnBrk="1" latinLnBrk="0" hangingPunct="1">
                        <a:defRPr sz="1800" b="1" kern="1200">
                          <a:solidFill>
                            <a:schemeClr val="lt1"/>
                          </a:solidFill>
                          <a:latin typeface="Calibri"/>
                        </a:defRPr>
                      </a:lvl2pPr>
                      <a:lvl3pPr marL="914484" algn="l" defTabSz="914484" rtl="0" eaLnBrk="1" latinLnBrk="0" hangingPunct="1">
                        <a:defRPr sz="1800" b="1" kern="1200">
                          <a:solidFill>
                            <a:schemeClr val="lt1"/>
                          </a:solidFill>
                          <a:latin typeface="Calibri"/>
                        </a:defRPr>
                      </a:lvl3pPr>
                      <a:lvl4pPr marL="1371726" algn="l" defTabSz="914484" rtl="0" eaLnBrk="1" latinLnBrk="0" hangingPunct="1">
                        <a:defRPr sz="1800" b="1" kern="1200">
                          <a:solidFill>
                            <a:schemeClr val="lt1"/>
                          </a:solidFill>
                          <a:latin typeface="Calibri"/>
                        </a:defRPr>
                      </a:lvl4pPr>
                      <a:lvl5pPr marL="1828967" algn="l" defTabSz="914484" rtl="0" eaLnBrk="1" latinLnBrk="0" hangingPunct="1">
                        <a:defRPr sz="1800" b="1" kern="1200">
                          <a:solidFill>
                            <a:schemeClr val="lt1"/>
                          </a:solidFill>
                          <a:latin typeface="Calibri"/>
                        </a:defRPr>
                      </a:lvl5pPr>
                      <a:lvl6pPr marL="2286210" algn="l" defTabSz="914484" rtl="0" eaLnBrk="1" latinLnBrk="0" hangingPunct="1">
                        <a:defRPr sz="1800" b="1" kern="1200">
                          <a:solidFill>
                            <a:schemeClr val="lt1"/>
                          </a:solidFill>
                          <a:latin typeface="Calibri"/>
                        </a:defRPr>
                      </a:lvl6pPr>
                      <a:lvl7pPr marL="2743451" algn="l" defTabSz="914484" rtl="0" eaLnBrk="1" latinLnBrk="0" hangingPunct="1">
                        <a:defRPr sz="1800" b="1" kern="1200">
                          <a:solidFill>
                            <a:schemeClr val="lt1"/>
                          </a:solidFill>
                          <a:latin typeface="Calibri"/>
                        </a:defRPr>
                      </a:lvl7pPr>
                      <a:lvl8pPr marL="3200693" algn="l" defTabSz="914484" rtl="0" eaLnBrk="1" latinLnBrk="0" hangingPunct="1">
                        <a:defRPr sz="1800" b="1" kern="1200">
                          <a:solidFill>
                            <a:schemeClr val="lt1"/>
                          </a:solidFill>
                          <a:latin typeface="Calibri"/>
                        </a:defRPr>
                      </a:lvl8pPr>
                      <a:lvl9pPr marL="3657935" algn="l" defTabSz="914484" rtl="0" eaLnBrk="1" latinLnBrk="0" hangingPunct="1">
                        <a:defRPr sz="1800" b="1" kern="1200">
                          <a:solidFill>
                            <a:schemeClr val="lt1"/>
                          </a:solidFill>
                          <a:latin typeface="Calibri"/>
                        </a:defRPr>
                      </a:lvl9pPr>
                    </a:lstStyle>
                    <a:p>
                      <a:pPr marL="171450" marR="0">
                        <a:lnSpc>
                          <a:spcPct val="85000"/>
                        </a:lnSpc>
                        <a:spcBef>
                          <a:spcPts val="200"/>
                        </a:spcBef>
                        <a:spcAft>
                          <a:spcPts val="200"/>
                        </a:spcAft>
                      </a:pPr>
                      <a:r>
                        <a:rPr lang="en-US" sz="1400" dirty="0">
                          <a:solidFill>
                            <a:schemeClr val="tx1">
                              <a:lumMod val="85000"/>
                              <a:lumOff val="15000"/>
                            </a:schemeClr>
                          </a:solidFill>
                          <a:effectLst/>
                          <a:latin typeface="Arial Narrow" panose="020B0606020202030204" pitchFamily="34" charset="0"/>
                          <a:ea typeface="MS Mincho" panose="02020609040205080304" pitchFamily="49" charset="-128"/>
                          <a:cs typeface="Arial Narrow"/>
                        </a:rPr>
                        <a:t>Muscle-related event</a:t>
                      </a:r>
                    </a:p>
                  </a:txBody>
                  <a:tcPr anchor="ctr">
                    <a:lnL w="28575"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7F1FD"/>
                    </a:solid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marL="0" marR="0" algn="ctr">
                        <a:lnSpc>
                          <a:spcPct val="115000"/>
                        </a:lnSpc>
                        <a:spcBef>
                          <a:spcPts val="200"/>
                        </a:spcBef>
                        <a:spcAft>
                          <a:spcPts val="200"/>
                        </a:spcAft>
                      </a:pPr>
                      <a:r>
                        <a:rPr lang="en-US" sz="1400" dirty="0">
                          <a:solidFill>
                            <a:srgbClr val="000000"/>
                          </a:solidFill>
                          <a:effectLst/>
                          <a:latin typeface="Arial Narrow" panose="020B0606020202030204" pitchFamily="34" charset="0"/>
                          <a:ea typeface="Calibri" panose="020F0502020204030204" pitchFamily="34" charset="0"/>
                          <a:cs typeface="Arial Narrow"/>
                        </a:rPr>
                        <a:t>682 (5.0)</a:t>
                      </a:r>
                      <a:endParaRPr lang="en-US" sz="1400" dirty="0">
                        <a:effectLst/>
                        <a:latin typeface="Arial Narrow" panose="020B0606020202030204" pitchFamily="34" charset="0"/>
                        <a:ea typeface="MS Mincho" panose="02020609040205080304" pitchFamily="49" charset="-128"/>
                        <a:cs typeface="Arial Narrow"/>
                      </a:endParaRPr>
                    </a:p>
                  </a:txBody>
                  <a:tcPr marL="45720" marR="45720"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marL="0" marR="0" algn="ctr">
                        <a:lnSpc>
                          <a:spcPct val="115000"/>
                        </a:lnSpc>
                        <a:spcBef>
                          <a:spcPts val="200"/>
                        </a:spcBef>
                        <a:spcAft>
                          <a:spcPts val="200"/>
                        </a:spcAft>
                      </a:pPr>
                      <a:r>
                        <a:rPr lang="en-US" sz="1400" dirty="0">
                          <a:solidFill>
                            <a:srgbClr val="000000"/>
                          </a:solidFill>
                          <a:effectLst/>
                          <a:latin typeface="Arial Narrow" panose="020B0606020202030204" pitchFamily="34" charset="0"/>
                          <a:ea typeface="MS Mincho" panose="02020609040205080304" pitchFamily="49" charset="-128"/>
                          <a:cs typeface="Arial Narrow"/>
                        </a:rPr>
                        <a:t>656 (4.8)</a:t>
                      </a:r>
                      <a:endParaRPr lang="en-US" sz="1400" dirty="0">
                        <a:effectLst/>
                        <a:latin typeface="Arial Narrow" panose="020B0606020202030204" pitchFamily="34" charset="0"/>
                        <a:ea typeface="MS Mincho" panose="02020609040205080304" pitchFamily="49" charset="-128"/>
                        <a:cs typeface="Arial Narrow"/>
                      </a:endParaRPr>
                    </a:p>
                  </a:txBody>
                  <a:tcPr marL="45720" marR="45720" marT="0" marB="0" anchor="ctr">
                    <a:lnL w="12700" cmpd="sng">
                      <a:noFill/>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5"/>
                  </a:ext>
                </a:extLst>
              </a:tr>
              <a:tr h="320040">
                <a:tc>
                  <a:txBody>
                    <a:bodyPr/>
                    <a:lstStyle>
                      <a:lvl1pPr marL="0" algn="l" defTabSz="914484" rtl="0" eaLnBrk="1" latinLnBrk="0" hangingPunct="1">
                        <a:defRPr sz="1800" b="1" kern="1200">
                          <a:solidFill>
                            <a:schemeClr val="lt1"/>
                          </a:solidFill>
                          <a:latin typeface="Calibri"/>
                        </a:defRPr>
                      </a:lvl1pPr>
                      <a:lvl2pPr marL="457242" algn="l" defTabSz="914484" rtl="0" eaLnBrk="1" latinLnBrk="0" hangingPunct="1">
                        <a:defRPr sz="1800" b="1" kern="1200">
                          <a:solidFill>
                            <a:schemeClr val="lt1"/>
                          </a:solidFill>
                          <a:latin typeface="Calibri"/>
                        </a:defRPr>
                      </a:lvl2pPr>
                      <a:lvl3pPr marL="914484" algn="l" defTabSz="914484" rtl="0" eaLnBrk="1" latinLnBrk="0" hangingPunct="1">
                        <a:defRPr sz="1800" b="1" kern="1200">
                          <a:solidFill>
                            <a:schemeClr val="lt1"/>
                          </a:solidFill>
                          <a:latin typeface="Calibri"/>
                        </a:defRPr>
                      </a:lvl3pPr>
                      <a:lvl4pPr marL="1371726" algn="l" defTabSz="914484" rtl="0" eaLnBrk="1" latinLnBrk="0" hangingPunct="1">
                        <a:defRPr sz="1800" b="1" kern="1200">
                          <a:solidFill>
                            <a:schemeClr val="lt1"/>
                          </a:solidFill>
                          <a:latin typeface="Calibri"/>
                        </a:defRPr>
                      </a:lvl4pPr>
                      <a:lvl5pPr marL="1828967" algn="l" defTabSz="914484" rtl="0" eaLnBrk="1" latinLnBrk="0" hangingPunct="1">
                        <a:defRPr sz="1800" b="1" kern="1200">
                          <a:solidFill>
                            <a:schemeClr val="lt1"/>
                          </a:solidFill>
                          <a:latin typeface="Calibri"/>
                        </a:defRPr>
                      </a:lvl5pPr>
                      <a:lvl6pPr marL="2286210" algn="l" defTabSz="914484" rtl="0" eaLnBrk="1" latinLnBrk="0" hangingPunct="1">
                        <a:defRPr sz="1800" b="1" kern="1200">
                          <a:solidFill>
                            <a:schemeClr val="lt1"/>
                          </a:solidFill>
                          <a:latin typeface="Calibri"/>
                        </a:defRPr>
                      </a:lvl6pPr>
                      <a:lvl7pPr marL="2743451" algn="l" defTabSz="914484" rtl="0" eaLnBrk="1" latinLnBrk="0" hangingPunct="1">
                        <a:defRPr sz="1800" b="1" kern="1200">
                          <a:solidFill>
                            <a:schemeClr val="lt1"/>
                          </a:solidFill>
                          <a:latin typeface="Calibri"/>
                        </a:defRPr>
                      </a:lvl7pPr>
                      <a:lvl8pPr marL="3200693" algn="l" defTabSz="914484" rtl="0" eaLnBrk="1" latinLnBrk="0" hangingPunct="1">
                        <a:defRPr sz="1800" b="1" kern="1200">
                          <a:solidFill>
                            <a:schemeClr val="lt1"/>
                          </a:solidFill>
                          <a:latin typeface="Calibri"/>
                        </a:defRPr>
                      </a:lvl8pPr>
                      <a:lvl9pPr marL="3657935" algn="l" defTabSz="914484" rtl="0" eaLnBrk="1" latinLnBrk="0" hangingPunct="1">
                        <a:defRPr sz="1800" b="1" kern="1200">
                          <a:solidFill>
                            <a:schemeClr val="lt1"/>
                          </a:solidFill>
                          <a:latin typeface="Calibri"/>
                        </a:defRPr>
                      </a:lvl9pPr>
                    </a:lstStyle>
                    <a:p>
                      <a:pPr marL="171450" marR="0">
                        <a:lnSpc>
                          <a:spcPct val="85000"/>
                        </a:lnSpc>
                        <a:spcBef>
                          <a:spcPts val="200"/>
                        </a:spcBef>
                        <a:spcAft>
                          <a:spcPts val="200"/>
                        </a:spcAft>
                      </a:pPr>
                      <a:r>
                        <a:rPr lang="en-US" sz="1400" dirty="0">
                          <a:solidFill>
                            <a:schemeClr val="tx1">
                              <a:lumMod val="85000"/>
                              <a:lumOff val="15000"/>
                            </a:schemeClr>
                          </a:solidFill>
                          <a:effectLst/>
                          <a:latin typeface="Arial Narrow" panose="020B0606020202030204" pitchFamily="34" charset="0"/>
                          <a:ea typeface="MS Mincho" panose="02020609040205080304" pitchFamily="49" charset="-128"/>
                          <a:cs typeface="Arial Narrow"/>
                        </a:rPr>
                        <a:t>Rhabdomyolysis</a:t>
                      </a:r>
                    </a:p>
                  </a:txBody>
                  <a:tcPr anchor="ctr">
                    <a:lnL w="28575"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7F1FD"/>
                    </a:solid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marL="0" marR="0" algn="ctr">
                        <a:lnSpc>
                          <a:spcPct val="115000"/>
                        </a:lnSpc>
                        <a:spcBef>
                          <a:spcPts val="200"/>
                        </a:spcBef>
                        <a:spcAft>
                          <a:spcPts val="200"/>
                        </a:spcAft>
                      </a:pPr>
                      <a:r>
                        <a:rPr lang="en-US" sz="1400" dirty="0">
                          <a:solidFill>
                            <a:srgbClr val="000000"/>
                          </a:solidFill>
                          <a:effectLst/>
                          <a:latin typeface="Arial Narrow" panose="020B0606020202030204" pitchFamily="34" charset="0"/>
                          <a:ea typeface="Calibri" panose="020F0502020204030204" pitchFamily="34" charset="0"/>
                          <a:cs typeface="Arial Narrow"/>
                        </a:rPr>
                        <a:t>8 (0.1)</a:t>
                      </a:r>
                      <a:endParaRPr lang="en-US" sz="1400" dirty="0">
                        <a:effectLst/>
                        <a:latin typeface="Arial Narrow" panose="020B0606020202030204" pitchFamily="34" charset="0"/>
                        <a:ea typeface="MS Mincho" panose="02020609040205080304" pitchFamily="49" charset="-128"/>
                        <a:cs typeface="Arial Narrow"/>
                      </a:endParaRPr>
                    </a:p>
                  </a:txBody>
                  <a:tcPr marL="45720" marR="45720"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marL="0" marR="0" algn="ctr">
                        <a:lnSpc>
                          <a:spcPct val="115000"/>
                        </a:lnSpc>
                        <a:spcBef>
                          <a:spcPts val="200"/>
                        </a:spcBef>
                        <a:spcAft>
                          <a:spcPts val="200"/>
                        </a:spcAft>
                      </a:pPr>
                      <a:r>
                        <a:rPr lang="en-US" sz="1400" dirty="0">
                          <a:solidFill>
                            <a:srgbClr val="000000"/>
                          </a:solidFill>
                          <a:effectLst/>
                          <a:latin typeface="Arial Narrow" panose="020B0606020202030204" pitchFamily="34" charset="0"/>
                          <a:ea typeface="MS Mincho" panose="02020609040205080304" pitchFamily="49" charset="-128"/>
                          <a:cs typeface="Arial Narrow"/>
                        </a:rPr>
                        <a:t>11 (0.1)</a:t>
                      </a:r>
                      <a:endParaRPr lang="en-US" sz="1400" dirty="0">
                        <a:effectLst/>
                        <a:latin typeface="Arial Narrow" panose="020B0606020202030204" pitchFamily="34" charset="0"/>
                        <a:ea typeface="MS Mincho" panose="02020609040205080304" pitchFamily="49" charset="-128"/>
                        <a:cs typeface="Arial Narrow"/>
                      </a:endParaRPr>
                    </a:p>
                  </a:txBody>
                  <a:tcPr marL="45720" marR="45720" marT="0" marB="0" anchor="ctr">
                    <a:lnL w="12700" cmpd="sng">
                      <a:noFill/>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6"/>
                  </a:ext>
                </a:extLst>
              </a:tr>
              <a:tr h="320040">
                <a:tc>
                  <a:txBody>
                    <a:bodyPr/>
                    <a:lstStyle>
                      <a:lvl1pPr marL="0" algn="l" defTabSz="914484" rtl="0" eaLnBrk="1" latinLnBrk="0" hangingPunct="1">
                        <a:defRPr sz="1800" b="1" kern="1200">
                          <a:solidFill>
                            <a:schemeClr val="lt1"/>
                          </a:solidFill>
                          <a:latin typeface="Calibri"/>
                        </a:defRPr>
                      </a:lvl1pPr>
                      <a:lvl2pPr marL="457242" algn="l" defTabSz="914484" rtl="0" eaLnBrk="1" latinLnBrk="0" hangingPunct="1">
                        <a:defRPr sz="1800" b="1" kern="1200">
                          <a:solidFill>
                            <a:schemeClr val="lt1"/>
                          </a:solidFill>
                          <a:latin typeface="Calibri"/>
                        </a:defRPr>
                      </a:lvl2pPr>
                      <a:lvl3pPr marL="914484" algn="l" defTabSz="914484" rtl="0" eaLnBrk="1" latinLnBrk="0" hangingPunct="1">
                        <a:defRPr sz="1800" b="1" kern="1200">
                          <a:solidFill>
                            <a:schemeClr val="lt1"/>
                          </a:solidFill>
                          <a:latin typeface="Calibri"/>
                        </a:defRPr>
                      </a:lvl3pPr>
                      <a:lvl4pPr marL="1371726" algn="l" defTabSz="914484" rtl="0" eaLnBrk="1" latinLnBrk="0" hangingPunct="1">
                        <a:defRPr sz="1800" b="1" kern="1200">
                          <a:solidFill>
                            <a:schemeClr val="lt1"/>
                          </a:solidFill>
                          <a:latin typeface="Calibri"/>
                        </a:defRPr>
                      </a:lvl4pPr>
                      <a:lvl5pPr marL="1828967" algn="l" defTabSz="914484" rtl="0" eaLnBrk="1" latinLnBrk="0" hangingPunct="1">
                        <a:defRPr sz="1800" b="1" kern="1200">
                          <a:solidFill>
                            <a:schemeClr val="lt1"/>
                          </a:solidFill>
                          <a:latin typeface="Calibri"/>
                        </a:defRPr>
                      </a:lvl5pPr>
                      <a:lvl6pPr marL="2286210" algn="l" defTabSz="914484" rtl="0" eaLnBrk="1" latinLnBrk="0" hangingPunct="1">
                        <a:defRPr sz="1800" b="1" kern="1200">
                          <a:solidFill>
                            <a:schemeClr val="lt1"/>
                          </a:solidFill>
                          <a:latin typeface="Calibri"/>
                        </a:defRPr>
                      </a:lvl6pPr>
                      <a:lvl7pPr marL="2743451" algn="l" defTabSz="914484" rtl="0" eaLnBrk="1" latinLnBrk="0" hangingPunct="1">
                        <a:defRPr sz="1800" b="1" kern="1200">
                          <a:solidFill>
                            <a:schemeClr val="lt1"/>
                          </a:solidFill>
                          <a:latin typeface="Calibri"/>
                        </a:defRPr>
                      </a:lvl7pPr>
                      <a:lvl8pPr marL="3200693" algn="l" defTabSz="914484" rtl="0" eaLnBrk="1" latinLnBrk="0" hangingPunct="1">
                        <a:defRPr sz="1800" b="1" kern="1200">
                          <a:solidFill>
                            <a:schemeClr val="lt1"/>
                          </a:solidFill>
                          <a:latin typeface="Calibri"/>
                        </a:defRPr>
                      </a:lvl8pPr>
                      <a:lvl9pPr marL="3657935" algn="l" defTabSz="914484" rtl="0" eaLnBrk="1" latinLnBrk="0" hangingPunct="1">
                        <a:defRPr sz="1800" b="1" kern="1200">
                          <a:solidFill>
                            <a:schemeClr val="lt1"/>
                          </a:solidFill>
                          <a:latin typeface="Calibri"/>
                        </a:defRPr>
                      </a:lvl9pPr>
                    </a:lstStyle>
                    <a:p>
                      <a:pPr marL="171450" marR="0">
                        <a:lnSpc>
                          <a:spcPct val="85000"/>
                        </a:lnSpc>
                        <a:spcBef>
                          <a:spcPts val="200"/>
                        </a:spcBef>
                        <a:spcAft>
                          <a:spcPts val="200"/>
                        </a:spcAft>
                      </a:pPr>
                      <a:r>
                        <a:rPr lang="en-US" sz="1400" dirty="0">
                          <a:solidFill>
                            <a:schemeClr val="tx1">
                              <a:lumMod val="85000"/>
                              <a:lumOff val="15000"/>
                            </a:schemeClr>
                          </a:solidFill>
                          <a:effectLst/>
                          <a:latin typeface="Arial Narrow" panose="020B0606020202030204" pitchFamily="34" charset="0"/>
                          <a:ea typeface="MS Mincho" panose="02020609040205080304" pitchFamily="49" charset="-128"/>
                          <a:cs typeface="Arial Narrow"/>
                        </a:rPr>
                        <a:t>Cataract</a:t>
                      </a:r>
                    </a:p>
                  </a:txBody>
                  <a:tcPr anchor="ctr">
                    <a:lnL w="28575"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7F1FD"/>
                    </a:solid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marL="0" marR="0" algn="ctr">
                        <a:lnSpc>
                          <a:spcPct val="115000"/>
                        </a:lnSpc>
                        <a:spcBef>
                          <a:spcPts val="200"/>
                        </a:spcBef>
                        <a:spcAft>
                          <a:spcPts val="200"/>
                        </a:spcAft>
                      </a:pPr>
                      <a:r>
                        <a:rPr lang="en-US" sz="1400" dirty="0">
                          <a:solidFill>
                            <a:srgbClr val="000000"/>
                          </a:solidFill>
                          <a:effectLst/>
                          <a:latin typeface="Arial Narrow" panose="020B0606020202030204" pitchFamily="34" charset="0"/>
                          <a:ea typeface="Calibri" panose="020F0502020204030204" pitchFamily="34" charset="0"/>
                          <a:cs typeface="Arial Narrow"/>
                        </a:rPr>
                        <a:t>228 (1.7)</a:t>
                      </a:r>
                      <a:endParaRPr lang="en-US" sz="1400" dirty="0">
                        <a:effectLst/>
                        <a:latin typeface="Arial Narrow" panose="020B0606020202030204" pitchFamily="34" charset="0"/>
                        <a:ea typeface="MS Mincho" panose="02020609040205080304" pitchFamily="49" charset="-128"/>
                        <a:cs typeface="Arial Narrow"/>
                      </a:endParaRPr>
                    </a:p>
                  </a:txBody>
                  <a:tcPr marL="45720" marR="45720"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marL="0" marR="0" algn="ctr">
                        <a:lnSpc>
                          <a:spcPct val="115000"/>
                        </a:lnSpc>
                        <a:spcBef>
                          <a:spcPts val="200"/>
                        </a:spcBef>
                        <a:spcAft>
                          <a:spcPts val="200"/>
                        </a:spcAft>
                      </a:pPr>
                      <a:r>
                        <a:rPr lang="en-US" sz="1400" dirty="0">
                          <a:solidFill>
                            <a:srgbClr val="000000"/>
                          </a:solidFill>
                          <a:effectLst/>
                          <a:latin typeface="Arial Narrow" panose="020B0606020202030204" pitchFamily="34" charset="0"/>
                          <a:ea typeface="MS Mincho" panose="02020609040205080304" pitchFamily="49" charset="-128"/>
                          <a:cs typeface="Arial Narrow"/>
                        </a:rPr>
                        <a:t>242 (1.8)</a:t>
                      </a:r>
                      <a:endParaRPr lang="en-US" sz="1400" dirty="0">
                        <a:effectLst/>
                        <a:latin typeface="Arial Narrow" panose="020B0606020202030204" pitchFamily="34" charset="0"/>
                        <a:ea typeface="MS Mincho" panose="02020609040205080304" pitchFamily="49" charset="-128"/>
                        <a:cs typeface="Arial Narrow"/>
                      </a:endParaRPr>
                    </a:p>
                  </a:txBody>
                  <a:tcPr marL="45720" marR="45720" marT="0" marB="0" anchor="ctr">
                    <a:lnL w="12700" cmpd="sng">
                      <a:noFill/>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7"/>
                  </a:ext>
                </a:extLst>
              </a:tr>
              <a:tr h="320040">
                <a:tc>
                  <a:txBody>
                    <a:bodyPr/>
                    <a:lstStyle>
                      <a:lvl1pPr marL="0" algn="l" defTabSz="914484" rtl="0" eaLnBrk="1" latinLnBrk="0" hangingPunct="1">
                        <a:defRPr sz="1800" b="1" kern="1200">
                          <a:solidFill>
                            <a:schemeClr val="lt1"/>
                          </a:solidFill>
                          <a:latin typeface="Calibri"/>
                        </a:defRPr>
                      </a:lvl1pPr>
                      <a:lvl2pPr marL="457242" algn="l" defTabSz="914484" rtl="0" eaLnBrk="1" latinLnBrk="0" hangingPunct="1">
                        <a:defRPr sz="1800" b="1" kern="1200">
                          <a:solidFill>
                            <a:schemeClr val="lt1"/>
                          </a:solidFill>
                          <a:latin typeface="Calibri"/>
                        </a:defRPr>
                      </a:lvl2pPr>
                      <a:lvl3pPr marL="914484" algn="l" defTabSz="914484" rtl="0" eaLnBrk="1" latinLnBrk="0" hangingPunct="1">
                        <a:defRPr sz="1800" b="1" kern="1200">
                          <a:solidFill>
                            <a:schemeClr val="lt1"/>
                          </a:solidFill>
                          <a:latin typeface="Calibri"/>
                        </a:defRPr>
                      </a:lvl3pPr>
                      <a:lvl4pPr marL="1371726" algn="l" defTabSz="914484" rtl="0" eaLnBrk="1" latinLnBrk="0" hangingPunct="1">
                        <a:defRPr sz="1800" b="1" kern="1200">
                          <a:solidFill>
                            <a:schemeClr val="lt1"/>
                          </a:solidFill>
                          <a:latin typeface="Calibri"/>
                        </a:defRPr>
                      </a:lvl4pPr>
                      <a:lvl5pPr marL="1828967" algn="l" defTabSz="914484" rtl="0" eaLnBrk="1" latinLnBrk="0" hangingPunct="1">
                        <a:defRPr sz="1800" b="1" kern="1200">
                          <a:solidFill>
                            <a:schemeClr val="lt1"/>
                          </a:solidFill>
                          <a:latin typeface="Calibri"/>
                        </a:defRPr>
                      </a:lvl5pPr>
                      <a:lvl6pPr marL="2286210" algn="l" defTabSz="914484" rtl="0" eaLnBrk="1" latinLnBrk="0" hangingPunct="1">
                        <a:defRPr sz="1800" b="1" kern="1200">
                          <a:solidFill>
                            <a:schemeClr val="lt1"/>
                          </a:solidFill>
                          <a:latin typeface="Calibri"/>
                        </a:defRPr>
                      </a:lvl6pPr>
                      <a:lvl7pPr marL="2743451" algn="l" defTabSz="914484" rtl="0" eaLnBrk="1" latinLnBrk="0" hangingPunct="1">
                        <a:defRPr sz="1800" b="1" kern="1200">
                          <a:solidFill>
                            <a:schemeClr val="lt1"/>
                          </a:solidFill>
                          <a:latin typeface="Calibri"/>
                        </a:defRPr>
                      </a:lvl7pPr>
                      <a:lvl8pPr marL="3200693" algn="l" defTabSz="914484" rtl="0" eaLnBrk="1" latinLnBrk="0" hangingPunct="1">
                        <a:defRPr sz="1800" b="1" kern="1200">
                          <a:solidFill>
                            <a:schemeClr val="lt1"/>
                          </a:solidFill>
                          <a:latin typeface="Calibri"/>
                        </a:defRPr>
                      </a:lvl8pPr>
                      <a:lvl9pPr marL="3657935" algn="l" defTabSz="914484" rtl="0" eaLnBrk="1" latinLnBrk="0" hangingPunct="1">
                        <a:defRPr sz="1800" b="1" kern="1200">
                          <a:solidFill>
                            <a:schemeClr val="lt1"/>
                          </a:solidFill>
                          <a:latin typeface="Calibri"/>
                        </a:defRPr>
                      </a:lvl9pPr>
                    </a:lstStyle>
                    <a:p>
                      <a:pPr marL="171450" marR="0">
                        <a:lnSpc>
                          <a:spcPct val="85000"/>
                        </a:lnSpc>
                        <a:spcBef>
                          <a:spcPts val="200"/>
                        </a:spcBef>
                        <a:spcAft>
                          <a:spcPts val="200"/>
                        </a:spcAft>
                      </a:pPr>
                      <a:r>
                        <a:rPr lang="en-US" sz="1400" dirty="0">
                          <a:solidFill>
                            <a:schemeClr val="tx1">
                              <a:lumMod val="85000"/>
                              <a:lumOff val="15000"/>
                            </a:schemeClr>
                          </a:solidFill>
                          <a:effectLst/>
                          <a:latin typeface="Arial Narrow" panose="020B0606020202030204" pitchFamily="34" charset="0"/>
                          <a:ea typeface="MS Mincho" panose="02020609040205080304" pitchFamily="49" charset="-128"/>
                          <a:cs typeface="Arial Narrow"/>
                        </a:rPr>
                        <a:t>Adjudicated case of</a:t>
                      </a:r>
                      <a:r>
                        <a:rPr lang="en-US" sz="1400" baseline="0" dirty="0">
                          <a:solidFill>
                            <a:schemeClr val="tx1">
                              <a:lumMod val="85000"/>
                              <a:lumOff val="15000"/>
                            </a:schemeClr>
                          </a:solidFill>
                          <a:effectLst/>
                          <a:latin typeface="Arial Narrow" panose="020B0606020202030204" pitchFamily="34" charset="0"/>
                          <a:ea typeface="MS Mincho" panose="02020609040205080304" pitchFamily="49" charset="-128"/>
                          <a:cs typeface="Arial Narrow"/>
                        </a:rPr>
                        <a:t> </a:t>
                      </a:r>
                      <a:r>
                        <a:rPr lang="en-US" sz="1400" dirty="0">
                          <a:solidFill>
                            <a:schemeClr val="tx1">
                              <a:lumMod val="85000"/>
                              <a:lumOff val="15000"/>
                            </a:schemeClr>
                          </a:solidFill>
                          <a:effectLst/>
                          <a:latin typeface="Arial Narrow" panose="020B0606020202030204" pitchFamily="34" charset="0"/>
                          <a:ea typeface="MS Mincho" panose="02020609040205080304" pitchFamily="49" charset="-128"/>
                          <a:cs typeface="Arial Narrow"/>
                        </a:rPr>
                        <a:t>new-onset diabetes</a:t>
                      </a:r>
                      <a:r>
                        <a:rPr lang="en-US" sz="1400" b="1" baseline="30000" dirty="0">
                          <a:solidFill>
                            <a:schemeClr val="tx1">
                              <a:lumMod val="85000"/>
                              <a:lumOff val="15000"/>
                            </a:schemeClr>
                          </a:solidFill>
                          <a:effectLst/>
                          <a:latin typeface="Arial Narrow" panose="020B0606020202030204" pitchFamily="34" charset="0"/>
                          <a:cs typeface="Arial Narrow"/>
                        </a:rPr>
                        <a:t>†</a:t>
                      </a:r>
                      <a:endParaRPr lang="en-US" sz="1400" dirty="0">
                        <a:solidFill>
                          <a:schemeClr val="tx1">
                            <a:lumMod val="85000"/>
                            <a:lumOff val="15000"/>
                          </a:schemeClr>
                        </a:solidFill>
                        <a:effectLst/>
                        <a:latin typeface="Arial Narrow" panose="020B0606020202030204" pitchFamily="34" charset="0"/>
                        <a:ea typeface="MS Mincho" panose="02020609040205080304" pitchFamily="49" charset="-128"/>
                        <a:cs typeface="Arial Narrow"/>
                      </a:endParaRPr>
                    </a:p>
                  </a:txBody>
                  <a:tcPr anchor="ctr">
                    <a:lnL w="28575"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7F1FD"/>
                    </a:solid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marL="0" marR="0" algn="ctr">
                        <a:lnSpc>
                          <a:spcPct val="115000"/>
                        </a:lnSpc>
                        <a:spcBef>
                          <a:spcPts val="200"/>
                        </a:spcBef>
                        <a:spcAft>
                          <a:spcPts val="200"/>
                        </a:spcAft>
                      </a:pPr>
                      <a:r>
                        <a:rPr lang="en-US" sz="1400" dirty="0">
                          <a:solidFill>
                            <a:srgbClr val="000000"/>
                          </a:solidFill>
                          <a:effectLst/>
                          <a:latin typeface="Arial Narrow" panose="020B0606020202030204" pitchFamily="34" charset="0"/>
                          <a:ea typeface="Calibri" panose="020F0502020204030204" pitchFamily="34" charset="0"/>
                          <a:cs typeface="Arial Narrow"/>
                        </a:rPr>
                        <a:t>677 (8.1)</a:t>
                      </a:r>
                      <a:endParaRPr lang="en-US" sz="1400" dirty="0">
                        <a:effectLst/>
                        <a:latin typeface="Arial Narrow" panose="020B0606020202030204" pitchFamily="34" charset="0"/>
                        <a:ea typeface="MS Mincho" panose="02020609040205080304" pitchFamily="49" charset="-128"/>
                        <a:cs typeface="Arial Narrow"/>
                      </a:endParaRPr>
                    </a:p>
                  </a:txBody>
                  <a:tcPr marL="45720" marR="45720"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marL="0" marR="0" algn="ctr">
                        <a:lnSpc>
                          <a:spcPct val="115000"/>
                        </a:lnSpc>
                        <a:spcBef>
                          <a:spcPts val="200"/>
                        </a:spcBef>
                        <a:spcAft>
                          <a:spcPts val="200"/>
                        </a:spcAft>
                      </a:pPr>
                      <a:r>
                        <a:rPr lang="en-US" sz="1400" dirty="0">
                          <a:solidFill>
                            <a:srgbClr val="000000"/>
                          </a:solidFill>
                          <a:effectLst/>
                          <a:latin typeface="Arial Narrow" panose="020B0606020202030204" pitchFamily="34" charset="0"/>
                          <a:ea typeface="MS Mincho" panose="02020609040205080304" pitchFamily="49" charset="-128"/>
                          <a:cs typeface="Arial Narrow"/>
                        </a:rPr>
                        <a:t>644 (7.7)</a:t>
                      </a:r>
                      <a:endParaRPr lang="en-US" sz="1400" dirty="0">
                        <a:effectLst/>
                        <a:latin typeface="Arial Narrow" panose="020B0606020202030204" pitchFamily="34" charset="0"/>
                        <a:ea typeface="MS Mincho" panose="02020609040205080304" pitchFamily="49" charset="-128"/>
                        <a:cs typeface="Arial Narrow"/>
                      </a:endParaRPr>
                    </a:p>
                  </a:txBody>
                  <a:tcPr marL="45720" marR="45720" marT="0" marB="0" anchor="ctr">
                    <a:lnL w="12700" cmpd="sng">
                      <a:noFill/>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8"/>
                  </a:ext>
                </a:extLst>
              </a:tr>
              <a:tr h="320040">
                <a:tc>
                  <a:txBody>
                    <a:bodyPr/>
                    <a:lstStyle>
                      <a:lvl1pPr marL="0" algn="l" defTabSz="914484" rtl="0" eaLnBrk="1" latinLnBrk="0" hangingPunct="1">
                        <a:defRPr sz="1800" b="1" kern="1200">
                          <a:solidFill>
                            <a:schemeClr val="lt1"/>
                          </a:solidFill>
                          <a:latin typeface="Calibri"/>
                        </a:defRPr>
                      </a:lvl1pPr>
                      <a:lvl2pPr marL="457242" algn="l" defTabSz="914484" rtl="0" eaLnBrk="1" latinLnBrk="0" hangingPunct="1">
                        <a:defRPr sz="1800" b="1" kern="1200">
                          <a:solidFill>
                            <a:schemeClr val="lt1"/>
                          </a:solidFill>
                          <a:latin typeface="Calibri"/>
                        </a:defRPr>
                      </a:lvl2pPr>
                      <a:lvl3pPr marL="914484" algn="l" defTabSz="914484" rtl="0" eaLnBrk="1" latinLnBrk="0" hangingPunct="1">
                        <a:defRPr sz="1800" b="1" kern="1200">
                          <a:solidFill>
                            <a:schemeClr val="lt1"/>
                          </a:solidFill>
                          <a:latin typeface="Calibri"/>
                        </a:defRPr>
                      </a:lvl3pPr>
                      <a:lvl4pPr marL="1371726" algn="l" defTabSz="914484" rtl="0" eaLnBrk="1" latinLnBrk="0" hangingPunct="1">
                        <a:defRPr sz="1800" b="1" kern="1200">
                          <a:solidFill>
                            <a:schemeClr val="lt1"/>
                          </a:solidFill>
                          <a:latin typeface="Calibri"/>
                        </a:defRPr>
                      </a:lvl4pPr>
                      <a:lvl5pPr marL="1828967" algn="l" defTabSz="914484" rtl="0" eaLnBrk="1" latinLnBrk="0" hangingPunct="1">
                        <a:defRPr sz="1800" b="1" kern="1200">
                          <a:solidFill>
                            <a:schemeClr val="lt1"/>
                          </a:solidFill>
                          <a:latin typeface="Calibri"/>
                        </a:defRPr>
                      </a:lvl5pPr>
                      <a:lvl6pPr marL="2286210" algn="l" defTabSz="914484" rtl="0" eaLnBrk="1" latinLnBrk="0" hangingPunct="1">
                        <a:defRPr sz="1800" b="1" kern="1200">
                          <a:solidFill>
                            <a:schemeClr val="lt1"/>
                          </a:solidFill>
                          <a:latin typeface="Calibri"/>
                        </a:defRPr>
                      </a:lvl6pPr>
                      <a:lvl7pPr marL="2743451" algn="l" defTabSz="914484" rtl="0" eaLnBrk="1" latinLnBrk="0" hangingPunct="1">
                        <a:defRPr sz="1800" b="1" kern="1200">
                          <a:solidFill>
                            <a:schemeClr val="lt1"/>
                          </a:solidFill>
                          <a:latin typeface="Calibri"/>
                        </a:defRPr>
                      </a:lvl7pPr>
                      <a:lvl8pPr marL="3200693" algn="l" defTabSz="914484" rtl="0" eaLnBrk="1" latinLnBrk="0" hangingPunct="1">
                        <a:defRPr sz="1800" b="1" kern="1200">
                          <a:solidFill>
                            <a:schemeClr val="lt1"/>
                          </a:solidFill>
                          <a:latin typeface="Calibri"/>
                        </a:defRPr>
                      </a:lvl8pPr>
                      <a:lvl9pPr marL="3657935" algn="l" defTabSz="914484" rtl="0" eaLnBrk="1" latinLnBrk="0" hangingPunct="1">
                        <a:defRPr sz="1800" b="1" kern="1200">
                          <a:solidFill>
                            <a:schemeClr val="lt1"/>
                          </a:solidFill>
                          <a:latin typeface="Calibri"/>
                        </a:defRPr>
                      </a:lvl9pPr>
                    </a:lstStyle>
                    <a:p>
                      <a:pPr marL="171450" marR="0">
                        <a:lnSpc>
                          <a:spcPct val="85000"/>
                        </a:lnSpc>
                        <a:spcBef>
                          <a:spcPts val="200"/>
                        </a:spcBef>
                        <a:spcAft>
                          <a:spcPts val="200"/>
                        </a:spcAft>
                      </a:pPr>
                      <a:r>
                        <a:rPr lang="en-US" sz="1400" dirty="0">
                          <a:solidFill>
                            <a:schemeClr val="tx1">
                              <a:lumMod val="85000"/>
                              <a:lumOff val="15000"/>
                            </a:schemeClr>
                          </a:solidFill>
                          <a:effectLst/>
                          <a:latin typeface="Arial Narrow" panose="020B0606020202030204" pitchFamily="34" charset="0"/>
                          <a:ea typeface="MS Mincho" panose="02020609040205080304" pitchFamily="49" charset="-128"/>
                          <a:cs typeface="Arial Narrow"/>
                        </a:rPr>
                        <a:t>Neurocognitive event</a:t>
                      </a:r>
                    </a:p>
                  </a:txBody>
                  <a:tcPr anchor="ctr">
                    <a:lnL w="28575"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7F1FD"/>
                    </a:solid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marL="0" marR="0" algn="ctr">
                        <a:lnSpc>
                          <a:spcPct val="115000"/>
                        </a:lnSpc>
                        <a:spcBef>
                          <a:spcPts val="200"/>
                        </a:spcBef>
                        <a:spcAft>
                          <a:spcPts val="200"/>
                        </a:spcAft>
                      </a:pPr>
                      <a:r>
                        <a:rPr lang="en-US" sz="1400" dirty="0">
                          <a:solidFill>
                            <a:srgbClr val="000000"/>
                          </a:solidFill>
                          <a:effectLst/>
                          <a:latin typeface="Arial Narrow" panose="020B0606020202030204" pitchFamily="34" charset="0"/>
                          <a:ea typeface="Calibri" panose="020F0502020204030204" pitchFamily="34" charset="0"/>
                          <a:cs typeface="Arial Narrow"/>
                        </a:rPr>
                        <a:t>217 (1.6)</a:t>
                      </a:r>
                      <a:endParaRPr lang="en-US" sz="1400" dirty="0">
                        <a:effectLst/>
                        <a:latin typeface="Arial Narrow" panose="020B0606020202030204" pitchFamily="34" charset="0"/>
                        <a:ea typeface="MS Mincho" panose="02020609040205080304" pitchFamily="49" charset="-128"/>
                        <a:cs typeface="Arial Narrow"/>
                      </a:endParaRPr>
                    </a:p>
                  </a:txBody>
                  <a:tcPr marL="45720" marR="45720"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marL="0" marR="0" algn="ctr">
                        <a:lnSpc>
                          <a:spcPct val="115000"/>
                        </a:lnSpc>
                        <a:spcBef>
                          <a:spcPts val="200"/>
                        </a:spcBef>
                        <a:spcAft>
                          <a:spcPts val="200"/>
                        </a:spcAft>
                      </a:pPr>
                      <a:r>
                        <a:rPr lang="en-US" sz="1400" dirty="0">
                          <a:solidFill>
                            <a:srgbClr val="000000"/>
                          </a:solidFill>
                          <a:effectLst/>
                          <a:latin typeface="Arial Narrow" panose="020B0606020202030204" pitchFamily="34" charset="0"/>
                          <a:ea typeface="MS Mincho" panose="02020609040205080304" pitchFamily="49" charset="-128"/>
                          <a:cs typeface="Arial Narrow"/>
                        </a:rPr>
                        <a:t>202 (1.5)</a:t>
                      </a:r>
                      <a:endParaRPr lang="en-US" sz="1400" dirty="0">
                        <a:effectLst/>
                        <a:latin typeface="Arial Narrow" panose="020B0606020202030204" pitchFamily="34" charset="0"/>
                        <a:ea typeface="MS Mincho" panose="02020609040205080304" pitchFamily="49" charset="-128"/>
                        <a:cs typeface="Arial Narrow"/>
                      </a:endParaRPr>
                    </a:p>
                  </a:txBody>
                  <a:tcPr marL="45720" marR="45720" marT="0" marB="0" anchor="ctr">
                    <a:lnL w="12700" cmpd="sng">
                      <a:noFill/>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9"/>
                  </a:ext>
                </a:extLst>
              </a:tr>
              <a:tr h="320040">
                <a:tc>
                  <a:txBody>
                    <a:bodyPr/>
                    <a:lstStyle>
                      <a:lvl1pPr marL="0" algn="l" defTabSz="914484" rtl="0" eaLnBrk="1" latinLnBrk="0" hangingPunct="1">
                        <a:defRPr sz="1800" b="1" kern="1200">
                          <a:solidFill>
                            <a:schemeClr val="lt1"/>
                          </a:solidFill>
                          <a:latin typeface="Calibri"/>
                        </a:defRPr>
                      </a:lvl1pPr>
                      <a:lvl2pPr marL="457242" algn="l" defTabSz="914484" rtl="0" eaLnBrk="1" latinLnBrk="0" hangingPunct="1">
                        <a:defRPr sz="1800" b="1" kern="1200">
                          <a:solidFill>
                            <a:schemeClr val="lt1"/>
                          </a:solidFill>
                          <a:latin typeface="Calibri"/>
                        </a:defRPr>
                      </a:lvl2pPr>
                      <a:lvl3pPr marL="914484" algn="l" defTabSz="914484" rtl="0" eaLnBrk="1" latinLnBrk="0" hangingPunct="1">
                        <a:defRPr sz="1800" b="1" kern="1200">
                          <a:solidFill>
                            <a:schemeClr val="lt1"/>
                          </a:solidFill>
                          <a:latin typeface="Calibri"/>
                        </a:defRPr>
                      </a:lvl3pPr>
                      <a:lvl4pPr marL="1371726" algn="l" defTabSz="914484" rtl="0" eaLnBrk="1" latinLnBrk="0" hangingPunct="1">
                        <a:defRPr sz="1800" b="1" kern="1200">
                          <a:solidFill>
                            <a:schemeClr val="lt1"/>
                          </a:solidFill>
                          <a:latin typeface="Calibri"/>
                        </a:defRPr>
                      </a:lvl4pPr>
                      <a:lvl5pPr marL="1828967" algn="l" defTabSz="914484" rtl="0" eaLnBrk="1" latinLnBrk="0" hangingPunct="1">
                        <a:defRPr sz="1800" b="1" kern="1200">
                          <a:solidFill>
                            <a:schemeClr val="lt1"/>
                          </a:solidFill>
                          <a:latin typeface="Calibri"/>
                        </a:defRPr>
                      </a:lvl5pPr>
                      <a:lvl6pPr marL="2286210" algn="l" defTabSz="914484" rtl="0" eaLnBrk="1" latinLnBrk="0" hangingPunct="1">
                        <a:defRPr sz="1800" b="1" kern="1200">
                          <a:solidFill>
                            <a:schemeClr val="lt1"/>
                          </a:solidFill>
                          <a:latin typeface="Calibri"/>
                        </a:defRPr>
                      </a:lvl6pPr>
                      <a:lvl7pPr marL="2743451" algn="l" defTabSz="914484" rtl="0" eaLnBrk="1" latinLnBrk="0" hangingPunct="1">
                        <a:defRPr sz="1800" b="1" kern="1200">
                          <a:solidFill>
                            <a:schemeClr val="lt1"/>
                          </a:solidFill>
                          <a:latin typeface="Calibri"/>
                        </a:defRPr>
                      </a:lvl7pPr>
                      <a:lvl8pPr marL="3200693" algn="l" defTabSz="914484" rtl="0" eaLnBrk="1" latinLnBrk="0" hangingPunct="1">
                        <a:defRPr sz="1800" b="1" kern="1200">
                          <a:solidFill>
                            <a:schemeClr val="lt1"/>
                          </a:solidFill>
                          <a:latin typeface="Calibri"/>
                        </a:defRPr>
                      </a:lvl8pPr>
                      <a:lvl9pPr marL="3657935" algn="l" defTabSz="914484" rtl="0" eaLnBrk="1" latinLnBrk="0" hangingPunct="1">
                        <a:defRPr sz="1800" b="1" kern="1200">
                          <a:solidFill>
                            <a:schemeClr val="lt1"/>
                          </a:solidFill>
                          <a:latin typeface="Calibri"/>
                        </a:defRPr>
                      </a:lvl9pPr>
                    </a:lstStyle>
                    <a:p>
                      <a:pPr marL="0" marR="0">
                        <a:lnSpc>
                          <a:spcPct val="85000"/>
                        </a:lnSpc>
                        <a:spcBef>
                          <a:spcPts val="200"/>
                        </a:spcBef>
                        <a:spcAft>
                          <a:spcPts val="200"/>
                        </a:spcAft>
                      </a:pPr>
                      <a:r>
                        <a:rPr lang="en-US" sz="1400" dirty="0">
                          <a:solidFill>
                            <a:srgbClr val="FFFFFF"/>
                          </a:solidFill>
                          <a:effectLst/>
                          <a:latin typeface="Arial Narrow" panose="020B0606020202030204" pitchFamily="34" charset="0"/>
                          <a:ea typeface="MS Mincho" panose="02020609040205080304" pitchFamily="49" charset="-128"/>
                          <a:cs typeface="Arial Narrow"/>
                        </a:rPr>
                        <a:t>   Laboratory results - n/total n (%)</a:t>
                      </a:r>
                    </a:p>
                  </a:txBody>
                  <a:tcPr anchor="ctr">
                    <a:lnL w="28575"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21F6E"/>
                    </a:solid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marL="0" marR="0" algn="ctr">
                        <a:lnSpc>
                          <a:spcPct val="115000"/>
                        </a:lnSpc>
                        <a:spcBef>
                          <a:spcPts val="200"/>
                        </a:spcBef>
                        <a:spcAft>
                          <a:spcPts val="200"/>
                        </a:spcAft>
                      </a:pPr>
                      <a:r>
                        <a:rPr lang="en-US" sz="1400" dirty="0">
                          <a:solidFill>
                            <a:srgbClr val="FFFFFF"/>
                          </a:solidFill>
                          <a:effectLst/>
                          <a:latin typeface="Arial Narrow" panose="020B0606020202030204" pitchFamily="34" charset="0"/>
                          <a:ea typeface="MS Mincho" panose="02020609040205080304" pitchFamily="49" charset="-128"/>
                          <a:cs typeface="Arial Narrow"/>
                        </a:rPr>
                        <a:t> </a:t>
                      </a:r>
                    </a:p>
                  </a:txBody>
                  <a:tcPr marL="45720" marR="45720"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21F6E"/>
                    </a:solid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marL="0" marR="0" algn="ctr">
                        <a:lnSpc>
                          <a:spcPct val="115000"/>
                        </a:lnSpc>
                        <a:spcBef>
                          <a:spcPts val="200"/>
                        </a:spcBef>
                        <a:spcAft>
                          <a:spcPts val="200"/>
                        </a:spcAft>
                      </a:pPr>
                      <a:r>
                        <a:rPr lang="en-US" sz="1400" dirty="0">
                          <a:solidFill>
                            <a:srgbClr val="FFFFFF"/>
                          </a:solidFill>
                          <a:effectLst/>
                          <a:latin typeface="Arial Narrow" panose="020B0606020202030204" pitchFamily="34" charset="0"/>
                          <a:ea typeface="MS Mincho" panose="02020609040205080304" pitchFamily="49" charset="-128"/>
                          <a:cs typeface="Arial Narrow"/>
                        </a:rPr>
                        <a:t> </a:t>
                      </a:r>
                    </a:p>
                  </a:txBody>
                  <a:tcPr marL="45720" marR="45720" marT="0" marB="0" anchor="ctr">
                    <a:lnL w="12700" cmpd="sng">
                      <a:noFill/>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21F6E"/>
                    </a:solidFill>
                  </a:tcPr>
                </a:tc>
                <a:extLst>
                  <a:ext uri="{0D108BD9-81ED-4DB2-BD59-A6C34878D82A}">
                    <a16:rowId xmlns:a16="http://schemas.microsoft.com/office/drawing/2014/main" val="2687489067"/>
                  </a:ext>
                </a:extLst>
              </a:tr>
              <a:tr h="320040">
                <a:tc>
                  <a:txBody>
                    <a:bodyPr/>
                    <a:lstStyle>
                      <a:lvl1pPr marL="0" algn="l" defTabSz="914484" rtl="0" eaLnBrk="1" latinLnBrk="0" hangingPunct="1">
                        <a:defRPr sz="1800" b="1" kern="1200">
                          <a:solidFill>
                            <a:schemeClr val="lt1"/>
                          </a:solidFill>
                          <a:latin typeface="Calibri"/>
                        </a:defRPr>
                      </a:lvl1pPr>
                      <a:lvl2pPr marL="457242" algn="l" defTabSz="914484" rtl="0" eaLnBrk="1" latinLnBrk="0" hangingPunct="1">
                        <a:defRPr sz="1800" b="1" kern="1200">
                          <a:solidFill>
                            <a:schemeClr val="lt1"/>
                          </a:solidFill>
                          <a:latin typeface="Calibri"/>
                        </a:defRPr>
                      </a:lvl2pPr>
                      <a:lvl3pPr marL="914484" algn="l" defTabSz="914484" rtl="0" eaLnBrk="1" latinLnBrk="0" hangingPunct="1">
                        <a:defRPr sz="1800" b="1" kern="1200">
                          <a:solidFill>
                            <a:schemeClr val="lt1"/>
                          </a:solidFill>
                          <a:latin typeface="Calibri"/>
                        </a:defRPr>
                      </a:lvl3pPr>
                      <a:lvl4pPr marL="1371726" algn="l" defTabSz="914484" rtl="0" eaLnBrk="1" latinLnBrk="0" hangingPunct="1">
                        <a:defRPr sz="1800" b="1" kern="1200">
                          <a:solidFill>
                            <a:schemeClr val="lt1"/>
                          </a:solidFill>
                          <a:latin typeface="Calibri"/>
                        </a:defRPr>
                      </a:lvl4pPr>
                      <a:lvl5pPr marL="1828967" algn="l" defTabSz="914484" rtl="0" eaLnBrk="1" latinLnBrk="0" hangingPunct="1">
                        <a:defRPr sz="1800" b="1" kern="1200">
                          <a:solidFill>
                            <a:schemeClr val="lt1"/>
                          </a:solidFill>
                          <a:latin typeface="Calibri"/>
                        </a:defRPr>
                      </a:lvl5pPr>
                      <a:lvl6pPr marL="2286210" algn="l" defTabSz="914484" rtl="0" eaLnBrk="1" latinLnBrk="0" hangingPunct="1">
                        <a:defRPr sz="1800" b="1" kern="1200">
                          <a:solidFill>
                            <a:schemeClr val="lt1"/>
                          </a:solidFill>
                          <a:latin typeface="Calibri"/>
                        </a:defRPr>
                      </a:lvl6pPr>
                      <a:lvl7pPr marL="2743451" algn="l" defTabSz="914484" rtl="0" eaLnBrk="1" latinLnBrk="0" hangingPunct="1">
                        <a:defRPr sz="1800" b="1" kern="1200">
                          <a:solidFill>
                            <a:schemeClr val="lt1"/>
                          </a:solidFill>
                          <a:latin typeface="Calibri"/>
                        </a:defRPr>
                      </a:lvl7pPr>
                      <a:lvl8pPr marL="3200693" algn="l" defTabSz="914484" rtl="0" eaLnBrk="1" latinLnBrk="0" hangingPunct="1">
                        <a:defRPr sz="1800" b="1" kern="1200">
                          <a:solidFill>
                            <a:schemeClr val="lt1"/>
                          </a:solidFill>
                          <a:latin typeface="Calibri"/>
                        </a:defRPr>
                      </a:lvl8pPr>
                      <a:lvl9pPr marL="3657935" algn="l" defTabSz="914484" rtl="0" eaLnBrk="1" latinLnBrk="0" hangingPunct="1">
                        <a:defRPr sz="1800" b="1" kern="1200">
                          <a:solidFill>
                            <a:schemeClr val="lt1"/>
                          </a:solidFill>
                          <a:latin typeface="Calibri"/>
                        </a:defRPr>
                      </a:lvl9pPr>
                    </a:lstStyle>
                    <a:p>
                      <a:pPr marL="171450" marR="0">
                        <a:lnSpc>
                          <a:spcPct val="85000"/>
                        </a:lnSpc>
                        <a:spcBef>
                          <a:spcPts val="200"/>
                        </a:spcBef>
                        <a:spcAft>
                          <a:spcPts val="200"/>
                        </a:spcAft>
                      </a:pPr>
                      <a:r>
                        <a:rPr lang="en-US" sz="1400" dirty="0">
                          <a:solidFill>
                            <a:schemeClr val="tx1">
                              <a:lumMod val="85000"/>
                              <a:lumOff val="15000"/>
                            </a:schemeClr>
                          </a:solidFill>
                          <a:effectLst/>
                          <a:latin typeface="Arial Narrow" panose="020B0606020202030204" pitchFamily="34" charset="0"/>
                          <a:ea typeface="MS Mincho" panose="02020609040205080304" pitchFamily="49" charset="-128"/>
                          <a:cs typeface="Arial Narrow"/>
                        </a:rPr>
                        <a:t>Aminotransferase &gt;3x ULN</a:t>
                      </a:r>
                    </a:p>
                  </a:txBody>
                  <a:tcPr anchor="ctr">
                    <a:lnL w="28575"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7F1FD"/>
                    </a:solid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marL="0" marR="0" algn="ctr">
                        <a:lnSpc>
                          <a:spcPct val="115000"/>
                        </a:lnSpc>
                        <a:spcBef>
                          <a:spcPts val="200"/>
                        </a:spcBef>
                        <a:spcAft>
                          <a:spcPts val="200"/>
                        </a:spcAft>
                      </a:pPr>
                      <a:r>
                        <a:rPr lang="en-US" sz="1400" dirty="0">
                          <a:solidFill>
                            <a:srgbClr val="000000"/>
                          </a:solidFill>
                          <a:effectLst/>
                          <a:latin typeface="Arial Narrow" panose="020B0606020202030204" pitchFamily="34" charset="0"/>
                          <a:ea typeface="Calibri" panose="020F0502020204030204" pitchFamily="34" charset="0"/>
                          <a:cs typeface="Arial Narrow"/>
                        </a:rPr>
                        <a:t>240/13,543 (1.8)</a:t>
                      </a:r>
                      <a:endParaRPr lang="en-US" sz="1400" dirty="0">
                        <a:effectLst/>
                        <a:latin typeface="Arial Narrow" panose="020B0606020202030204" pitchFamily="34" charset="0"/>
                        <a:ea typeface="MS Mincho" panose="02020609040205080304" pitchFamily="49" charset="-128"/>
                        <a:cs typeface="Arial Narrow"/>
                      </a:endParaRPr>
                    </a:p>
                  </a:txBody>
                  <a:tcPr marL="45720" marR="45720"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marL="0" marR="0" algn="ctr">
                        <a:lnSpc>
                          <a:spcPct val="115000"/>
                        </a:lnSpc>
                        <a:spcBef>
                          <a:spcPts val="200"/>
                        </a:spcBef>
                        <a:spcAft>
                          <a:spcPts val="200"/>
                        </a:spcAft>
                      </a:pPr>
                      <a:r>
                        <a:rPr lang="en-US" sz="1400" dirty="0">
                          <a:solidFill>
                            <a:srgbClr val="000000"/>
                          </a:solidFill>
                          <a:effectLst/>
                          <a:latin typeface="Arial Narrow" panose="020B0606020202030204" pitchFamily="34" charset="0"/>
                          <a:ea typeface="MS Mincho" panose="02020609040205080304" pitchFamily="49" charset="-128"/>
                          <a:cs typeface="Arial Narrow"/>
                        </a:rPr>
                        <a:t>242/13,523 (1.8)</a:t>
                      </a:r>
                      <a:endParaRPr lang="en-US" sz="1400" dirty="0">
                        <a:effectLst/>
                        <a:latin typeface="Arial Narrow" panose="020B0606020202030204" pitchFamily="34" charset="0"/>
                        <a:ea typeface="MS Mincho" panose="02020609040205080304" pitchFamily="49" charset="-128"/>
                        <a:cs typeface="Arial Narrow"/>
                      </a:endParaRPr>
                    </a:p>
                  </a:txBody>
                  <a:tcPr marL="45720" marR="45720" marT="0" marB="0" anchor="ctr">
                    <a:lnL w="12700" cmpd="sng">
                      <a:noFill/>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282493605"/>
                  </a:ext>
                </a:extLst>
              </a:tr>
              <a:tr h="320040">
                <a:tc>
                  <a:txBody>
                    <a:bodyPr/>
                    <a:lstStyle>
                      <a:lvl1pPr marL="0" algn="l" defTabSz="914484" rtl="0" eaLnBrk="1" latinLnBrk="0" hangingPunct="1">
                        <a:defRPr sz="1800" b="1" kern="1200">
                          <a:solidFill>
                            <a:schemeClr val="lt1"/>
                          </a:solidFill>
                          <a:latin typeface="Calibri"/>
                        </a:defRPr>
                      </a:lvl1pPr>
                      <a:lvl2pPr marL="457242" algn="l" defTabSz="914484" rtl="0" eaLnBrk="1" latinLnBrk="0" hangingPunct="1">
                        <a:defRPr sz="1800" b="1" kern="1200">
                          <a:solidFill>
                            <a:schemeClr val="lt1"/>
                          </a:solidFill>
                          <a:latin typeface="Calibri"/>
                        </a:defRPr>
                      </a:lvl2pPr>
                      <a:lvl3pPr marL="914484" algn="l" defTabSz="914484" rtl="0" eaLnBrk="1" latinLnBrk="0" hangingPunct="1">
                        <a:defRPr sz="1800" b="1" kern="1200">
                          <a:solidFill>
                            <a:schemeClr val="lt1"/>
                          </a:solidFill>
                          <a:latin typeface="Calibri"/>
                        </a:defRPr>
                      </a:lvl3pPr>
                      <a:lvl4pPr marL="1371726" algn="l" defTabSz="914484" rtl="0" eaLnBrk="1" latinLnBrk="0" hangingPunct="1">
                        <a:defRPr sz="1800" b="1" kern="1200">
                          <a:solidFill>
                            <a:schemeClr val="lt1"/>
                          </a:solidFill>
                          <a:latin typeface="Calibri"/>
                        </a:defRPr>
                      </a:lvl4pPr>
                      <a:lvl5pPr marL="1828967" algn="l" defTabSz="914484" rtl="0" eaLnBrk="1" latinLnBrk="0" hangingPunct="1">
                        <a:defRPr sz="1800" b="1" kern="1200">
                          <a:solidFill>
                            <a:schemeClr val="lt1"/>
                          </a:solidFill>
                          <a:latin typeface="Calibri"/>
                        </a:defRPr>
                      </a:lvl5pPr>
                      <a:lvl6pPr marL="2286210" algn="l" defTabSz="914484" rtl="0" eaLnBrk="1" latinLnBrk="0" hangingPunct="1">
                        <a:defRPr sz="1800" b="1" kern="1200">
                          <a:solidFill>
                            <a:schemeClr val="lt1"/>
                          </a:solidFill>
                          <a:latin typeface="Calibri"/>
                        </a:defRPr>
                      </a:lvl6pPr>
                      <a:lvl7pPr marL="2743451" algn="l" defTabSz="914484" rtl="0" eaLnBrk="1" latinLnBrk="0" hangingPunct="1">
                        <a:defRPr sz="1800" b="1" kern="1200">
                          <a:solidFill>
                            <a:schemeClr val="lt1"/>
                          </a:solidFill>
                          <a:latin typeface="Calibri"/>
                        </a:defRPr>
                      </a:lvl7pPr>
                      <a:lvl8pPr marL="3200693" algn="l" defTabSz="914484" rtl="0" eaLnBrk="1" latinLnBrk="0" hangingPunct="1">
                        <a:defRPr sz="1800" b="1" kern="1200">
                          <a:solidFill>
                            <a:schemeClr val="lt1"/>
                          </a:solidFill>
                          <a:latin typeface="Calibri"/>
                        </a:defRPr>
                      </a:lvl8pPr>
                      <a:lvl9pPr marL="3657935" algn="l" defTabSz="914484" rtl="0" eaLnBrk="1" latinLnBrk="0" hangingPunct="1">
                        <a:defRPr sz="1800" b="1" kern="1200">
                          <a:solidFill>
                            <a:schemeClr val="lt1"/>
                          </a:solidFill>
                          <a:latin typeface="Calibri"/>
                        </a:defRPr>
                      </a:lvl9pPr>
                    </a:lstStyle>
                    <a:p>
                      <a:pPr marL="171450" marR="0">
                        <a:lnSpc>
                          <a:spcPct val="85000"/>
                        </a:lnSpc>
                        <a:spcBef>
                          <a:spcPts val="200"/>
                        </a:spcBef>
                        <a:spcAft>
                          <a:spcPts val="200"/>
                        </a:spcAft>
                      </a:pPr>
                      <a:r>
                        <a:rPr lang="en-US" sz="1400" dirty="0">
                          <a:solidFill>
                            <a:schemeClr val="tx1">
                              <a:lumMod val="85000"/>
                              <a:lumOff val="15000"/>
                            </a:schemeClr>
                          </a:solidFill>
                          <a:effectLst/>
                          <a:latin typeface="Arial Narrow" panose="020B0606020202030204" pitchFamily="34" charset="0"/>
                          <a:ea typeface="MS Mincho" panose="02020609040205080304" pitchFamily="49" charset="-128"/>
                          <a:cs typeface="Arial Narrow"/>
                        </a:rPr>
                        <a:t>Creatinine kinase &gt;5x ULN</a:t>
                      </a:r>
                    </a:p>
                  </a:txBody>
                  <a:tcPr anchor="ctr">
                    <a:lnL w="28575"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F1FD"/>
                    </a:solid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marL="0" marR="0" algn="ctr">
                        <a:lnSpc>
                          <a:spcPct val="115000"/>
                        </a:lnSpc>
                        <a:spcBef>
                          <a:spcPts val="200"/>
                        </a:spcBef>
                        <a:spcAft>
                          <a:spcPts val="200"/>
                        </a:spcAft>
                      </a:pPr>
                      <a:r>
                        <a:rPr lang="en-US" sz="1400" dirty="0">
                          <a:solidFill>
                            <a:srgbClr val="000000"/>
                          </a:solidFill>
                          <a:effectLst/>
                          <a:latin typeface="Arial Narrow" panose="020B0606020202030204" pitchFamily="34" charset="0"/>
                          <a:ea typeface="Calibri" panose="020F0502020204030204" pitchFamily="34" charset="0"/>
                          <a:cs typeface="Arial Narrow"/>
                        </a:rPr>
                        <a:t>95/13,543 (0.7)</a:t>
                      </a:r>
                      <a:endParaRPr lang="en-US" sz="1400" dirty="0">
                        <a:effectLst/>
                        <a:latin typeface="Arial Narrow" panose="020B0606020202030204" pitchFamily="34" charset="0"/>
                        <a:ea typeface="MS Mincho" panose="02020609040205080304" pitchFamily="49" charset="-128"/>
                        <a:cs typeface="Arial Narrow"/>
                      </a:endParaRPr>
                    </a:p>
                  </a:txBody>
                  <a:tcPr marL="45720" marR="45720" marT="0" marB="0" anchor="ctr">
                    <a:lnL w="12700" cmpd="sng">
                      <a:noFill/>
                    </a:lnL>
                    <a:lnR w="12700" cmpd="sng">
                      <a:noFill/>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84" rtl="0" eaLnBrk="1" latinLnBrk="0" hangingPunct="1">
                        <a:defRPr sz="1800" kern="1200">
                          <a:solidFill>
                            <a:schemeClr val="dk1"/>
                          </a:solidFill>
                          <a:latin typeface="Calibri"/>
                        </a:defRPr>
                      </a:lvl1pPr>
                      <a:lvl2pPr marL="457242" algn="l" defTabSz="914484" rtl="0" eaLnBrk="1" latinLnBrk="0" hangingPunct="1">
                        <a:defRPr sz="1800" kern="1200">
                          <a:solidFill>
                            <a:schemeClr val="dk1"/>
                          </a:solidFill>
                          <a:latin typeface="Calibri"/>
                        </a:defRPr>
                      </a:lvl2pPr>
                      <a:lvl3pPr marL="914484" algn="l" defTabSz="914484" rtl="0" eaLnBrk="1" latinLnBrk="0" hangingPunct="1">
                        <a:defRPr sz="1800" kern="1200">
                          <a:solidFill>
                            <a:schemeClr val="dk1"/>
                          </a:solidFill>
                          <a:latin typeface="Calibri"/>
                        </a:defRPr>
                      </a:lvl3pPr>
                      <a:lvl4pPr marL="1371726" algn="l" defTabSz="914484" rtl="0" eaLnBrk="1" latinLnBrk="0" hangingPunct="1">
                        <a:defRPr sz="1800" kern="1200">
                          <a:solidFill>
                            <a:schemeClr val="dk1"/>
                          </a:solidFill>
                          <a:latin typeface="Calibri"/>
                        </a:defRPr>
                      </a:lvl4pPr>
                      <a:lvl5pPr marL="1828967" algn="l" defTabSz="914484" rtl="0" eaLnBrk="1" latinLnBrk="0" hangingPunct="1">
                        <a:defRPr sz="1800" kern="1200">
                          <a:solidFill>
                            <a:schemeClr val="dk1"/>
                          </a:solidFill>
                          <a:latin typeface="Calibri"/>
                        </a:defRPr>
                      </a:lvl5pPr>
                      <a:lvl6pPr marL="2286210" algn="l" defTabSz="914484" rtl="0" eaLnBrk="1" latinLnBrk="0" hangingPunct="1">
                        <a:defRPr sz="1800" kern="1200">
                          <a:solidFill>
                            <a:schemeClr val="dk1"/>
                          </a:solidFill>
                          <a:latin typeface="Calibri"/>
                        </a:defRPr>
                      </a:lvl6pPr>
                      <a:lvl7pPr marL="2743451" algn="l" defTabSz="914484" rtl="0" eaLnBrk="1" latinLnBrk="0" hangingPunct="1">
                        <a:defRPr sz="1800" kern="1200">
                          <a:solidFill>
                            <a:schemeClr val="dk1"/>
                          </a:solidFill>
                          <a:latin typeface="Calibri"/>
                        </a:defRPr>
                      </a:lvl7pPr>
                      <a:lvl8pPr marL="3200693" algn="l" defTabSz="914484" rtl="0" eaLnBrk="1" latinLnBrk="0" hangingPunct="1">
                        <a:defRPr sz="1800" kern="1200">
                          <a:solidFill>
                            <a:schemeClr val="dk1"/>
                          </a:solidFill>
                          <a:latin typeface="Calibri"/>
                        </a:defRPr>
                      </a:lvl8pPr>
                      <a:lvl9pPr marL="3657935" algn="l" defTabSz="914484" rtl="0" eaLnBrk="1" latinLnBrk="0" hangingPunct="1">
                        <a:defRPr sz="1800" kern="1200">
                          <a:solidFill>
                            <a:schemeClr val="dk1"/>
                          </a:solidFill>
                          <a:latin typeface="Calibri"/>
                        </a:defRPr>
                      </a:lvl9pPr>
                    </a:lstStyle>
                    <a:p>
                      <a:pPr marL="0" marR="0" algn="ctr">
                        <a:lnSpc>
                          <a:spcPct val="115000"/>
                        </a:lnSpc>
                        <a:spcBef>
                          <a:spcPts val="200"/>
                        </a:spcBef>
                        <a:spcAft>
                          <a:spcPts val="200"/>
                        </a:spcAft>
                      </a:pPr>
                      <a:r>
                        <a:rPr lang="en-US" sz="1400" dirty="0">
                          <a:solidFill>
                            <a:srgbClr val="000000"/>
                          </a:solidFill>
                          <a:effectLst/>
                          <a:latin typeface="Arial Narrow" panose="020B0606020202030204" pitchFamily="34" charset="0"/>
                          <a:ea typeface="MS Mincho" panose="02020609040205080304" pitchFamily="49" charset="-128"/>
                          <a:cs typeface="Arial Narrow"/>
                        </a:rPr>
                        <a:t>99/13,523 (0.7)</a:t>
                      </a:r>
                      <a:endParaRPr lang="en-US" sz="1400" dirty="0">
                        <a:effectLst/>
                        <a:latin typeface="Arial Narrow" panose="020B0606020202030204" pitchFamily="34" charset="0"/>
                        <a:ea typeface="MS Mincho" panose="02020609040205080304" pitchFamily="49" charset="-128"/>
                        <a:cs typeface="Arial Narrow"/>
                      </a:endParaRPr>
                    </a:p>
                  </a:txBody>
                  <a:tcPr marL="45720" marR="45720" marT="0" marB="0" anchor="ctr">
                    <a:lnL w="12700" cmpd="sng">
                      <a:noFill/>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461027402"/>
                  </a:ext>
                </a:extLst>
              </a:tr>
            </a:tbl>
          </a:graphicData>
        </a:graphic>
      </p:graphicFrame>
      <p:sp>
        <p:nvSpPr>
          <p:cNvPr id="15" name="Rectangle 14">
            <a:extLst>
              <a:ext uri="{FF2B5EF4-FFF2-40B4-BE49-F238E27FC236}">
                <a16:creationId xmlns:a16="http://schemas.microsoft.com/office/drawing/2014/main" id="{38760BE4-4248-4D81-92DE-BABBCEC92879}"/>
              </a:ext>
            </a:extLst>
          </p:cNvPr>
          <p:cNvSpPr/>
          <p:nvPr/>
        </p:nvSpPr>
        <p:spPr>
          <a:xfrm>
            <a:off x="362900" y="5062126"/>
            <a:ext cx="8461744" cy="757130"/>
          </a:xfrm>
          <a:prstGeom prst="rect">
            <a:avLst/>
          </a:prstGeom>
        </p:spPr>
        <p:txBody>
          <a:bodyPr wrap="square">
            <a:spAutoFit/>
          </a:bodyPr>
          <a:lstStyle/>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Narrow"/>
                <a:ea typeface="+mn-ea"/>
                <a:cs typeface="Arial Narrow"/>
              </a:rPr>
              <a:t>*Safety evaluations included all randomized patients who received at least one dose of study treatment and for whom post-dose data are available. **The between-group difference was nominally significant (P&lt;0.001). </a:t>
            </a:r>
            <a:r>
              <a:rPr kumimoji="0" lang="en-US" sz="1200" b="0" i="0" u="none" strike="noStrike" kern="1200" cap="none" spc="0" normalizeH="0" baseline="30000" noProof="0" dirty="0">
                <a:ln>
                  <a:noFill/>
                </a:ln>
                <a:solidFill>
                  <a:srgbClr val="000000"/>
                </a:solidFill>
                <a:effectLst/>
                <a:uLnTx/>
                <a:uFillTx/>
                <a:latin typeface="Arial Narrow"/>
                <a:ea typeface="+mn-ea"/>
                <a:cs typeface="Arial Narrow"/>
              </a:rPr>
              <a:t>†</a:t>
            </a:r>
            <a:r>
              <a:rPr kumimoji="0" lang="en-US" sz="1200" b="0" i="0" u="none" strike="noStrike" kern="1200" cap="none" spc="0" normalizeH="0" baseline="0" noProof="0" dirty="0">
                <a:ln>
                  <a:noFill/>
                </a:ln>
                <a:solidFill>
                  <a:srgbClr val="000000"/>
                </a:solidFill>
                <a:effectLst/>
                <a:uLnTx/>
                <a:uFillTx/>
                <a:latin typeface="Arial Narrow"/>
                <a:ea typeface="+mn-ea"/>
                <a:cs typeface="Arial Narrow"/>
              </a:rPr>
              <a:t>HR 1.05 (95% CI 0.94-1.17); denominators of 8337 (evolocumab) and 8339 (placebo) because patients with prevalent diabetes at the start of the trial were excluded. </a:t>
            </a:r>
            <a:br>
              <a:rPr kumimoji="0" lang="en-US" sz="1200" b="0" i="0" u="none" strike="noStrike" kern="1200" cap="none" spc="0" normalizeH="0" baseline="0" noProof="0" dirty="0">
                <a:ln>
                  <a:noFill/>
                </a:ln>
                <a:solidFill>
                  <a:srgbClr val="000000"/>
                </a:solidFill>
                <a:effectLst/>
                <a:uLnTx/>
                <a:uFillTx/>
                <a:latin typeface="Arial Narrow"/>
                <a:ea typeface="+mn-ea"/>
                <a:cs typeface="Arial Narrow"/>
              </a:rPr>
            </a:br>
            <a:endParaRPr kumimoji="0" lang="en-US" sz="1200" b="0" i="0" u="none" strike="noStrike" kern="1200" cap="none" spc="0" normalizeH="0" baseline="0" noProof="0" dirty="0">
              <a:ln>
                <a:noFill/>
              </a:ln>
              <a:solidFill>
                <a:srgbClr val="000000"/>
              </a:solidFill>
              <a:effectLst/>
              <a:uLnTx/>
              <a:uFillTx/>
              <a:latin typeface="Arial Narrow"/>
              <a:ea typeface="+mn-ea"/>
              <a:cs typeface="Arial Narrow"/>
            </a:endParaRPr>
          </a:p>
        </p:txBody>
      </p:sp>
      <p:sp>
        <p:nvSpPr>
          <p:cNvPr id="16" name="Rectangle 15">
            <a:extLst>
              <a:ext uri="{FF2B5EF4-FFF2-40B4-BE49-F238E27FC236}">
                <a16:creationId xmlns:a16="http://schemas.microsoft.com/office/drawing/2014/main" id="{DCE8D905-54F1-4AE5-86F8-9F49E5E6EEEA}"/>
              </a:ext>
            </a:extLst>
          </p:cNvPr>
          <p:cNvSpPr/>
          <p:nvPr/>
        </p:nvSpPr>
        <p:spPr>
          <a:xfrm>
            <a:off x="-9399" y="5640498"/>
            <a:ext cx="9144000" cy="587853"/>
          </a:xfrm>
          <a:prstGeom prst="rect">
            <a:avLst/>
          </a:prstGeom>
          <a:solidFill>
            <a:srgbClr val="7C6093"/>
          </a:solidFill>
        </p:spPr>
        <p:txBody>
          <a:bodyPr wrap="square">
            <a:spAutoFit/>
          </a:bodyPr>
          <a:lstStyle/>
          <a:p>
            <a:pPr marL="285750" marR="0" lvl="0" indent="-285750" algn="l" defTabSz="457200" rtl="0" eaLnBrk="1" fontAlgn="auto" latinLnBrk="0" hangingPunct="1">
              <a:lnSpc>
                <a:spcPct val="85000"/>
              </a:lnSpc>
              <a:spcBef>
                <a:spcPts val="60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FFFFFF"/>
                </a:solidFill>
                <a:effectLst/>
                <a:uLnTx/>
                <a:uFillTx/>
                <a:latin typeface="Arial Narrow"/>
                <a:ea typeface="+mn-ea"/>
                <a:cs typeface="Arial Narrow"/>
              </a:rPr>
              <a:t>Incidence of neurocognitive events, cataracts, and new-onset diabetes were similar between the two arms</a:t>
            </a:r>
          </a:p>
          <a:p>
            <a:pPr marL="285750" marR="0" lvl="0" indent="-285750" algn="l" defTabSz="457200" rtl="0" eaLnBrk="1" fontAlgn="auto" latinLnBrk="0" hangingPunct="1">
              <a:lnSpc>
                <a:spcPct val="85000"/>
              </a:lnSpc>
              <a:spcBef>
                <a:spcPts val="60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FFFFFF"/>
                </a:solidFill>
                <a:effectLst/>
                <a:uLnTx/>
                <a:uFillTx/>
                <a:latin typeface="Arial Narrow"/>
                <a:ea typeface="+mn-ea"/>
                <a:cs typeface="Arial Narrow"/>
              </a:rPr>
              <a:t>Post-baseline anti-evolocumab antibodies were detected in 0.3%, with no neutralizing antibodies detected </a:t>
            </a:r>
            <a:endParaRPr kumimoji="0" lang="en-US" sz="1600" b="1" i="0" u="none" strike="noStrike" kern="1200" cap="none" spc="0" normalizeH="0" baseline="0" noProof="0" dirty="0">
              <a:ln>
                <a:noFill/>
              </a:ln>
              <a:solidFill>
                <a:srgbClr val="FFFFFF"/>
              </a:solidFill>
              <a:effectLst/>
              <a:uLnTx/>
              <a:uFillTx/>
              <a:latin typeface="Arial Narrow"/>
              <a:ea typeface="Times New Roman" panose="02020603050405020304" pitchFamily="18" charset="0"/>
              <a:cs typeface="Arial Narrow"/>
            </a:endParaRPr>
          </a:p>
        </p:txBody>
      </p:sp>
      <p:sp>
        <p:nvSpPr>
          <p:cNvPr id="18" name="Rectangle 17">
            <a:extLst>
              <a:ext uri="{FF2B5EF4-FFF2-40B4-BE49-F238E27FC236}">
                <a16:creationId xmlns:a16="http://schemas.microsoft.com/office/drawing/2014/main" id="{7E69DC1E-33AC-4686-AF54-2A8D6E743205}"/>
              </a:ext>
            </a:extLst>
          </p:cNvPr>
          <p:cNvSpPr/>
          <p:nvPr/>
        </p:nvSpPr>
        <p:spPr>
          <a:xfrm>
            <a:off x="114300" y="6431564"/>
            <a:ext cx="7101509" cy="371897"/>
          </a:xfrm>
          <a:prstGeom prst="rect">
            <a:avLst/>
          </a:prstGeom>
        </p:spPr>
        <p:txBody>
          <a:bodyPr wrap="square">
            <a:spAutoFit/>
          </a:bodyPr>
          <a:lstStyle/>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Narrow"/>
                <a:ea typeface="+mn-ea"/>
                <a:cs typeface="Arial Narrow"/>
              </a:rPr>
              <a:t>ULN = Upper Limit of Normal</a:t>
            </a:r>
            <a:br>
              <a:rPr kumimoji="0" lang="en-US" sz="1000" b="0" i="0" u="none" strike="noStrike" kern="1200" cap="none" spc="0" normalizeH="0" baseline="0" noProof="0" dirty="0">
                <a:ln>
                  <a:noFill/>
                </a:ln>
                <a:solidFill>
                  <a:srgbClr val="FFFFFF"/>
                </a:solidFill>
                <a:effectLst/>
                <a:uLnTx/>
                <a:uFillTx/>
                <a:latin typeface="Arial Narrow"/>
                <a:ea typeface="+mn-ea"/>
                <a:cs typeface="Arial Narrow"/>
              </a:rPr>
            </a:br>
            <a:r>
              <a:rPr kumimoji="0" lang="en-GB" sz="1000" b="0" i="0" u="none" strike="noStrike" kern="1200" cap="none" spc="0" normalizeH="0" baseline="0" noProof="0" dirty="0">
                <a:ln>
                  <a:noFill/>
                </a:ln>
                <a:solidFill>
                  <a:srgbClr val="FFFFFF"/>
                </a:solidFill>
                <a:effectLst/>
                <a:uLnTx/>
                <a:uFillTx/>
                <a:latin typeface="Arial Narrow"/>
                <a:ea typeface="+mn-ea"/>
                <a:cs typeface="Arial Narrow"/>
              </a:rPr>
              <a:t>Sabatine MS, et al . </a:t>
            </a:r>
            <a:r>
              <a:rPr kumimoji="0" lang="fr-FR" sz="1000" b="0" i="1" u="none" strike="noStrike" kern="1200" cap="none" spc="0" normalizeH="0" baseline="0" noProof="0" dirty="0">
                <a:ln>
                  <a:noFill/>
                </a:ln>
                <a:solidFill>
                  <a:srgbClr val="FFFFFF"/>
                </a:solidFill>
                <a:effectLst/>
                <a:uLnTx/>
                <a:uFillTx/>
                <a:latin typeface="Arial Narrow"/>
                <a:ea typeface="+mn-ea"/>
                <a:cs typeface="Arial Narrow"/>
              </a:rPr>
              <a:t>NEJM</a:t>
            </a:r>
            <a:r>
              <a:rPr kumimoji="0" lang="fr-FR" sz="1000" b="0" i="0" u="none" strike="noStrike" kern="1200" cap="none" spc="0" normalizeH="0" baseline="0" noProof="0" dirty="0">
                <a:ln>
                  <a:noFill/>
                </a:ln>
                <a:solidFill>
                  <a:srgbClr val="FFFFFF"/>
                </a:solidFill>
                <a:effectLst/>
                <a:uLnTx/>
                <a:uFillTx/>
                <a:latin typeface="Arial Narrow"/>
                <a:ea typeface="+mn-ea"/>
                <a:cs typeface="Arial Narrow"/>
              </a:rPr>
              <a:t>. </a:t>
            </a:r>
            <a:r>
              <a:rPr kumimoji="0" lang="en-US" sz="1000" b="0" i="0" u="none" strike="noStrike" kern="1200" cap="none" spc="0" normalizeH="0" baseline="0" noProof="0" dirty="0">
                <a:ln>
                  <a:noFill/>
                </a:ln>
                <a:solidFill>
                  <a:srgbClr val="FFFFFF"/>
                </a:solidFill>
                <a:effectLst/>
                <a:uLnTx/>
                <a:uFillTx/>
                <a:latin typeface="Arial Narrow"/>
                <a:ea typeface="+mn-ea"/>
                <a:cs typeface="Arial Narrow"/>
              </a:rPr>
              <a:t>[published online ahead of print March 17, 2017]. doi: 10.1056/NEJMoa1615664</a:t>
            </a:r>
            <a:endParaRPr kumimoji="0" lang="it-IT" sz="1000" b="0" i="0" u="none" strike="noStrike" kern="1200" cap="none" spc="0" normalizeH="0" baseline="0" noProof="0" dirty="0">
              <a:ln>
                <a:noFill/>
              </a:ln>
              <a:solidFill>
                <a:srgbClr val="FFFFFF"/>
              </a:solidFill>
              <a:effectLst/>
              <a:uLnTx/>
              <a:uFillTx/>
              <a:latin typeface="Arial Narrow"/>
              <a:ea typeface="+mn-ea"/>
              <a:cs typeface="Arial Narrow"/>
            </a:endParaRPr>
          </a:p>
        </p:txBody>
      </p:sp>
    </p:spTree>
    <p:extLst>
      <p:ext uri="{BB962C8B-B14F-4D97-AF65-F5344CB8AC3E}">
        <p14:creationId xmlns:p14="http://schemas.microsoft.com/office/powerpoint/2010/main" val="2941924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erson wearing a suit and tie&#10;&#10;Description generated with very high confidence">
            <a:extLst>
              <a:ext uri="{FF2B5EF4-FFF2-40B4-BE49-F238E27FC236}">
                <a16:creationId xmlns:a16="http://schemas.microsoft.com/office/drawing/2014/main" id="{EE2A024C-9ABA-4F7F-A148-6356719C859E}"/>
              </a:ext>
            </a:extLst>
          </p:cNvPr>
          <p:cNvPicPr>
            <a:picLocks noChangeAspect="1"/>
          </p:cNvPicPr>
          <p:nvPr/>
        </p:nvPicPr>
        <p:blipFill>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5089" y="1139178"/>
            <a:ext cx="3525679" cy="5288519"/>
          </a:xfrm>
          <a:prstGeom prst="rect">
            <a:avLst/>
          </a:prstGeom>
        </p:spPr>
      </p:pic>
      <p:sp>
        <p:nvSpPr>
          <p:cNvPr id="13" name="Rectangle 12"/>
          <p:cNvSpPr/>
          <p:nvPr/>
        </p:nvSpPr>
        <p:spPr>
          <a:xfrm>
            <a:off x="-18797" y="6379303"/>
            <a:ext cx="9162797" cy="478695"/>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 name="Rectangle 2">
            <a:extLst>
              <a:ext uri="{FF2B5EF4-FFF2-40B4-BE49-F238E27FC236}">
                <a16:creationId xmlns:a16="http://schemas.microsoft.com/office/drawing/2014/main" id="{6C630CEB-3771-4CCB-A7E4-C4BC913ED6B9}"/>
              </a:ext>
            </a:extLst>
          </p:cNvPr>
          <p:cNvSpPr/>
          <p:nvPr/>
        </p:nvSpPr>
        <p:spPr>
          <a:xfrm>
            <a:off x="-8965" y="0"/>
            <a:ext cx="9157648" cy="942975"/>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481A6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Case 2</a:t>
            </a:r>
          </a:p>
        </p:txBody>
      </p:sp>
      <p:pic>
        <p:nvPicPr>
          <p:cNvPr id="90" name="Picture 2" descr="C:\Users\goldinl.CTU\AppData\Local\Microsoft\Windows\Temporary Internet Files\Content.Outlook\OQUTX7GM\CHRC logo_HEARTicon (2).jpg">
            <a:extLst>
              <a:ext uri="{FF2B5EF4-FFF2-40B4-BE49-F238E27FC236}">
                <a16:creationId xmlns:a16="http://schemas.microsoft.com/office/drawing/2014/main" id="{DBC02BB8-1834-413B-88D4-797705FBDF27}"/>
              </a:ext>
            </a:extLst>
          </p:cNvPr>
          <p:cNvPicPr>
            <a:picLocks noChangeAspect="1" noChangeArrowheads="1"/>
          </p:cNvPicPr>
          <p:nvPr/>
        </p:nvPicPr>
        <p:blipFill>
          <a:blip r:embed="rId4" cstate="print">
            <a:clrChange>
              <a:clrFrom>
                <a:srgbClr val="FFFDFC"/>
              </a:clrFrom>
              <a:clrTo>
                <a:srgbClr val="FFFDFC">
                  <a:alpha val="0"/>
                </a:srgbClr>
              </a:clrTo>
            </a:clrChange>
            <a:biLevel thresh="25000"/>
            <a:extLst>
              <a:ext uri="{28A0092B-C50C-407E-A947-70E740481C1C}">
                <a14:useLocalDpi xmlns:a14="http://schemas.microsoft.com/office/drawing/2010/main" val="0"/>
              </a:ext>
            </a:extLst>
          </a:blip>
          <a:srcRect/>
          <a:stretch>
            <a:fillRect/>
          </a:stretch>
        </p:blipFill>
        <p:spPr bwMode="auto">
          <a:xfrm>
            <a:off x="8691727" y="6490451"/>
            <a:ext cx="263937" cy="274320"/>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descr="A picture containing object&#10;&#10;Description generated with high confidence">
            <a:extLst>
              <a:ext uri="{FF2B5EF4-FFF2-40B4-BE49-F238E27FC236}">
                <a16:creationId xmlns:a16="http://schemas.microsoft.com/office/drawing/2014/main" id="{6AA0E402-36D5-49BD-992B-A4784EF5B28A}"/>
              </a:ext>
            </a:extLst>
          </p:cNvPr>
          <p:cNvPicPr>
            <a:picLocks noChangeAspect="1"/>
          </p:cNvPicPr>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4567515" y="811356"/>
            <a:ext cx="4405101" cy="5873469"/>
          </a:xfrm>
          <a:prstGeom prst="rect">
            <a:avLst/>
          </a:prstGeom>
        </p:spPr>
      </p:pic>
      <p:sp>
        <p:nvSpPr>
          <p:cNvPr id="11" name="Content Placeholder 2">
            <a:extLst>
              <a:ext uri="{FF2B5EF4-FFF2-40B4-BE49-F238E27FC236}">
                <a16:creationId xmlns:a16="http://schemas.microsoft.com/office/drawing/2014/main" id="{BAD85D3C-1961-445B-9503-8F24F2F1EA1B}"/>
              </a:ext>
            </a:extLst>
          </p:cNvPr>
          <p:cNvSpPr txBox="1">
            <a:spLocks/>
          </p:cNvSpPr>
          <p:nvPr/>
        </p:nvSpPr>
        <p:spPr>
          <a:xfrm>
            <a:off x="5191644" y="2382252"/>
            <a:ext cx="3156841" cy="3154775"/>
          </a:xfrm>
          <a:prstGeom prst="rect">
            <a:avLst/>
          </a:prstGeom>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242C49"/>
              </a:buClr>
              <a:buSzTx/>
              <a:buFont typeface="Arial" panose="020B0604020202020204" pitchFamily="34" charset="0"/>
              <a:buNone/>
              <a:tabLst/>
              <a:defRPr/>
            </a:pPr>
            <a:r>
              <a:rPr kumimoji="0" lang="en-CA" sz="24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Raj, a 60 year old IT executive with a good private insurance plan, presents to your office for a routine follow-up appointment post labs.</a:t>
            </a:r>
          </a:p>
          <a:p>
            <a:pPr marL="0" marR="0" lvl="0" indent="0" algn="ctr" defTabSz="914400" rtl="0" eaLnBrk="1" fontAlgn="auto" latinLnBrk="0" hangingPunct="1">
              <a:lnSpc>
                <a:spcPct val="100000"/>
              </a:lnSpc>
              <a:spcBef>
                <a:spcPts val="0"/>
              </a:spcBef>
              <a:spcAft>
                <a:spcPts val="0"/>
              </a:spcAft>
              <a:buClr>
                <a:srgbClr val="242C49"/>
              </a:buClr>
              <a:buSzTx/>
              <a:buFont typeface="Arial" panose="020B0604020202020204" pitchFamily="34" charset="0"/>
              <a:buNone/>
              <a:tabLst/>
              <a:defRPr/>
            </a:pPr>
            <a:endParaRPr lang="en-CA" b="1" dirty="0">
              <a:solidFill>
                <a:srgbClr val="E7E6E6">
                  <a:lumMod val="25000"/>
                </a:srgbClr>
              </a:solidFill>
              <a:latin typeface="Arial Narrow" panose="020B0606020202030204" pitchFamily="34" charset="0"/>
              <a:ea typeface="Lato" panose="020F0502020204030203" pitchFamily="34" charset="0"/>
              <a:cs typeface="Lato" panose="020F0502020204030203" pitchFamily="34" charset="0"/>
            </a:endParaRPr>
          </a:p>
          <a:p>
            <a:pPr marL="0" marR="0" lvl="0" indent="0" algn="ctr" defTabSz="914400" rtl="0" eaLnBrk="1" fontAlgn="auto" latinLnBrk="0" hangingPunct="1">
              <a:lnSpc>
                <a:spcPct val="100000"/>
              </a:lnSpc>
              <a:spcBef>
                <a:spcPts val="0"/>
              </a:spcBef>
              <a:spcAft>
                <a:spcPts val="0"/>
              </a:spcAft>
              <a:buClr>
                <a:srgbClr val="242C49"/>
              </a:buClr>
              <a:buSzTx/>
              <a:buFont typeface="Arial" panose="020B0604020202020204" pitchFamily="34" charset="0"/>
              <a:buNone/>
              <a:tabLst/>
              <a:defRPr/>
            </a:pPr>
            <a:r>
              <a:rPr kumimoji="0" lang="en-CA" sz="24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He is looking forward to retiring soon. </a:t>
            </a:r>
          </a:p>
          <a:p>
            <a:pPr marL="0" marR="0" lvl="0" indent="0" algn="ctr" defTabSz="914400" rtl="0" eaLnBrk="1" fontAlgn="auto" latinLnBrk="0" hangingPunct="1">
              <a:lnSpc>
                <a:spcPct val="100000"/>
              </a:lnSpc>
              <a:spcBef>
                <a:spcPts val="0"/>
              </a:spcBef>
              <a:spcAft>
                <a:spcPts val="0"/>
              </a:spcAft>
              <a:buClr>
                <a:srgbClr val="242C49"/>
              </a:buClr>
              <a:buSzTx/>
              <a:buFont typeface="Arial" panose="020B0604020202020204" pitchFamily="34" charset="0"/>
              <a:buNone/>
              <a:tabLst/>
              <a:defRPr/>
            </a:pPr>
            <a:endParaRPr kumimoji="0" lang="en-CA" sz="1800" b="1" i="0" u="none" strike="noStrike" kern="1200" cap="none" spc="0" normalizeH="0" baseline="0" noProof="0" dirty="0">
              <a:ln>
                <a:noFill/>
              </a:ln>
              <a:solidFill>
                <a:srgbClr val="1B1A5A"/>
              </a:solidFill>
              <a:effectLst/>
              <a:uLnTx/>
              <a:uFillTx/>
              <a:latin typeface="Agency FB" panose="020B0503020202020204"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37CE4BBB-6EC3-4E1C-AD7C-1593464FB8C7}"/>
              </a:ext>
            </a:extLst>
          </p:cNvPr>
          <p:cNvSpPr txBox="1"/>
          <p:nvPr/>
        </p:nvSpPr>
        <p:spPr>
          <a:xfrm>
            <a:off x="1821866" y="1402758"/>
            <a:ext cx="2761130" cy="86177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2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Raj</a:t>
            </a:r>
            <a:endParaRPr kumimoji="0" lang="en-US" sz="32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60 </a:t>
            </a:r>
            <a:r>
              <a:rPr kumimoji="0" lang="en-U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 </a:t>
            </a:r>
          </a:p>
        </p:txBody>
      </p:sp>
    </p:spTree>
    <p:extLst>
      <p:ext uri="{BB962C8B-B14F-4D97-AF65-F5344CB8AC3E}">
        <p14:creationId xmlns:p14="http://schemas.microsoft.com/office/powerpoint/2010/main" val="8473061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8797" y="6310617"/>
            <a:ext cx="9162797" cy="54738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 name="Rectangle 8"/>
          <p:cNvSpPr/>
          <p:nvPr/>
        </p:nvSpPr>
        <p:spPr>
          <a:xfrm>
            <a:off x="-18797" y="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364521" y="-45095"/>
            <a:ext cx="8655302" cy="1261884"/>
          </a:xfrm>
          <a:prstGeom prst="rect">
            <a:avLst/>
          </a:prstGeom>
        </p:spPr>
        <p:txBody>
          <a:bodyPr wrap="square">
            <a:spAutoFit/>
          </a:bodyPr>
          <a:lstStyle/>
          <a:p>
            <a:pPr lvl="0" algn="ctr" defTabSz="342991">
              <a:defRPr/>
            </a:pPr>
            <a:r>
              <a:rPr kumimoji="0" lang="en-CA" sz="4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lang="en-CA" sz="3600" b="1" dirty="0">
                <a:solidFill>
                  <a:prstClr val="white"/>
                </a:solidFill>
                <a:latin typeface="Arial Narrow" panose="020B0606020202030204" pitchFamily="34" charset="0"/>
              </a:rPr>
              <a:t>Detailed Safety Events from FOURIER Stratified by Achieved LDL-C (Part 1)</a:t>
            </a:r>
            <a:endParaRPr kumimoji="0" lang="en-CA"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55" name="Rectangle 54">
            <a:extLst>
              <a:ext uri="{FF2B5EF4-FFF2-40B4-BE49-F238E27FC236}">
                <a16:creationId xmlns:a16="http://schemas.microsoft.com/office/drawing/2014/main" id="{B3B78B1E-F5D6-406F-82FE-FDBF297C34B3}"/>
              </a:ext>
            </a:extLst>
          </p:cNvPr>
          <p:cNvSpPr/>
          <p:nvPr/>
        </p:nvSpPr>
        <p:spPr>
          <a:xfrm>
            <a:off x="251520" y="6499944"/>
            <a:ext cx="7409149" cy="230832"/>
          </a:xfrm>
          <a:prstGeom prst="rect">
            <a:avLst/>
          </a:prstGeom>
          <a:noFill/>
          <a:ln>
            <a:noFill/>
          </a:ln>
          <a:effectLst>
            <a:outerShdw blurRad="50800" dist="38100" dir="2700000" algn="tl" rotWithShape="0">
              <a:prstClr val="black">
                <a:alpha val="40000"/>
              </a:prstClr>
            </a:outerShdw>
          </a:effectLst>
        </p:spPr>
        <p:txBody>
          <a:bodyPr wrap="square">
            <a:spAutoFit/>
          </a:bodyPr>
          <a:lstStyle/>
          <a:p>
            <a:pPr lvl="0" defTabSz="914355">
              <a:defRPr/>
            </a:pPr>
            <a:r>
              <a:rPr lang="it-IT" sz="900" dirty="0">
                <a:solidFill>
                  <a:prstClr val="white"/>
                </a:solidFill>
                <a:latin typeface="Arial Narrow" panose="020B0606020202030204" pitchFamily="34" charset="0"/>
              </a:rPr>
              <a:t>Giugliano et al Lancet 2017;390:1962-71</a:t>
            </a:r>
          </a:p>
        </p:txBody>
      </p:sp>
      <p:pic>
        <p:nvPicPr>
          <p:cNvPr id="5" name="Picture 4">
            <a:extLst>
              <a:ext uri="{FF2B5EF4-FFF2-40B4-BE49-F238E27FC236}">
                <a16:creationId xmlns:a16="http://schemas.microsoft.com/office/drawing/2014/main" id="{A87C3DC1-6C4A-4208-84D5-B51BEE2806D6}"/>
              </a:ext>
            </a:extLst>
          </p:cNvPr>
          <p:cNvPicPr>
            <a:picLocks noChangeAspect="1"/>
          </p:cNvPicPr>
          <p:nvPr/>
        </p:nvPicPr>
        <p:blipFill>
          <a:blip r:embed="rId5"/>
          <a:stretch>
            <a:fillRect/>
          </a:stretch>
        </p:blipFill>
        <p:spPr>
          <a:xfrm>
            <a:off x="292100" y="1553543"/>
            <a:ext cx="8559800" cy="4668982"/>
          </a:xfrm>
          <a:prstGeom prst="rect">
            <a:avLst/>
          </a:prstGeom>
        </p:spPr>
      </p:pic>
    </p:spTree>
    <p:extLst>
      <p:ext uri="{BB962C8B-B14F-4D97-AF65-F5344CB8AC3E}">
        <p14:creationId xmlns:p14="http://schemas.microsoft.com/office/powerpoint/2010/main" val="39062226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8875" y="6310617"/>
            <a:ext cx="9162797" cy="54738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 name="Rectangle 10"/>
          <p:cNvSpPr/>
          <p:nvPr/>
        </p:nvSpPr>
        <p:spPr>
          <a:xfrm>
            <a:off x="-8875" y="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364521" y="-45095"/>
            <a:ext cx="8655302" cy="1261884"/>
          </a:xfrm>
          <a:prstGeom prst="rect">
            <a:avLst/>
          </a:prstGeom>
        </p:spPr>
        <p:txBody>
          <a:bodyPr wrap="square">
            <a:spAutoFit/>
          </a:bodyPr>
          <a:lstStyle/>
          <a:p>
            <a:pPr lvl="0" algn="ctr" defTabSz="342991">
              <a:defRPr/>
            </a:pPr>
            <a:r>
              <a:rPr kumimoji="0" lang="en-CA" sz="4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lang="en-CA" sz="3600" b="1" dirty="0">
                <a:solidFill>
                  <a:prstClr val="white"/>
                </a:solidFill>
                <a:latin typeface="Arial Narrow" panose="020B0606020202030204" pitchFamily="34" charset="0"/>
              </a:rPr>
              <a:t>Detailed Safety Events from FOURIER Stratified by Achieved LDL-C (Part 2)</a:t>
            </a:r>
            <a:endParaRPr kumimoji="0" lang="en-CA"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55" name="Rectangle 54">
            <a:extLst>
              <a:ext uri="{FF2B5EF4-FFF2-40B4-BE49-F238E27FC236}">
                <a16:creationId xmlns:a16="http://schemas.microsoft.com/office/drawing/2014/main" id="{B3B78B1E-F5D6-406F-82FE-FDBF297C34B3}"/>
              </a:ext>
            </a:extLst>
          </p:cNvPr>
          <p:cNvSpPr/>
          <p:nvPr/>
        </p:nvSpPr>
        <p:spPr>
          <a:xfrm>
            <a:off x="251520" y="6499944"/>
            <a:ext cx="7409149" cy="230832"/>
          </a:xfrm>
          <a:prstGeom prst="rect">
            <a:avLst/>
          </a:prstGeom>
          <a:noFill/>
          <a:ln>
            <a:noFill/>
          </a:ln>
          <a:effectLst>
            <a:outerShdw blurRad="50800" dist="38100" dir="2700000" algn="tl" rotWithShape="0">
              <a:prstClr val="black">
                <a:alpha val="40000"/>
              </a:prstClr>
            </a:outerShdw>
          </a:effectLst>
        </p:spPr>
        <p:txBody>
          <a:bodyPr wrap="square">
            <a:spAutoFit/>
          </a:bodyPr>
          <a:lstStyle/>
          <a:p>
            <a:pPr lvl="0" defTabSz="914355">
              <a:defRPr/>
            </a:pPr>
            <a:r>
              <a:rPr lang="it-IT" sz="900" dirty="0">
                <a:solidFill>
                  <a:prstClr val="white"/>
                </a:solidFill>
                <a:latin typeface="Arial Narrow" panose="020B0606020202030204" pitchFamily="34" charset="0"/>
              </a:rPr>
              <a:t>Giugliano et al Lancet 2017;390:1962-71</a:t>
            </a:r>
          </a:p>
        </p:txBody>
      </p:sp>
      <p:pic>
        <p:nvPicPr>
          <p:cNvPr id="2" name="Picture 1">
            <a:extLst>
              <a:ext uri="{FF2B5EF4-FFF2-40B4-BE49-F238E27FC236}">
                <a16:creationId xmlns:a16="http://schemas.microsoft.com/office/drawing/2014/main" id="{CD41615E-81E6-436E-8916-5FC4087EBD07}"/>
              </a:ext>
            </a:extLst>
          </p:cNvPr>
          <p:cNvPicPr>
            <a:picLocks noChangeAspect="1"/>
          </p:cNvPicPr>
          <p:nvPr/>
        </p:nvPicPr>
        <p:blipFill>
          <a:blip r:embed="rId5"/>
          <a:stretch>
            <a:fillRect/>
          </a:stretch>
        </p:blipFill>
        <p:spPr>
          <a:xfrm>
            <a:off x="0" y="1402979"/>
            <a:ext cx="9144000" cy="4918065"/>
          </a:xfrm>
          <a:prstGeom prst="rect">
            <a:avLst/>
          </a:prstGeom>
        </p:spPr>
      </p:pic>
      <p:sp>
        <p:nvSpPr>
          <p:cNvPr id="9" name="Rectangle 8">
            <a:extLst>
              <a:ext uri="{FF2B5EF4-FFF2-40B4-BE49-F238E27FC236}">
                <a16:creationId xmlns:a16="http://schemas.microsoft.com/office/drawing/2014/main" id="{2F2D39D4-D97C-4FF5-8B26-3BE18C4CB701}"/>
              </a:ext>
            </a:extLst>
          </p:cNvPr>
          <p:cNvSpPr/>
          <p:nvPr/>
        </p:nvSpPr>
        <p:spPr>
          <a:xfrm>
            <a:off x="277245" y="4138731"/>
            <a:ext cx="8638391" cy="400110"/>
          </a:xfrm>
          <a:prstGeom prst="rect">
            <a:avLst/>
          </a:prstGeom>
          <a:solidFill>
            <a:srgbClr val="521F6E"/>
          </a:solidFill>
          <a:ln>
            <a:noFill/>
          </a:ln>
          <a:effectLst>
            <a:outerShdw blurRad="50800" dist="38100" dir="2700000" algn="tl" rotWithShape="0">
              <a:prstClr val="black">
                <a:alpha val="40000"/>
              </a:prstClr>
            </a:outerShdw>
          </a:effectLst>
        </p:spPr>
        <p:txBody>
          <a:bodyPr wrap="square">
            <a:spAutoFit/>
          </a:bodyPr>
          <a:lstStyle/>
          <a:p>
            <a:pPr lvl="0" algn="ctr" defTabSz="914400"/>
            <a:r>
              <a:rPr lang="en-CA" sz="2000" b="1" kern="0" dirty="0">
                <a:solidFill>
                  <a:schemeClr val="bg1"/>
                </a:solidFill>
                <a:latin typeface="Arial Narrow" panose="020B0606020202030204" pitchFamily="34" charset="0"/>
              </a:rPr>
              <a:t>No safety concerns with very low LDL-C concentrations over a median of 2.2 years</a:t>
            </a:r>
          </a:p>
        </p:txBody>
      </p:sp>
    </p:spTree>
    <p:extLst>
      <p:ext uri="{BB962C8B-B14F-4D97-AF65-F5344CB8AC3E}">
        <p14:creationId xmlns:p14="http://schemas.microsoft.com/office/powerpoint/2010/main" val="2790162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8797" y="6310617"/>
            <a:ext cx="9162797" cy="54738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Rectangle 9"/>
          <p:cNvSpPr/>
          <p:nvPr/>
        </p:nvSpPr>
        <p:spPr>
          <a:xfrm>
            <a:off x="-18797" y="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18798" y="28686"/>
            <a:ext cx="9162797" cy="1200329"/>
          </a:xfrm>
          <a:prstGeom prst="rect">
            <a:avLst/>
          </a:prstGeom>
        </p:spPr>
        <p:txBody>
          <a:bodyPr wrap="square">
            <a:spAutoFit/>
          </a:bodyPr>
          <a:lstStyle/>
          <a:p>
            <a:pPr lvl="0" algn="ctr" defTabSz="342991">
              <a:defRPr/>
            </a:pPr>
            <a:r>
              <a:rPr lang="en-CA" sz="2400" b="1" dirty="0">
                <a:solidFill>
                  <a:prstClr val="white"/>
                </a:solidFill>
                <a:latin typeface="Arial Narrow" panose="020B0606020202030204" pitchFamily="34" charset="0"/>
              </a:rPr>
              <a:t> FOURIER Sub-Analyses: Relationship Between The Achieved LDL-Cholesterol Concentration at 4 Weeks and the Risk of the Primary Efficacy</a:t>
            </a:r>
          </a:p>
          <a:p>
            <a:pPr lvl="0" algn="ctr" defTabSz="342991">
              <a:defRPr/>
            </a:pPr>
            <a:r>
              <a:rPr lang="en-CA" sz="2400" b="1" dirty="0">
                <a:solidFill>
                  <a:prstClr val="white"/>
                </a:solidFill>
                <a:latin typeface="Arial Narrow" panose="020B0606020202030204" pitchFamily="34" charset="0"/>
              </a:rPr>
              <a:t>Composite Endpoints</a:t>
            </a:r>
            <a:endParaRPr kumimoji="0" lang="en-CA" sz="2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55" name="Rectangle 54">
            <a:extLst>
              <a:ext uri="{FF2B5EF4-FFF2-40B4-BE49-F238E27FC236}">
                <a16:creationId xmlns:a16="http://schemas.microsoft.com/office/drawing/2014/main" id="{B3B78B1E-F5D6-406F-82FE-FDBF297C34B3}"/>
              </a:ext>
            </a:extLst>
          </p:cNvPr>
          <p:cNvSpPr/>
          <p:nvPr/>
        </p:nvSpPr>
        <p:spPr>
          <a:xfrm>
            <a:off x="251520" y="6499944"/>
            <a:ext cx="7409149" cy="230832"/>
          </a:xfrm>
          <a:prstGeom prst="rect">
            <a:avLst/>
          </a:prstGeom>
          <a:noFill/>
          <a:ln>
            <a:noFill/>
          </a:ln>
          <a:effectLst>
            <a:outerShdw blurRad="50800" dist="38100" dir="2700000" algn="tl" rotWithShape="0">
              <a:prstClr val="black">
                <a:alpha val="40000"/>
              </a:prstClr>
            </a:outerShdw>
          </a:effectLst>
        </p:spPr>
        <p:txBody>
          <a:bodyPr wrap="square">
            <a:spAutoFit/>
          </a:bodyPr>
          <a:lstStyle/>
          <a:p>
            <a:pPr lvl="0" defTabSz="914355">
              <a:defRPr/>
            </a:pPr>
            <a:r>
              <a:rPr lang="it-IT" sz="900" dirty="0">
                <a:solidFill>
                  <a:prstClr val="white"/>
                </a:solidFill>
                <a:latin typeface="Arial Narrow" panose="020B0606020202030204" pitchFamily="34" charset="0"/>
              </a:rPr>
              <a:t>Giugliano et al Lancet 2017;390:1962-71</a:t>
            </a:r>
          </a:p>
        </p:txBody>
      </p:sp>
      <p:pic>
        <p:nvPicPr>
          <p:cNvPr id="3" name="Picture 2">
            <a:extLst>
              <a:ext uri="{FF2B5EF4-FFF2-40B4-BE49-F238E27FC236}">
                <a16:creationId xmlns:a16="http://schemas.microsoft.com/office/drawing/2014/main" id="{63590AC0-2BA0-43BB-890F-219F5472637A}"/>
              </a:ext>
            </a:extLst>
          </p:cNvPr>
          <p:cNvPicPr>
            <a:picLocks noChangeAspect="1"/>
          </p:cNvPicPr>
          <p:nvPr/>
        </p:nvPicPr>
        <p:blipFill>
          <a:blip r:embed="rId5"/>
          <a:stretch>
            <a:fillRect/>
          </a:stretch>
        </p:blipFill>
        <p:spPr>
          <a:xfrm>
            <a:off x="887388" y="1451099"/>
            <a:ext cx="7465587" cy="4323185"/>
          </a:xfrm>
          <a:prstGeom prst="rect">
            <a:avLst/>
          </a:prstGeom>
          <a:ln w="19050">
            <a:solidFill>
              <a:srgbClr val="521F6E"/>
            </a:solidFill>
          </a:ln>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FDCFD65C-3ECF-4087-845E-434438EF7246}"/>
              </a:ext>
            </a:extLst>
          </p:cNvPr>
          <p:cNvSpPr/>
          <p:nvPr/>
        </p:nvSpPr>
        <p:spPr>
          <a:xfrm>
            <a:off x="-1" y="5834601"/>
            <a:ext cx="9162797" cy="600164"/>
          </a:xfrm>
          <a:prstGeom prst="rect">
            <a:avLst/>
          </a:prstGeom>
        </p:spPr>
        <p:txBody>
          <a:bodyPr wrap="square">
            <a:spAutoFit/>
          </a:bodyPr>
          <a:lstStyle/>
          <a:p>
            <a:pPr algn="ctr"/>
            <a:r>
              <a:rPr lang="en-CA" sz="1100" dirty="0">
                <a:latin typeface="Arial Narrow" panose="020B0606020202030204" pitchFamily="34" charset="0"/>
              </a:rPr>
              <a:t>The primary efficacy endpoint was a composite of cardiovascular death, myocardial infarction, stroke, coronary revascularisation, or hospital admission for unstable angina. </a:t>
            </a:r>
          </a:p>
          <a:p>
            <a:pPr algn="ctr"/>
            <a:r>
              <a:rPr lang="en-CA" sz="1100" dirty="0">
                <a:latin typeface="Arial Narrow" panose="020B0606020202030204" pitchFamily="34" charset="0"/>
              </a:rPr>
              <a:t>The red line represents the adjusted probability of an event and blue areas are the 95% CIs of the regression model estimate.</a:t>
            </a:r>
            <a:endParaRPr lang="en-US" sz="1100" dirty="0">
              <a:latin typeface="Arial Narrow" panose="020B0606020202030204" pitchFamily="34" charset="0"/>
            </a:endParaRPr>
          </a:p>
          <a:p>
            <a:pPr algn="ctr"/>
            <a:endParaRPr lang="en-US" sz="1100" dirty="0">
              <a:latin typeface="Arial Narrow" panose="020B0606020202030204" pitchFamily="34" charset="0"/>
            </a:endParaRPr>
          </a:p>
        </p:txBody>
      </p:sp>
    </p:spTree>
    <p:extLst>
      <p:ext uri="{BB962C8B-B14F-4D97-AF65-F5344CB8AC3E}">
        <p14:creationId xmlns:p14="http://schemas.microsoft.com/office/powerpoint/2010/main" val="7766885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8797" y="6310617"/>
            <a:ext cx="9162797" cy="54738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Rectangle 9"/>
          <p:cNvSpPr/>
          <p:nvPr/>
        </p:nvSpPr>
        <p:spPr>
          <a:xfrm>
            <a:off x="-18797" y="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18798" y="28686"/>
            <a:ext cx="9162797" cy="1200329"/>
          </a:xfrm>
          <a:prstGeom prst="rect">
            <a:avLst/>
          </a:prstGeom>
        </p:spPr>
        <p:txBody>
          <a:bodyPr wrap="square">
            <a:spAutoFit/>
          </a:bodyPr>
          <a:lstStyle/>
          <a:p>
            <a:pPr lvl="0" algn="ctr" defTabSz="342991">
              <a:defRPr/>
            </a:pPr>
            <a:r>
              <a:rPr lang="en-CA" sz="2400" b="1" dirty="0">
                <a:solidFill>
                  <a:prstClr val="white"/>
                </a:solidFill>
                <a:latin typeface="Arial Narrow" panose="020B0606020202030204" pitchFamily="34" charset="0"/>
              </a:rPr>
              <a:t> FOURIER Sub-Analyses: Relationship Between The Achieved LDL-Cholesterol Concentration at 4 Weeks and the Risk of the Key Secondary Efficacy Composite Endpoints</a:t>
            </a:r>
            <a:endParaRPr kumimoji="0" lang="en-CA" sz="2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55" name="Rectangle 54">
            <a:extLst>
              <a:ext uri="{FF2B5EF4-FFF2-40B4-BE49-F238E27FC236}">
                <a16:creationId xmlns:a16="http://schemas.microsoft.com/office/drawing/2014/main" id="{B3B78B1E-F5D6-406F-82FE-FDBF297C34B3}"/>
              </a:ext>
            </a:extLst>
          </p:cNvPr>
          <p:cNvSpPr/>
          <p:nvPr/>
        </p:nvSpPr>
        <p:spPr>
          <a:xfrm>
            <a:off x="251520" y="6499944"/>
            <a:ext cx="7409149" cy="230832"/>
          </a:xfrm>
          <a:prstGeom prst="rect">
            <a:avLst/>
          </a:prstGeom>
          <a:noFill/>
          <a:ln>
            <a:noFill/>
          </a:ln>
          <a:effectLst>
            <a:outerShdw blurRad="50800" dist="38100" dir="2700000" algn="tl" rotWithShape="0">
              <a:prstClr val="black">
                <a:alpha val="40000"/>
              </a:prstClr>
            </a:outerShdw>
          </a:effectLst>
        </p:spPr>
        <p:txBody>
          <a:bodyPr wrap="square">
            <a:spAutoFit/>
          </a:bodyPr>
          <a:lstStyle/>
          <a:p>
            <a:pPr lvl="0" defTabSz="914355">
              <a:defRPr/>
            </a:pPr>
            <a:r>
              <a:rPr lang="it-IT" sz="900" dirty="0">
                <a:solidFill>
                  <a:prstClr val="white"/>
                </a:solidFill>
                <a:latin typeface="Arial Narrow" panose="020B0606020202030204" pitchFamily="34" charset="0"/>
              </a:rPr>
              <a:t>Giugliano et al Lancet 2017;390:1962-71</a:t>
            </a:r>
          </a:p>
        </p:txBody>
      </p:sp>
      <p:sp>
        <p:nvSpPr>
          <p:cNvPr id="4" name="Rectangle 3">
            <a:extLst>
              <a:ext uri="{FF2B5EF4-FFF2-40B4-BE49-F238E27FC236}">
                <a16:creationId xmlns:a16="http://schemas.microsoft.com/office/drawing/2014/main" id="{FDCFD65C-3ECF-4087-845E-434438EF7246}"/>
              </a:ext>
            </a:extLst>
          </p:cNvPr>
          <p:cNvSpPr/>
          <p:nvPr/>
        </p:nvSpPr>
        <p:spPr>
          <a:xfrm>
            <a:off x="33453" y="5845752"/>
            <a:ext cx="9061504" cy="461665"/>
          </a:xfrm>
          <a:prstGeom prst="rect">
            <a:avLst/>
          </a:prstGeom>
        </p:spPr>
        <p:txBody>
          <a:bodyPr wrap="square">
            <a:spAutoFit/>
          </a:bodyPr>
          <a:lstStyle/>
          <a:p>
            <a:pPr algn="ctr"/>
            <a:r>
              <a:rPr lang="en-CA" sz="1200" dirty="0">
                <a:latin typeface="Arial Narrow" panose="020B0606020202030204" pitchFamily="34" charset="0"/>
              </a:rPr>
              <a:t>The key secondary efficacy endpoint was a composite of cardiovascular death, myocardial infarction, or stroke. </a:t>
            </a:r>
          </a:p>
          <a:p>
            <a:pPr algn="ctr"/>
            <a:r>
              <a:rPr lang="en-CA" sz="1200" dirty="0">
                <a:latin typeface="Arial Narrow" panose="020B0606020202030204" pitchFamily="34" charset="0"/>
              </a:rPr>
              <a:t>The red line represents the adjusted probability of an event and blue areas are the 95% CIs of the regression model estimate.</a:t>
            </a:r>
            <a:endParaRPr lang="en-US" sz="1200" dirty="0">
              <a:latin typeface="Arial Narrow" panose="020B0606020202030204" pitchFamily="34" charset="0"/>
            </a:endParaRPr>
          </a:p>
        </p:txBody>
      </p:sp>
      <p:pic>
        <p:nvPicPr>
          <p:cNvPr id="2" name="Picture 1">
            <a:extLst>
              <a:ext uri="{FF2B5EF4-FFF2-40B4-BE49-F238E27FC236}">
                <a16:creationId xmlns:a16="http://schemas.microsoft.com/office/drawing/2014/main" id="{D4E47931-1F7D-4D79-BF79-61D7E87E60D8}"/>
              </a:ext>
            </a:extLst>
          </p:cNvPr>
          <p:cNvPicPr>
            <a:picLocks noChangeAspect="1"/>
          </p:cNvPicPr>
          <p:nvPr/>
        </p:nvPicPr>
        <p:blipFill>
          <a:blip r:embed="rId5"/>
          <a:stretch>
            <a:fillRect/>
          </a:stretch>
        </p:blipFill>
        <p:spPr>
          <a:xfrm>
            <a:off x="1160598" y="1487269"/>
            <a:ext cx="6822803" cy="4267545"/>
          </a:xfrm>
          <a:prstGeom prst="rect">
            <a:avLst/>
          </a:prstGeom>
          <a:ln w="19050">
            <a:solidFill>
              <a:srgbClr val="521F6E"/>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403039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F2F4D8A2-CBBD-427E-A7C3-E7D91F37B286}"/>
              </a:ext>
            </a:extLst>
          </p:cNvPr>
          <p:cNvSpPr/>
          <p:nvPr/>
        </p:nvSpPr>
        <p:spPr>
          <a:xfrm>
            <a:off x="352298" y="-69135"/>
            <a:ext cx="8439403" cy="138499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rPr>
              <a:t>EBBINGHAUS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sng" strike="noStrike" kern="1200" cap="none" spc="0" normalizeH="0" baseline="0" noProof="0" dirty="0">
                <a:ln>
                  <a:noFill/>
                </a:ln>
                <a:solidFill>
                  <a:srgbClr val="FFFFFF"/>
                </a:solidFill>
                <a:effectLst/>
                <a:uLnTx/>
                <a:uFillTx/>
                <a:latin typeface="Arial Narrow" panose="020B0606020202030204" pitchFamily="34" charset="0"/>
                <a:ea typeface="+mn-ea"/>
                <a:cs typeface="+mn-cs"/>
              </a:rPr>
              <a:t>E</a:t>
            </a:r>
            <a:r>
              <a:rPr kumimoji="0" lang="en-US" sz="28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rPr>
              <a:t>valuating PCSK9 </a:t>
            </a:r>
            <a:r>
              <a:rPr kumimoji="0" lang="en-US" sz="2800" b="1" i="0" u="sng" strike="noStrike" kern="1200" cap="none" spc="0" normalizeH="0" baseline="0" noProof="0" dirty="0">
                <a:ln>
                  <a:noFill/>
                </a:ln>
                <a:solidFill>
                  <a:srgbClr val="FFFFFF"/>
                </a:solidFill>
                <a:effectLst/>
                <a:uLnTx/>
                <a:uFillTx/>
                <a:latin typeface="Arial Narrow" panose="020B0606020202030204" pitchFamily="34" charset="0"/>
                <a:ea typeface="+mn-ea"/>
                <a:cs typeface="+mn-cs"/>
              </a:rPr>
              <a:t>B</a:t>
            </a:r>
            <a:r>
              <a:rPr kumimoji="0" lang="en-US" sz="28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rPr>
              <a:t>inding Anti</a:t>
            </a:r>
            <a:r>
              <a:rPr kumimoji="0" lang="en-US" sz="2800" b="1" i="0" u="sng" strike="noStrike" kern="1200" cap="none" spc="0" normalizeH="0" baseline="0" noProof="0" dirty="0">
                <a:ln>
                  <a:noFill/>
                </a:ln>
                <a:solidFill>
                  <a:srgbClr val="FFFFFF"/>
                </a:solidFill>
                <a:effectLst/>
                <a:uLnTx/>
                <a:uFillTx/>
                <a:latin typeface="Arial Narrow" panose="020B0606020202030204" pitchFamily="34" charset="0"/>
                <a:ea typeface="+mn-ea"/>
                <a:cs typeface="+mn-cs"/>
              </a:rPr>
              <a:t>b</a:t>
            </a:r>
            <a:r>
              <a:rPr kumimoji="0" lang="en-US" sz="28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rPr>
              <a:t>ody </a:t>
            </a:r>
            <a:r>
              <a:rPr kumimoji="0" lang="en-US" sz="2800" b="1" i="0" u="sng" strike="noStrike" kern="1200" cap="none" spc="0" normalizeH="0" baseline="0" noProof="0" dirty="0">
                <a:ln>
                  <a:noFill/>
                </a:ln>
                <a:solidFill>
                  <a:srgbClr val="FFFFFF"/>
                </a:solidFill>
                <a:effectLst/>
                <a:uLnTx/>
                <a:uFillTx/>
                <a:latin typeface="Arial Narrow" panose="020B0606020202030204" pitchFamily="34" charset="0"/>
                <a:ea typeface="+mn-ea"/>
                <a:cs typeface="+mn-cs"/>
              </a:rPr>
              <a:t>I</a:t>
            </a:r>
            <a:r>
              <a:rPr kumimoji="0" lang="en-US" sz="28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rPr>
              <a:t>nfluence O</a:t>
            </a:r>
            <a:r>
              <a:rPr kumimoji="0" lang="en-US" sz="2800" b="1" i="0" u="sng" strike="noStrike" kern="1200" cap="none" spc="0" normalizeH="0" baseline="0" noProof="0" dirty="0">
                <a:ln>
                  <a:noFill/>
                </a:ln>
                <a:solidFill>
                  <a:srgbClr val="FFFFFF"/>
                </a:solidFill>
                <a:effectLst/>
                <a:uLnTx/>
                <a:uFillTx/>
                <a:latin typeface="Arial Narrow" panose="020B0606020202030204" pitchFamily="34" charset="0"/>
                <a:ea typeface="+mn-ea"/>
                <a:cs typeface="+mn-cs"/>
              </a:rPr>
              <a:t>n</a:t>
            </a:r>
            <a:r>
              <a:rPr kumimoji="0" lang="en-US" sz="28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rPr>
              <a:t> Co</a:t>
            </a:r>
            <a:r>
              <a:rPr kumimoji="0" lang="en-US" sz="2800" b="1" i="0" u="sng" strike="noStrike" kern="1200" cap="none" spc="0" normalizeH="0" baseline="0" noProof="0" dirty="0">
                <a:ln>
                  <a:noFill/>
                </a:ln>
                <a:solidFill>
                  <a:srgbClr val="FFFFFF"/>
                </a:solidFill>
                <a:effectLst/>
                <a:uLnTx/>
                <a:uFillTx/>
                <a:latin typeface="Arial Narrow" panose="020B0606020202030204" pitchFamily="34" charset="0"/>
                <a:ea typeface="+mn-ea"/>
                <a:cs typeface="+mn-cs"/>
              </a:rPr>
              <a:t>g</a:t>
            </a:r>
            <a:r>
              <a:rPr kumimoji="0" lang="en-US" sz="28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rPr>
              <a:t>nitive </a:t>
            </a:r>
            <a:r>
              <a:rPr kumimoji="0" lang="en-US" sz="2800" b="1" i="0" u="sng" strike="noStrike" kern="1200" cap="none" spc="0" normalizeH="0" baseline="0" noProof="0" dirty="0">
                <a:ln>
                  <a:noFill/>
                </a:ln>
                <a:solidFill>
                  <a:srgbClr val="FFFFFF"/>
                </a:solidFill>
                <a:effectLst/>
                <a:uLnTx/>
                <a:uFillTx/>
                <a:latin typeface="Arial Narrow" panose="020B0606020202030204" pitchFamily="34" charset="0"/>
                <a:ea typeface="+mn-ea"/>
                <a:cs typeface="+mn-cs"/>
              </a:rPr>
              <a:t>H</a:t>
            </a:r>
            <a:r>
              <a:rPr kumimoji="0" lang="en-US" sz="28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rPr>
              <a:t>e</a:t>
            </a:r>
            <a:r>
              <a:rPr kumimoji="0" lang="en-US" sz="2800" b="1" i="0" u="sng" strike="noStrike" kern="1200" cap="none" spc="0" normalizeH="0" baseline="0" noProof="0" dirty="0">
                <a:ln>
                  <a:noFill/>
                </a:ln>
                <a:solidFill>
                  <a:srgbClr val="FFFFFF"/>
                </a:solidFill>
                <a:effectLst/>
                <a:uLnTx/>
                <a:uFillTx/>
                <a:latin typeface="Arial Narrow" panose="020B0606020202030204" pitchFamily="34" charset="0"/>
                <a:ea typeface="+mn-ea"/>
                <a:cs typeface="+mn-cs"/>
              </a:rPr>
              <a:t>a</a:t>
            </a:r>
            <a:r>
              <a:rPr kumimoji="0" lang="en-US" sz="28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rPr>
              <a:t>lth in High Cardiovasc</a:t>
            </a:r>
            <a:r>
              <a:rPr kumimoji="0" lang="en-US" sz="2800" b="1" i="0" u="sng" strike="noStrike" kern="1200" cap="none" spc="0" normalizeH="0" baseline="0" noProof="0" dirty="0">
                <a:ln>
                  <a:noFill/>
                </a:ln>
                <a:solidFill>
                  <a:srgbClr val="FFFFFF"/>
                </a:solidFill>
                <a:effectLst/>
                <a:uLnTx/>
                <a:uFillTx/>
                <a:latin typeface="Arial Narrow" panose="020B0606020202030204" pitchFamily="34" charset="0"/>
                <a:ea typeface="+mn-ea"/>
                <a:cs typeface="+mn-cs"/>
              </a:rPr>
              <a:t>u</a:t>
            </a:r>
            <a:r>
              <a:rPr kumimoji="0" lang="en-US" sz="28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rPr>
              <a:t>lar Risk </a:t>
            </a:r>
            <a:r>
              <a:rPr kumimoji="0" lang="en-US" sz="2800" b="1" i="0" u="sng" strike="noStrike" kern="1200" cap="none" spc="0" normalizeH="0" baseline="0" noProof="0" dirty="0">
                <a:ln>
                  <a:noFill/>
                </a:ln>
                <a:solidFill>
                  <a:srgbClr val="FFFFFF"/>
                </a:solidFill>
                <a:effectLst/>
                <a:uLnTx/>
                <a:uFillTx/>
                <a:latin typeface="Arial Narrow" panose="020B0606020202030204" pitchFamily="34" charset="0"/>
                <a:ea typeface="+mn-ea"/>
                <a:cs typeface="+mn-cs"/>
              </a:rPr>
              <a:t>S</a:t>
            </a:r>
            <a:r>
              <a:rPr kumimoji="0" lang="en-US" sz="28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rPr>
              <a:t>ubject</a:t>
            </a:r>
          </a:p>
        </p:txBody>
      </p:sp>
      <p:sp>
        <p:nvSpPr>
          <p:cNvPr id="37" name="Rectangle 36"/>
          <p:cNvSpPr/>
          <p:nvPr/>
        </p:nvSpPr>
        <p:spPr>
          <a:xfrm>
            <a:off x="-5569" y="6270927"/>
            <a:ext cx="9162797" cy="58707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8" name="Rectangle 37"/>
          <p:cNvSpPr/>
          <p:nvPr/>
        </p:nvSpPr>
        <p:spPr>
          <a:xfrm>
            <a:off x="-5569" y="-1"/>
            <a:ext cx="9162797" cy="1389129"/>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39" name="Picture 38"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 name="Rectangle 39">
            <a:extLst>
              <a:ext uri="{FF2B5EF4-FFF2-40B4-BE49-F238E27FC236}">
                <a16:creationId xmlns:a16="http://schemas.microsoft.com/office/drawing/2014/main" id="{F2F4D8A2-CBBD-427E-A7C3-E7D91F37B286}"/>
              </a:ext>
            </a:extLst>
          </p:cNvPr>
          <p:cNvSpPr/>
          <p:nvPr/>
        </p:nvSpPr>
        <p:spPr>
          <a:xfrm>
            <a:off x="352298" y="-69135"/>
            <a:ext cx="8439403" cy="1384995"/>
          </a:xfrm>
          <a:prstGeom prst="rect">
            <a:avLst/>
          </a:prstGeom>
        </p:spPr>
        <p:txBody>
          <a:bodyPr wrap="square">
            <a:spAutoFit/>
          </a:bodyPr>
          <a:lstStyle/>
          <a:p>
            <a:pPr algn="ctr"/>
            <a:r>
              <a:rPr lang="en-US" sz="2800" b="1" dirty="0">
                <a:solidFill>
                  <a:srgbClr val="FFFFFF"/>
                </a:solidFill>
                <a:latin typeface="Arial Narrow" panose="020B0606020202030204" pitchFamily="34" charset="0"/>
              </a:rPr>
              <a:t>EBBINGHAUS</a:t>
            </a:r>
          </a:p>
          <a:p>
            <a:pPr algn="ctr"/>
            <a:r>
              <a:rPr lang="en-US" sz="2800" b="1" u="sng" dirty="0">
                <a:solidFill>
                  <a:srgbClr val="FFFFFF"/>
                </a:solidFill>
                <a:latin typeface="Arial Narrow" panose="020B0606020202030204" pitchFamily="34" charset="0"/>
              </a:rPr>
              <a:t>E</a:t>
            </a:r>
            <a:r>
              <a:rPr lang="en-US" sz="2800" b="1" dirty="0">
                <a:solidFill>
                  <a:srgbClr val="FFFFFF"/>
                </a:solidFill>
                <a:latin typeface="Arial Narrow" panose="020B0606020202030204" pitchFamily="34" charset="0"/>
              </a:rPr>
              <a:t>valuating PCSK9 </a:t>
            </a:r>
            <a:r>
              <a:rPr lang="en-US" sz="2800" b="1" u="sng" dirty="0">
                <a:solidFill>
                  <a:srgbClr val="FFFFFF"/>
                </a:solidFill>
                <a:latin typeface="Arial Narrow" panose="020B0606020202030204" pitchFamily="34" charset="0"/>
              </a:rPr>
              <a:t>B</a:t>
            </a:r>
            <a:r>
              <a:rPr lang="en-US" sz="2800" b="1" dirty="0">
                <a:solidFill>
                  <a:srgbClr val="FFFFFF"/>
                </a:solidFill>
                <a:latin typeface="Arial Narrow" panose="020B0606020202030204" pitchFamily="34" charset="0"/>
              </a:rPr>
              <a:t>inding Anti</a:t>
            </a:r>
            <a:r>
              <a:rPr lang="en-US" sz="2800" b="1" u="sng" dirty="0">
                <a:solidFill>
                  <a:srgbClr val="FFFFFF"/>
                </a:solidFill>
                <a:latin typeface="Arial Narrow" panose="020B0606020202030204" pitchFamily="34" charset="0"/>
              </a:rPr>
              <a:t>b</a:t>
            </a:r>
            <a:r>
              <a:rPr lang="en-US" sz="2800" b="1" dirty="0">
                <a:solidFill>
                  <a:srgbClr val="FFFFFF"/>
                </a:solidFill>
                <a:latin typeface="Arial Narrow" panose="020B0606020202030204" pitchFamily="34" charset="0"/>
              </a:rPr>
              <a:t>ody </a:t>
            </a:r>
            <a:r>
              <a:rPr lang="en-US" sz="2800" b="1" u="sng" dirty="0">
                <a:solidFill>
                  <a:srgbClr val="FFFFFF"/>
                </a:solidFill>
                <a:latin typeface="Arial Narrow" panose="020B0606020202030204" pitchFamily="34" charset="0"/>
              </a:rPr>
              <a:t>I</a:t>
            </a:r>
            <a:r>
              <a:rPr lang="en-US" sz="2800" b="1" dirty="0">
                <a:solidFill>
                  <a:srgbClr val="FFFFFF"/>
                </a:solidFill>
                <a:latin typeface="Arial Narrow" panose="020B0606020202030204" pitchFamily="34" charset="0"/>
              </a:rPr>
              <a:t>nfluence O</a:t>
            </a:r>
            <a:r>
              <a:rPr lang="en-US" sz="2800" b="1" u="sng" dirty="0">
                <a:solidFill>
                  <a:srgbClr val="FFFFFF"/>
                </a:solidFill>
                <a:latin typeface="Arial Narrow" panose="020B0606020202030204" pitchFamily="34" charset="0"/>
              </a:rPr>
              <a:t>n</a:t>
            </a:r>
            <a:r>
              <a:rPr lang="en-US" sz="2800" b="1" dirty="0">
                <a:solidFill>
                  <a:srgbClr val="FFFFFF"/>
                </a:solidFill>
                <a:latin typeface="Arial Narrow" panose="020B0606020202030204" pitchFamily="34" charset="0"/>
              </a:rPr>
              <a:t> Co</a:t>
            </a:r>
            <a:r>
              <a:rPr lang="en-US" sz="2800" b="1" u="sng" dirty="0">
                <a:solidFill>
                  <a:srgbClr val="FFFFFF"/>
                </a:solidFill>
                <a:latin typeface="Arial Narrow" panose="020B0606020202030204" pitchFamily="34" charset="0"/>
              </a:rPr>
              <a:t>g</a:t>
            </a:r>
            <a:r>
              <a:rPr lang="en-US" sz="2800" b="1" dirty="0">
                <a:solidFill>
                  <a:srgbClr val="FFFFFF"/>
                </a:solidFill>
                <a:latin typeface="Arial Narrow" panose="020B0606020202030204" pitchFamily="34" charset="0"/>
              </a:rPr>
              <a:t>nitive </a:t>
            </a:r>
            <a:r>
              <a:rPr lang="en-US" sz="2800" b="1" u="sng" dirty="0">
                <a:solidFill>
                  <a:srgbClr val="FFFFFF"/>
                </a:solidFill>
                <a:latin typeface="Arial Narrow" panose="020B0606020202030204" pitchFamily="34" charset="0"/>
              </a:rPr>
              <a:t>H</a:t>
            </a:r>
            <a:r>
              <a:rPr lang="en-US" sz="2800" b="1" dirty="0">
                <a:solidFill>
                  <a:srgbClr val="FFFFFF"/>
                </a:solidFill>
                <a:latin typeface="Arial Narrow" panose="020B0606020202030204" pitchFamily="34" charset="0"/>
              </a:rPr>
              <a:t>e</a:t>
            </a:r>
            <a:r>
              <a:rPr lang="en-US" sz="2800" b="1" u="sng" dirty="0">
                <a:solidFill>
                  <a:srgbClr val="FFFFFF"/>
                </a:solidFill>
                <a:latin typeface="Arial Narrow" panose="020B0606020202030204" pitchFamily="34" charset="0"/>
              </a:rPr>
              <a:t>a</a:t>
            </a:r>
            <a:r>
              <a:rPr lang="en-US" sz="2800" b="1" dirty="0">
                <a:solidFill>
                  <a:srgbClr val="FFFFFF"/>
                </a:solidFill>
                <a:latin typeface="Arial Narrow" panose="020B0606020202030204" pitchFamily="34" charset="0"/>
              </a:rPr>
              <a:t>lth in High Cardiovasc</a:t>
            </a:r>
            <a:r>
              <a:rPr lang="en-US" sz="2800" b="1" u="sng" dirty="0">
                <a:solidFill>
                  <a:srgbClr val="FFFFFF"/>
                </a:solidFill>
                <a:latin typeface="Arial Narrow" panose="020B0606020202030204" pitchFamily="34" charset="0"/>
              </a:rPr>
              <a:t>u</a:t>
            </a:r>
            <a:r>
              <a:rPr lang="en-US" sz="2800" b="1" dirty="0">
                <a:solidFill>
                  <a:srgbClr val="FFFFFF"/>
                </a:solidFill>
                <a:latin typeface="Arial Narrow" panose="020B0606020202030204" pitchFamily="34" charset="0"/>
              </a:rPr>
              <a:t>lar Risk </a:t>
            </a:r>
            <a:r>
              <a:rPr lang="en-US" sz="2800" b="1" u="sng" dirty="0">
                <a:solidFill>
                  <a:srgbClr val="FFFFFF"/>
                </a:solidFill>
                <a:latin typeface="Arial Narrow" panose="020B0606020202030204" pitchFamily="34" charset="0"/>
              </a:rPr>
              <a:t>S</a:t>
            </a:r>
            <a:r>
              <a:rPr lang="en-US" sz="2800" b="1" dirty="0">
                <a:solidFill>
                  <a:srgbClr val="FFFFFF"/>
                </a:solidFill>
                <a:latin typeface="Arial Narrow" panose="020B0606020202030204" pitchFamily="34" charset="0"/>
              </a:rPr>
              <a:t>ubject</a:t>
            </a:r>
          </a:p>
        </p:txBody>
      </p:sp>
      <p:sp>
        <p:nvSpPr>
          <p:cNvPr id="41" name="Text Box 29">
            <a:extLst>
              <a:ext uri="{FF2B5EF4-FFF2-40B4-BE49-F238E27FC236}">
                <a16:creationId xmlns:a16="http://schemas.microsoft.com/office/drawing/2014/main" id="{FDFF51ED-AAFA-48FC-8CF0-43911E427CA8}"/>
              </a:ext>
            </a:extLst>
          </p:cNvPr>
          <p:cNvSpPr txBox="1">
            <a:spLocks noChangeArrowheads="1"/>
          </p:cNvSpPr>
          <p:nvPr/>
        </p:nvSpPr>
        <p:spPr bwMode="auto">
          <a:xfrm>
            <a:off x="56265" y="6410284"/>
            <a:ext cx="8726037" cy="369332"/>
          </a:xfrm>
          <a:prstGeom prst="rect">
            <a:avLst/>
          </a:prstGeom>
          <a:noFill/>
          <a:ln w="9525">
            <a:noFill/>
            <a:miter lim="800000"/>
            <a:headEnd/>
            <a:tailEnd/>
          </a:ln>
        </p:spPr>
        <p:txBody>
          <a:bodyPr wrap="square">
            <a:spAutoFit/>
          </a:bodyPr>
          <a:lstStyle/>
          <a:p>
            <a:pPr>
              <a:spcAft>
                <a:spcPts val="0"/>
              </a:spcAft>
            </a:pPr>
            <a:r>
              <a:rPr lang="en-US" sz="900" dirty="0">
                <a:solidFill>
                  <a:srgbClr val="FFFFFF"/>
                </a:solidFill>
                <a:latin typeface="Arial Narrow"/>
                <a:ea typeface="ＭＳ 明朝"/>
                <a:cs typeface="Arial Narrow"/>
              </a:rPr>
              <a:t>Q2W, every 2 weeks; QM, every month; SC, subcutaneous.</a:t>
            </a:r>
          </a:p>
          <a:p>
            <a:pPr>
              <a:spcAft>
                <a:spcPts val="0"/>
              </a:spcAft>
            </a:pPr>
            <a:r>
              <a:rPr lang="en-US" sz="900" dirty="0">
                <a:solidFill>
                  <a:srgbClr val="FFFFFF"/>
                </a:solidFill>
                <a:latin typeface="Arial Narrow"/>
                <a:ea typeface="ＭＳ 明朝"/>
                <a:cs typeface="Arial Narrow"/>
              </a:rPr>
              <a:t>ClinicalTrials.gov. </a:t>
            </a:r>
            <a:r>
              <a:rPr lang="en-US" sz="900" u="sng" dirty="0">
                <a:solidFill>
                  <a:srgbClr val="FFFFFF"/>
                </a:solidFill>
                <a:latin typeface="Arial Narrow"/>
                <a:ea typeface="ＭＳ 明朝"/>
                <a:cs typeface="Arial Narrow"/>
              </a:rPr>
              <a:t>https://clinicaltrials.gov/ct2/show/NCT022007634. Accesses February 2, 2016</a:t>
            </a:r>
            <a:endParaRPr lang="en-US" sz="900" dirty="0">
              <a:solidFill>
                <a:srgbClr val="FFFFFF"/>
              </a:solidFill>
              <a:latin typeface="Arial Narrow"/>
              <a:ea typeface="ＭＳ 明朝"/>
              <a:cs typeface="Arial Narrow"/>
            </a:endParaRPr>
          </a:p>
        </p:txBody>
      </p:sp>
      <p:sp>
        <p:nvSpPr>
          <p:cNvPr id="42" name="Rectangle 41">
            <a:extLst>
              <a:ext uri="{FF2B5EF4-FFF2-40B4-BE49-F238E27FC236}">
                <a16:creationId xmlns:a16="http://schemas.microsoft.com/office/drawing/2014/main" id="{F01DC2A9-7B2A-4D1E-B115-A3E2E2B30512}"/>
              </a:ext>
            </a:extLst>
          </p:cNvPr>
          <p:cNvSpPr/>
          <p:nvPr/>
        </p:nvSpPr>
        <p:spPr>
          <a:xfrm>
            <a:off x="199898" y="2291316"/>
            <a:ext cx="2966484" cy="2732567"/>
          </a:xfrm>
          <a:prstGeom prst="rect">
            <a:avLst/>
          </a:prstGeom>
          <a:solidFill>
            <a:srgbClr val="451C6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latin typeface="Arial Narrow" panose="020B0606020202030204" pitchFamily="34" charset="0"/>
              </a:rPr>
              <a:t>Subset of Patients Randomized in FOURIER</a:t>
            </a:r>
          </a:p>
          <a:p>
            <a:pPr algn="ctr"/>
            <a:endParaRPr lang="en-CA" sz="1000" b="1" dirty="0">
              <a:latin typeface="Arial Narrow" panose="020B0606020202030204" pitchFamily="34" charset="0"/>
            </a:endParaRPr>
          </a:p>
          <a:p>
            <a:r>
              <a:rPr lang="en-CA" sz="1400" b="1" dirty="0">
                <a:latin typeface="Arial Narrow" panose="020B0606020202030204" pitchFamily="34" charset="0"/>
              </a:rPr>
              <a:t>N = 1,972</a:t>
            </a:r>
          </a:p>
          <a:p>
            <a:endParaRPr lang="en-CA" sz="900" b="1" dirty="0">
              <a:latin typeface="Arial Narrow" panose="020B0606020202030204" pitchFamily="34" charset="0"/>
            </a:endParaRPr>
          </a:p>
          <a:p>
            <a:r>
              <a:rPr lang="en-CA" sz="1400" b="1" dirty="0">
                <a:latin typeface="Arial Narrow" panose="020B0606020202030204" pitchFamily="34" charset="0"/>
              </a:rPr>
              <a:t>Inclusion Criteria: </a:t>
            </a:r>
          </a:p>
          <a:p>
            <a:pPr marL="285750" indent="-285750">
              <a:buFont typeface="Wingdings" panose="05000000000000000000" pitchFamily="2" charset="2"/>
              <a:buChar char="§"/>
            </a:pPr>
            <a:r>
              <a:rPr lang="en-CA" sz="1400" dirty="0">
                <a:latin typeface="Arial Narrow" panose="020B0606020202030204" pitchFamily="34" charset="0"/>
              </a:rPr>
              <a:t>Male or female ≥ 40 to ≤ 85 years old</a:t>
            </a:r>
          </a:p>
          <a:p>
            <a:pPr marL="285750" indent="-285750">
              <a:buFont typeface="Wingdings" panose="05000000000000000000" pitchFamily="2" charset="2"/>
              <a:buChar char="§"/>
            </a:pPr>
            <a:r>
              <a:rPr lang="en-CA" sz="1400" dirty="0">
                <a:latin typeface="Arial Narrow" panose="020B0606020202030204" pitchFamily="34" charset="0"/>
              </a:rPr>
              <a:t>Randomized into FOURIER </a:t>
            </a:r>
          </a:p>
          <a:p>
            <a:endParaRPr lang="en-CA" sz="900" dirty="0">
              <a:latin typeface="Arial Narrow" panose="020B0606020202030204" pitchFamily="34" charset="0"/>
            </a:endParaRPr>
          </a:p>
          <a:p>
            <a:r>
              <a:rPr lang="en-CA" sz="1400" b="1" dirty="0">
                <a:latin typeface="Arial Narrow" panose="020B0606020202030204" pitchFamily="34" charset="0"/>
              </a:rPr>
              <a:t>Exclusion Criteria: </a:t>
            </a:r>
          </a:p>
          <a:p>
            <a:pPr marL="285750" indent="-285750">
              <a:buFont typeface="Wingdings" panose="05000000000000000000" pitchFamily="2" charset="2"/>
              <a:buChar char="§"/>
            </a:pPr>
            <a:r>
              <a:rPr lang="en-CA" sz="1400" dirty="0">
                <a:latin typeface="Arial Narrow" panose="020B0606020202030204" pitchFamily="34" charset="0"/>
              </a:rPr>
              <a:t>Current or known past diagnosis of dementia or mild cognitive impairment </a:t>
            </a:r>
            <a:endParaRPr lang="en-CA" sz="1400" b="1" dirty="0">
              <a:latin typeface="Arial Narrow" panose="020B0606020202030204" pitchFamily="34" charset="0"/>
            </a:endParaRPr>
          </a:p>
          <a:p>
            <a:endParaRPr lang="en-CA" sz="100" b="1" dirty="0">
              <a:latin typeface="Arial Narrow" panose="020B0606020202030204" pitchFamily="34" charset="0"/>
            </a:endParaRPr>
          </a:p>
          <a:p>
            <a:pPr algn="ctr"/>
            <a:endParaRPr lang="en-CA" sz="1400" b="1" dirty="0">
              <a:latin typeface="Arial Narrow" panose="020B0606020202030204" pitchFamily="34" charset="0"/>
            </a:endParaRPr>
          </a:p>
        </p:txBody>
      </p:sp>
      <p:cxnSp>
        <p:nvCxnSpPr>
          <p:cNvPr id="43" name="Straight Arrow Connector 42">
            <a:extLst>
              <a:ext uri="{FF2B5EF4-FFF2-40B4-BE49-F238E27FC236}">
                <a16:creationId xmlns:a16="http://schemas.microsoft.com/office/drawing/2014/main" id="{67E9A41E-0958-4DF4-91DB-391969A06E5C}"/>
              </a:ext>
            </a:extLst>
          </p:cNvPr>
          <p:cNvCxnSpPr>
            <a:stCxn id="42" idx="3"/>
          </p:cNvCxnSpPr>
          <p:nvPr/>
        </p:nvCxnSpPr>
        <p:spPr>
          <a:xfrm flipV="1">
            <a:off x="3166382" y="3657599"/>
            <a:ext cx="365760" cy="1"/>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11E361C7-CDBE-4D19-90FD-3FFDCF4EA6BE}"/>
              </a:ext>
            </a:extLst>
          </p:cNvPr>
          <p:cNvSpPr/>
          <p:nvPr/>
        </p:nvSpPr>
        <p:spPr>
          <a:xfrm>
            <a:off x="3532142" y="2291315"/>
            <a:ext cx="451523" cy="2732567"/>
          </a:xfrm>
          <a:prstGeom prst="rect">
            <a:avLst/>
          </a:prstGeom>
          <a:solidFill>
            <a:srgbClr val="04222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1400" b="1" dirty="0">
                <a:latin typeface="Arial Narrow" panose="020B0606020202030204" pitchFamily="34" charset="0"/>
              </a:rPr>
              <a:t>Randomization 1:1</a:t>
            </a:r>
          </a:p>
        </p:txBody>
      </p:sp>
      <p:cxnSp>
        <p:nvCxnSpPr>
          <p:cNvPr id="45" name="Straight Connector 44">
            <a:extLst>
              <a:ext uri="{FF2B5EF4-FFF2-40B4-BE49-F238E27FC236}">
                <a16:creationId xmlns:a16="http://schemas.microsoft.com/office/drawing/2014/main" id="{F3384873-B309-409B-8C71-770FA2AB7EBD}"/>
              </a:ext>
            </a:extLst>
          </p:cNvPr>
          <p:cNvCxnSpPr>
            <a:stCxn id="44" idx="3"/>
          </p:cNvCxnSpPr>
          <p:nvPr/>
        </p:nvCxnSpPr>
        <p:spPr>
          <a:xfrm>
            <a:off x="3983665" y="3657599"/>
            <a:ext cx="27432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4B62E0E-C7B3-45A8-B705-22C3AD995143}"/>
              </a:ext>
            </a:extLst>
          </p:cNvPr>
          <p:cNvCxnSpPr>
            <a:cxnSpLocks/>
          </p:cNvCxnSpPr>
          <p:nvPr/>
        </p:nvCxnSpPr>
        <p:spPr>
          <a:xfrm rot="5400000">
            <a:off x="3572185" y="3665043"/>
            <a:ext cx="137160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AF3039E-7384-40B2-A56D-9EFB74EDEC8D}"/>
              </a:ext>
            </a:extLst>
          </p:cNvPr>
          <p:cNvCxnSpPr/>
          <p:nvPr/>
        </p:nvCxnSpPr>
        <p:spPr>
          <a:xfrm flipV="1">
            <a:off x="4245618" y="4346028"/>
            <a:ext cx="365760" cy="1"/>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732ACC9-DC5F-4012-B1D5-380AADF7E6A7}"/>
              </a:ext>
            </a:extLst>
          </p:cNvPr>
          <p:cNvCxnSpPr/>
          <p:nvPr/>
        </p:nvCxnSpPr>
        <p:spPr>
          <a:xfrm flipV="1">
            <a:off x="4257985" y="2988659"/>
            <a:ext cx="365760" cy="1"/>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A2633070-0F7B-4978-B53A-EEA6552C1C41}"/>
              </a:ext>
            </a:extLst>
          </p:cNvPr>
          <p:cNvSpPr/>
          <p:nvPr/>
        </p:nvSpPr>
        <p:spPr>
          <a:xfrm>
            <a:off x="4632644" y="2370693"/>
            <a:ext cx="2560320" cy="1280160"/>
          </a:xfrm>
          <a:prstGeom prst="rect">
            <a:avLst/>
          </a:prstGeom>
          <a:solidFill>
            <a:srgbClr val="935DBB">
              <a:alpha val="3019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CA" sz="1400" b="1" dirty="0">
              <a:solidFill>
                <a:schemeClr val="bg1"/>
              </a:solidFill>
              <a:latin typeface="Arial Narrow" panose="020B0606020202030204" pitchFamily="34" charset="0"/>
            </a:endParaRPr>
          </a:p>
          <a:p>
            <a:pPr algn="ctr"/>
            <a:r>
              <a:rPr lang="en-CA" sz="1400" b="1" dirty="0" err="1">
                <a:solidFill>
                  <a:srgbClr val="451C6A"/>
                </a:solidFill>
                <a:latin typeface="Arial Narrow" panose="020B0606020202030204" pitchFamily="34" charset="0"/>
              </a:rPr>
              <a:t>Evolocumab</a:t>
            </a:r>
            <a:r>
              <a:rPr lang="en-CA" sz="1400" b="1" dirty="0">
                <a:solidFill>
                  <a:srgbClr val="451C6A"/>
                </a:solidFill>
                <a:latin typeface="Arial Narrow" panose="020B0606020202030204" pitchFamily="34" charset="0"/>
              </a:rPr>
              <a:t> SC</a:t>
            </a:r>
          </a:p>
          <a:p>
            <a:pPr algn="ctr"/>
            <a:r>
              <a:rPr lang="en-CA" sz="1400" b="1" dirty="0">
                <a:solidFill>
                  <a:srgbClr val="451C6A"/>
                </a:solidFill>
                <a:latin typeface="Arial Narrow" panose="020B0606020202030204" pitchFamily="34" charset="0"/>
              </a:rPr>
              <a:t>Q2W or QM</a:t>
            </a:r>
          </a:p>
          <a:p>
            <a:pPr algn="ctr"/>
            <a:r>
              <a:rPr lang="en-CA" sz="1400" b="1" dirty="0">
                <a:solidFill>
                  <a:srgbClr val="451C6A"/>
                </a:solidFill>
                <a:latin typeface="Arial Narrow" panose="020B0606020202030204" pitchFamily="34" charset="0"/>
              </a:rPr>
              <a:t>+ effective statin dose </a:t>
            </a:r>
          </a:p>
        </p:txBody>
      </p:sp>
      <p:sp>
        <p:nvSpPr>
          <p:cNvPr id="54" name="Rectangle 53">
            <a:extLst>
              <a:ext uri="{FF2B5EF4-FFF2-40B4-BE49-F238E27FC236}">
                <a16:creationId xmlns:a16="http://schemas.microsoft.com/office/drawing/2014/main" id="{27238EF2-9E61-4CC2-B4F5-BCBAB3287355}"/>
              </a:ext>
            </a:extLst>
          </p:cNvPr>
          <p:cNvSpPr/>
          <p:nvPr/>
        </p:nvSpPr>
        <p:spPr>
          <a:xfrm>
            <a:off x="4623745" y="3817670"/>
            <a:ext cx="2560320" cy="1280160"/>
          </a:xfrm>
          <a:prstGeom prst="rect">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latin typeface="Arial Narrow" panose="020B0606020202030204" pitchFamily="34" charset="0"/>
              </a:rPr>
              <a:t>Placebo </a:t>
            </a:r>
          </a:p>
          <a:p>
            <a:pPr algn="ctr"/>
            <a:r>
              <a:rPr lang="en-CA" sz="1400" b="1" dirty="0">
                <a:latin typeface="Arial Narrow" panose="020B0606020202030204" pitchFamily="34" charset="0"/>
              </a:rPr>
              <a:t>Q2W or QM</a:t>
            </a:r>
          </a:p>
          <a:p>
            <a:pPr algn="ctr"/>
            <a:r>
              <a:rPr lang="en-CA" sz="1400" b="1" dirty="0">
                <a:latin typeface="Arial Narrow" panose="020B0606020202030204" pitchFamily="34" charset="0"/>
              </a:rPr>
              <a:t>+ effective statin dose </a:t>
            </a:r>
          </a:p>
        </p:txBody>
      </p:sp>
      <p:cxnSp>
        <p:nvCxnSpPr>
          <p:cNvPr id="55" name="Straight Connector 54">
            <a:extLst>
              <a:ext uri="{FF2B5EF4-FFF2-40B4-BE49-F238E27FC236}">
                <a16:creationId xmlns:a16="http://schemas.microsoft.com/office/drawing/2014/main" id="{86FCE2DD-D611-4358-8B88-4BF537E3FE78}"/>
              </a:ext>
            </a:extLst>
          </p:cNvPr>
          <p:cNvCxnSpPr/>
          <p:nvPr/>
        </p:nvCxnSpPr>
        <p:spPr>
          <a:xfrm>
            <a:off x="7169395" y="2956205"/>
            <a:ext cx="27432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D3B97F0-9D50-4989-B4DB-FB64902E6BAA}"/>
              </a:ext>
            </a:extLst>
          </p:cNvPr>
          <p:cNvCxnSpPr>
            <a:cxnSpLocks/>
          </p:cNvCxnSpPr>
          <p:nvPr/>
        </p:nvCxnSpPr>
        <p:spPr>
          <a:xfrm>
            <a:off x="7169395" y="4319802"/>
            <a:ext cx="27432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DE02F1-8EC2-4165-9E55-A9725F3BA8B9}"/>
              </a:ext>
            </a:extLst>
          </p:cNvPr>
          <p:cNvCxnSpPr>
            <a:cxnSpLocks/>
          </p:cNvCxnSpPr>
          <p:nvPr/>
        </p:nvCxnSpPr>
        <p:spPr>
          <a:xfrm rot="5400000">
            <a:off x="6750827" y="3634917"/>
            <a:ext cx="137160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AA62A67-9FA6-432B-B735-985494D9DF2B}"/>
              </a:ext>
            </a:extLst>
          </p:cNvPr>
          <p:cNvCxnSpPr/>
          <p:nvPr/>
        </p:nvCxnSpPr>
        <p:spPr>
          <a:xfrm flipV="1">
            <a:off x="7449394" y="3634917"/>
            <a:ext cx="182880" cy="1"/>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11BE722F-DF2E-411D-8042-2F9CEC977581}"/>
              </a:ext>
            </a:extLst>
          </p:cNvPr>
          <p:cNvSpPr/>
          <p:nvPr/>
        </p:nvSpPr>
        <p:spPr>
          <a:xfrm>
            <a:off x="7633343" y="2298759"/>
            <a:ext cx="451523" cy="2732567"/>
          </a:xfrm>
          <a:prstGeom prst="rect">
            <a:avLst/>
          </a:prstGeom>
          <a:solidFill>
            <a:srgbClr val="04222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1400" b="1" dirty="0">
                <a:latin typeface="Arial Narrow" panose="020B0606020202030204" pitchFamily="34" charset="0"/>
              </a:rPr>
              <a:t>Total Follow-Up 4 years</a:t>
            </a:r>
          </a:p>
        </p:txBody>
      </p:sp>
      <p:sp>
        <p:nvSpPr>
          <p:cNvPr id="60" name="Rectangle 3">
            <a:extLst>
              <a:ext uri="{FF2B5EF4-FFF2-40B4-BE49-F238E27FC236}">
                <a16:creationId xmlns:a16="http://schemas.microsoft.com/office/drawing/2014/main" id="{C91FF4FA-7CA3-4FC0-8BE4-BF7A545DA3B2}"/>
              </a:ext>
            </a:extLst>
          </p:cNvPr>
          <p:cNvSpPr txBox="1">
            <a:spLocks noChangeArrowheads="1"/>
          </p:cNvSpPr>
          <p:nvPr/>
        </p:nvSpPr>
        <p:spPr>
          <a:xfrm>
            <a:off x="-18797" y="1214221"/>
            <a:ext cx="9087733" cy="1079631"/>
          </a:xfrm>
          <a:prstGeom prst="rect">
            <a:avLst/>
          </a:prstGeom>
        </p:spPr>
        <p:txBody>
          <a:bodyPr vert="horz" lIns="91440" tIns="45720" rIns="91440" bIns="45720" rtlCol="0">
            <a:normAutofit/>
          </a:bodyPr>
          <a:lstStyle>
            <a:lvl1pPr marL="342900" indent="-342900" algn="l" defTabSz="457200" rtl="0" fontAlgn="base">
              <a:spcBef>
                <a:spcPct val="20000"/>
              </a:spcBef>
              <a:spcAft>
                <a:spcPct val="0"/>
              </a:spcAft>
              <a:buFont typeface="Arial" charset="0"/>
              <a:buChar char="•"/>
              <a:defRPr sz="3200" kern="1200">
                <a:solidFill>
                  <a:schemeClr val="tx1"/>
                </a:solidFill>
                <a:latin typeface="Arial Narrow"/>
                <a:ea typeface="+mn-ea"/>
                <a:cs typeface="Arial Narrow"/>
              </a:defRPr>
            </a:lvl1pPr>
            <a:lvl2pPr marL="742950" indent="-285750" algn="l" defTabSz="457200" rtl="0" fontAlgn="base">
              <a:spcBef>
                <a:spcPct val="20000"/>
              </a:spcBef>
              <a:spcAft>
                <a:spcPct val="0"/>
              </a:spcAft>
              <a:buFont typeface="Arial" charset="0"/>
              <a:buChar char="–"/>
              <a:defRPr sz="2800" kern="1200">
                <a:solidFill>
                  <a:schemeClr val="tx1"/>
                </a:solidFill>
                <a:latin typeface="Arial Narrow"/>
                <a:ea typeface="+mn-ea"/>
                <a:cs typeface="Arial Narrow"/>
              </a:defRPr>
            </a:lvl2pPr>
            <a:lvl3pPr marL="1143000" indent="-228600" algn="l" defTabSz="457200" rtl="0" fontAlgn="base">
              <a:spcBef>
                <a:spcPct val="20000"/>
              </a:spcBef>
              <a:spcAft>
                <a:spcPct val="0"/>
              </a:spcAft>
              <a:buFont typeface="Arial" charset="0"/>
              <a:buChar char="•"/>
              <a:defRPr sz="2400" kern="1200">
                <a:solidFill>
                  <a:schemeClr val="tx1"/>
                </a:solidFill>
                <a:latin typeface="Arial Narrow"/>
                <a:ea typeface="+mn-ea"/>
                <a:cs typeface="Arial Narrow"/>
              </a:defRPr>
            </a:lvl3pPr>
            <a:lvl4pPr marL="1600200" indent="-228600" algn="l" defTabSz="457200" rtl="0" fontAlgn="base">
              <a:spcBef>
                <a:spcPct val="20000"/>
              </a:spcBef>
              <a:spcAft>
                <a:spcPct val="0"/>
              </a:spcAft>
              <a:buFont typeface="Arial" charset="0"/>
              <a:buChar char="–"/>
              <a:defRPr sz="2000" kern="1200">
                <a:solidFill>
                  <a:schemeClr val="tx1"/>
                </a:solidFill>
                <a:latin typeface="Arial Narrow"/>
                <a:ea typeface="+mn-ea"/>
                <a:cs typeface="Arial Narrow"/>
              </a:defRPr>
            </a:lvl4pPr>
            <a:lvl5pPr marL="2057400" indent="-228600" algn="l" defTabSz="457200" rtl="0" fontAlgn="base">
              <a:spcBef>
                <a:spcPct val="20000"/>
              </a:spcBef>
              <a:spcAft>
                <a:spcPct val="0"/>
              </a:spcAft>
              <a:buFont typeface="Arial" charset="0"/>
              <a:buChar char="»"/>
              <a:defRPr sz="2000" kern="1200">
                <a:solidFill>
                  <a:schemeClr val="tx1"/>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lvl="1" algn="ctr">
              <a:spcBef>
                <a:spcPts val="0"/>
              </a:spcBef>
              <a:buClr>
                <a:srgbClr val="0A5C7E"/>
              </a:buClr>
              <a:buFont typeface="Wingdings" panose="05000000000000000000" pitchFamily="2" charset="2"/>
              <a:buChar char="§"/>
            </a:pPr>
            <a:endParaRPr kumimoji="0" lang="en-US" sz="1600" b="0" i="0" u="none" strike="noStrike" kern="1200" cap="none" spc="0" normalizeH="0" baseline="0" noProof="0" dirty="0">
              <a:ln>
                <a:noFill/>
              </a:ln>
              <a:solidFill>
                <a:sysClr val="windowText" lastClr="000000"/>
              </a:solidFill>
              <a:effectLst/>
              <a:uLnTx/>
              <a:uFillTx/>
              <a:latin typeface="Arial Narrow"/>
              <a:ea typeface="+mn-ea"/>
            </a:endParaRPr>
          </a:p>
          <a:p>
            <a:pPr>
              <a:spcBef>
                <a:spcPts val="0"/>
              </a:spcBef>
              <a:buClr>
                <a:srgbClr val="451C6A"/>
              </a:buClr>
              <a:buFont typeface="Wingdings" panose="05000000000000000000" pitchFamily="2" charset="2"/>
              <a:buChar char="§"/>
            </a:pPr>
            <a:r>
              <a:rPr kumimoji="0" lang="en-US" sz="1600" b="1" i="0" u="none" strike="noStrike" kern="1200" cap="none" spc="0" normalizeH="0" baseline="0" noProof="0" dirty="0">
                <a:ln>
                  <a:noFill/>
                </a:ln>
                <a:solidFill>
                  <a:sysClr val="windowText" lastClr="000000"/>
                </a:solidFill>
                <a:effectLst/>
                <a:uLnTx/>
                <a:uFillTx/>
                <a:latin typeface="Arial Narrow"/>
                <a:ea typeface="+mn-ea"/>
              </a:rPr>
              <a:t>Purpose: </a:t>
            </a:r>
            <a:r>
              <a:rPr kumimoji="0" lang="en-US" sz="1600" b="0" i="0" u="none" strike="noStrike" kern="1200" cap="none" spc="0" normalizeH="0" baseline="0" noProof="0" dirty="0">
                <a:ln>
                  <a:noFill/>
                </a:ln>
                <a:solidFill>
                  <a:sysClr val="windowText" lastClr="000000"/>
                </a:solidFill>
                <a:effectLst/>
                <a:uLnTx/>
                <a:uFillTx/>
                <a:latin typeface="Arial Narrow"/>
                <a:ea typeface="+mn-ea"/>
              </a:rPr>
              <a:t>Evaluate change over time in neurocognitive testing in subjects receiving statin therapy in combination with evolocumab, compared with subjects receiving statin therapy in combination with placebo</a:t>
            </a:r>
          </a:p>
          <a:p>
            <a:pPr marL="0" marR="0" lvl="0" indent="0" algn="l" defTabSz="457200" rtl="0" eaLnBrk="1" fontAlgn="base" latinLnBrk="0" hangingPunct="1">
              <a:lnSpc>
                <a:spcPct val="100000"/>
              </a:lnSpc>
              <a:spcBef>
                <a:spcPct val="20000"/>
              </a:spcBef>
              <a:spcAft>
                <a:spcPct val="0"/>
              </a:spcAft>
              <a:buClrTx/>
              <a:buSzTx/>
              <a:buNone/>
              <a:tabLst/>
              <a:defRPr/>
            </a:pPr>
            <a:endParaRPr kumimoji="0" lang="en-US" sz="2800" b="0" i="0" u="none" strike="noStrike" kern="1200" cap="none" spc="0" normalizeH="0" baseline="0" noProof="0" dirty="0">
              <a:ln>
                <a:noFill/>
              </a:ln>
              <a:solidFill>
                <a:sysClr val="windowText" lastClr="000000"/>
              </a:solidFill>
              <a:effectLst/>
              <a:uLnTx/>
              <a:uFillTx/>
              <a:latin typeface="Arial Narrow"/>
              <a:ea typeface="+mn-ea"/>
            </a:endParaRPr>
          </a:p>
        </p:txBody>
      </p:sp>
      <p:sp>
        <p:nvSpPr>
          <p:cNvPr id="61" name="TextBox 60">
            <a:extLst>
              <a:ext uri="{FF2B5EF4-FFF2-40B4-BE49-F238E27FC236}">
                <a16:creationId xmlns:a16="http://schemas.microsoft.com/office/drawing/2014/main" id="{E8646A4B-7990-4584-9205-A50C528471E7}"/>
              </a:ext>
            </a:extLst>
          </p:cNvPr>
          <p:cNvSpPr txBox="1"/>
          <p:nvPr/>
        </p:nvSpPr>
        <p:spPr>
          <a:xfrm>
            <a:off x="8118756" y="3216384"/>
            <a:ext cx="1025155" cy="830997"/>
          </a:xfrm>
          <a:prstGeom prst="rect">
            <a:avLst/>
          </a:prstGeom>
          <a:noFill/>
        </p:spPr>
        <p:txBody>
          <a:bodyPr wrap="square" rtlCol="0">
            <a:spAutoFit/>
          </a:bodyPr>
          <a:lstStyle/>
          <a:p>
            <a:pPr algn="ctr"/>
            <a:r>
              <a:rPr lang="en-CA" sz="1600" b="1" dirty="0">
                <a:latin typeface="Arial Narrow" panose="020B0606020202030204" pitchFamily="34" charset="0"/>
              </a:rPr>
              <a:t>Results before 2017</a:t>
            </a:r>
            <a:endParaRPr lang="en-US" sz="1600" b="1" dirty="0">
              <a:latin typeface="Arial Narrow" panose="020B0606020202030204" pitchFamily="34" charset="0"/>
            </a:endParaRPr>
          </a:p>
        </p:txBody>
      </p:sp>
      <p:sp>
        <p:nvSpPr>
          <p:cNvPr id="62" name="Rectangle 3">
            <a:extLst>
              <a:ext uri="{FF2B5EF4-FFF2-40B4-BE49-F238E27FC236}">
                <a16:creationId xmlns:a16="http://schemas.microsoft.com/office/drawing/2014/main" id="{A4F93149-851B-4956-A0C8-6056465659C4}"/>
              </a:ext>
            </a:extLst>
          </p:cNvPr>
          <p:cNvSpPr txBox="1">
            <a:spLocks noChangeArrowheads="1"/>
          </p:cNvSpPr>
          <p:nvPr/>
        </p:nvSpPr>
        <p:spPr>
          <a:xfrm>
            <a:off x="-7234" y="5011608"/>
            <a:ext cx="9162793" cy="1585541"/>
          </a:xfrm>
          <a:prstGeom prst="rect">
            <a:avLst/>
          </a:prstGeom>
        </p:spPr>
        <p:txBody>
          <a:bodyPr vert="horz" lIns="91440" tIns="45720" rIns="91440" bIns="45720" rtlCol="0">
            <a:normAutofit fontScale="62500" lnSpcReduction="20000"/>
          </a:bodyPr>
          <a:lstStyle>
            <a:lvl1pPr marL="342900" indent="-342900" algn="l" defTabSz="457200" rtl="0" fontAlgn="base">
              <a:spcBef>
                <a:spcPct val="20000"/>
              </a:spcBef>
              <a:spcAft>
                <a:spcPct val="0"/>
              </a:spcAft>
              <a:buFont typeface="Arial" charset="0"/>
              <a:buChar char="•"/>
              <a:defRPr sz="3200" kern="1200">
                <a:solidFill>
                  <a:schemeClr val="tx1"/>
                </a:solidFill>
                <a:latin typeface="Arial Narrow"/>
                <a:ea typeface="+mn-ea"/>
                <a:cs typeface="Arial Narrow"/>
              </a:defRPr>
            </a:lvl1pPr>
            <a:lvl2pPr marL="742950" indent="-285750" algn="l" defTabSz="457200" rtl="0" fontAlgn="base">
              <a:spcBef>
                <a:spcPct val="20000"/>
              </a:spcBef>
              <a:spcAft>
                <a:spcPct val="0"/>
              </a:spcAft>
              <a:buFont typeface="Arial" charset="0"/>
              <a:buChar char="–"/>
              <a:defRPr sz="2800" kern="1200">
                <a:solidFill>
                  <a:schemeClr val="tx1"/>
                </a:solidFill>
                <a:latin typeface="Arial Narrow"/>
                <a:ea typeface="+mn-ea"/>
                <a:cs typeface="Arial Narrow"/>
              </a:defRPr>
            </a:lvl2pPr>
            <a:lvl3pPr marL="1143000" indent="-228600" algn="l" defTabSz="457200" rtl="0" fontAlgn="base">
              <a:spcBef>
                <a:spcPct val="20000"/>
              </a:spcBef>
              <a:spcAft>
                <a:spcPct val="0"/>
              </a:spcAft>
              <a:buFont typeface="Arial" charset="0"/>
              <a:buChar char="•"/>
              <a:defRPr sz="2400" kern="1200">
                <a:solidFill>
                  <a:schemeClr val="tx1"/>
                </a:solidFill>
                <a:latin typeface="Arial Narrow"/>
                <a:ea typeface="+mn-ea"/>
                <a:cs typeface="Arial Narrow"/>
              </a:defRPr>
            </a:lvl3pPr>
            <a:lvl4pPr marL="1600200" indent="-228600" algn="l" defTabSz="457200" rtl="0" fontAlgn="base">
              <a:spcBef>
                <a:spcPct val="20000"/>
              </a:spcBef>
              <a:spcAft>
                <a:spcPct val="0"/>
              </a:spcAft>
              <a:buFont typeface="Arial" charset="0"/>
              <a:buChar char="–"/>
              <a:defRPr sz="2000" kern="1200">
                <a:solidFill>
                  <a:schemeClr val="tx1"/>
                </a:solidFill>
                <a:latin typeface="Arial Narrow"/>
                <a:ea typeface="+mn-ea"/>
                <a:cs typeface="Arial Narrow"/>
              </a:defRPr>
            </a:lvl4pPr>
            <a:lvl5pPr marL="2057400" indent="-228600" algn="l" defTabSz="457200" rtl="0" fontAlgn="base">
              <a:spcBef>
                <a:spcPct val="20000"/>
              </a:spcBef>
              <a:spcAft>
                <a:spcPct val="0"/>
              </a:spcAft>
              <a:buFont typeface="Arial" charset="0"/>
              <a:buChar char="»"/>
              <a:defRPr sz="2000" kern="1200">
                <a:solidFill>
                  <a:schemeClr val="tx1"/>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00050" marR="0" lvl="1" indent="0" algn="ctr" defTabSz="457200" rtl="0" eaLnBrk="1" fontAlgn="base" latinLnBrk="0" hangingPunct="1">
              <a:lnSpc>
                <a:spcPct val="120000"/>
              </a:lnSpc>
              <a:spcBef>
                <a:spcPts val="0"/>
              </a:spcBef>
              <a:spcAft>
                <a:spcPct val="0"/>
              </a:spcAft>
              <a:buClrTx/>
              <a:buSzTx/>
              <a:buFont typeface="Arial" charset="0"/>
              <a:buNone/>
              <a:tabLst/>
              <a:defRPr/>
            </a:pPr>
            <a:endParaRPr kumimoji="0" lang="en-US" sz="2600" b="0" i="0" u="none" strike="noStrike" kern="1200" cap="none" spc="0" normalizeH="0" baseline="0" noProof="0" dirty="0">
              <a:ln>
                <a:noFill/>
              </a:ln>
              <a:solidFill>
                <a:sysClr val="windowText" lastClr="000000"/>
              </a:solidFill>
              <a:effectLst/>
              <a:uLnTx/>
              <a:uFillTx/>
              <a:latin typeface="Arial Narrow"/>
              <a:ea typeface="+mn-ea"/>
            </a:endParaRPr>
          </a:p>
          <a:p>
            <a:pPr marR="0" lvl="0">
              <a:lnSpc>
                <a:spcPct val="120000"/>
              </a:lnSpc>
              <a:spcBef>
                <a:spcPts val="0"/>
              </a:spcBef>
              <a:buClr>
                <a:srgbClr val="451C6A"/>
              </a:buClr>
              <a:buSzTx/>
              <a:buFont typeface="Wingdings" panose="05000000000000000000" pitchFamily="2" charset="2"/>
              <a:buChar char="§"/>
              <a:tabLst/>
              <a:defRPr/>
            </a:pPr>
            <a:r>
              <a:rPr lang="en-US" sz="2600" b="1" dirty="0">
                <a:solidFill>
                  <a:sysClr val="windowText" lastClr="000000"/>
                </a:solidFill>
              </a:rPr>
              <a:t>Primary endpoint: </a:t>
            </a:r>
            <a:r>
              <a:rPr lang="en-US" sz="2600" dirty="0">
                <a:solidFill>
                  <a:sysClr val="windowText" lastClr="000000"/>
                </a:solidFill>
              </a:rPr>
              <a:t>Mean change from baseline over time in Spatial Working Memory index of executive function</a:t>
            </a:r>
          </a:p>
          <a:p>
            <a:pPr>
              <a:lnSpc>
                <a:spcPct val="120000"/>
              </a:lnSpc>
              <a:spcBef>
                <a:spcPts val="0"/>
              </a:spcBef>
              <a:buClr>
                <a:srgbClr val="451C6A"/>
              </a:buClr>
              <a:buFont typeface="Wingdings" panose="05000000000000000000" pitchFamily="2" charset="2"/>
              <a:buChar char="§"/>
            </a:pPr>
            <a:r>
              <a:rPr lang="en-CA" sz="2600" b="1" dirty="0">
                <a:solidFill>
                  <a:sysClr val="windowText" lastClr="000000"/>
                </a:solidFill>
              </a:rPr>
              <a:t>Secondary </a:t>
            </a:r>
            <a:r>
              <a:rPr lang="en-US" sz="2600" b="1" dirty="0">
                <a:solidFill>
                  <a:sysClr val="windowText" lastClr="000000"/>
                </a:solidFill>
              </a:rPr>
              <a:t>endpoints: </a:t>
            </a:r>
            <a:r>
              <a:rPr lang="en-US" sz="2600" dirty="0">
                <a:solidFill>
                  <a:sysClr val="windowText" lastClr="000000"/>
                </a:solidFill>
              </a:rPr>
              <a:t>Mean change from baseline over time in Spatial Working Memory between-errors score, mean change from baseline over time in paired associated learning total errors adjusted, and mean change from baseline over time in reaction time median 5-choice reaction time </a:t>
            </a:r>
            <a:endParaRPr kumimoji="0" lang="en-US" sz="2600" b="0" i="0" u="none" strike="noStrike" kern="1200" cap="none" spc="0" normalizeH="0" baseline="0" noProof="0" dirty="0">
              <a:ln>
                <a:noFill/>
              </a:ln>
              <a:solidFill>
                <a:sysClr val="windowText" lastClr="000000"/>
              </a:solidFill>
              <a:effectLst/>
              <a:uLnTx/>
              <a:uFillTx/>
              <a:latin typeface="Arial Narrow"/>
              <a:ea typeface="+mn-ea"/>
            </a:endParaRPr>
          </a:p>
          <a:p>
            <a:pPr marL="514350" marR="0" lvl="0" indent="-514350" algn="l" defTabSz="457200" rtl="0" eaLnBrk="1" fontAlgn="base" latinLnBrk="0" hangingPunct="1">
              <a:lnSpc>
                <a:spcPct val="100000"/>
              </a:lnSpc>
              <a:spcBef>
                <a:spcPct val="20000"/>
              </a:spcBef>
              <a:spcAft>
                <a:spcPct val="0"/>
              </a:spcAft>
              <a:buClrTx/>
              <a:buSzTx/>
              <a:buFont typeface="Arial" charset="0"/>
              <a:buAutoNum type="arabicPeriod"/>
              <a:tabLst/>
              <a:defRPr/>
            </a:pPr>
            <a:endParaRPr kumimoji="0" lang="en-US" sz="2000" b="0" i="0" u="none" strike="noStrike" kern="1200" cap="none" spc="0" normalizeH="0" baseline="0" noProof="0" dirty="0">
              <a:ln>
                <a:noFill/>
              </a:ln>
              <a:solidFill>
                <a:sysClr val="windowText" lastClr="000000"/>
              </a:solidFill>
              <a:effectLst/>
              <a:uLnTx/>
              <a:uFillTx/>
              <a:latin typeface="Arial Narrow"/>
              <a:ea typeface="+mn-ea"/>
            </a:endParaRPr>
          </a:p>
        </p:txBody>
      </p:sp>
    </p:spTree>
    <p:extLst>
      <p:ext uri="{BB962C8B-B14F-4D97-AF65-F5344CB8AC3E}">
        <p14:creationId xmlns:p14="http://schemas.microsoft.com/office/powerpoint/2010/main" val="40078298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8797" y="6310617"/>
            <a:ext cx="9162797" cy="54738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Rectangle 9"/>
          <p:cNvSpPr/>
          <p:nvPr/>
        </p:nvSpPr>
        <p:spPr>
          <a:xfrm>
            <a:off x="-18797" y="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342899" y="-2668"/>
            <a:ext cx="8439403" cy="1261884"/>
          </a:xfrm>
          <a:prstGeom prst="rect">
            <a:avLst/>
          </a:prstGeom>
        </p:spPr>
        <p:txBody>
          <a:bodyPr wrap="square">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US" sz="36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rPr>
              <a:t>EBBINGHAUS</a:t>
            </a:r>
          </a:p>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Results and Conclusions</a:t>
            </a:r>
            <a:endParaRPr kumimoji="0" lang="en-US" sz="4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9" name="Rectangle 3">
            <a:extLst>
              <a:ext uri="{FF2B5EF4-FFF2-40B4-BE49-F238E27FC236}">
                <a16:creationId xmlns:a16="http://schemas.microsoft.com/office/drawing/2014/main" id="{DD37D36C-E544-4629-A030-AA43F6993F69}"/>
              </a:ext>
            </a:extLst>
          </p:cNvPr>
          <p:cNvSpPr txBox="1">
            <a:spLocks noChangeArrowheads="1"/>
          </p:cNvSpPr>
          <p:nvPr/>
        </p:nvSpPr>
        <p:spPr>
          <a:xfrm>
            <a:off x="439614" y="1434332"/>
            <a:ext cx="8308731" cy="4946996"/>
          </a:xfrm>
          <a:prstGeom prst="rect">
            <a:avLst/>
          </a:prstGeom>
        </p:spPr>
        <p:txBody>
          <a:bodyPr vert="horz" lIns="91440" tIns="45720" rIns="91440" bIns="45720" rtlCol="0">
            <a:normAutofit/>
          </a:bodyPr>
          <a:lstStyle>
            <a:lvl1pPr marL="342900" indent="-342900" algn="l" defTabSz="457200" rtl="0" fontAlgn="base">
              <a:spcBef>
                <a:spcPct val="20000"/>
              </a:spcBef>
              <a:spcAft>
                <a:spcPct val="0"/>
              </a:spcAft>
              <a:buFont typeface="Arial" charset="0"/>
              <a:buChar char="•"/>
              <a:defRPr sz="3200" kern="1200">
                <a:solidFill>
                  <a:schemeClr val="tx1"/>
                </a:solidFill>
                <a:latin typeface="Arial Narrow"/>
                <a:ea typeface="+mn-ea"/>
                <a:cs typeface="Arial Narrow"/>
              </a:defRPr>
            </a:lvl1pPr>
            <a:lvl2pPr marL="742950" indent="-285750" algn="l" defTabSz="457200" rtl="0" fontAlgn="base">
              <a:spcBef>
                <a:spcPct val="20000"/>
              </a:spcBef>
              <a:spcAft>
                <a:spcPct val="0"/>
              </a:spcAft>
              <a:buFont typeface="Arial" charset="0"/>
              <a:buChar char="–"/>
              <a:defRPr sz="2800" kern="1200">
                <a:solidFill>
                  <a:schemeClr val="tx1"/>
                </a:solidFill>
                <a:latin typeface="Arial Narrow"/>
                <a:ea typeface="+mn-ea"/>
                <a:cs typeface="Arial Narrow"/>
              </a:defRPr>
            </a:lvl2pPr>
            <a:lvl3pPr marL="1143000" indent="-228600" algn="l" defTabSz="457200" rtl="0" fontAlgn="base">
              <a:spcBef>
                <a:spcPct val="20000"/>
              </a:spcBef>
              <a:spcAft>
                <a:spcPct val="0"/>
              </a:spcAft>
              <a:buFont typeface="Arial" charset="0"/>
              <a:buChar char="•"/>
              <a:defRPr sz="2400" kern="1200">
                <a:solidFill>
                  <a:schemeClr val="tx1"/>
                </a:solidFill>
                <a:latin typeface="Arial Narrow"/>
                <a:ea typeface="+mn-ea"/>
                <a:cs typeface="Arial Narrow"/>
              </a:defRPr>
            </a:lvl3pPr>
            <a:lvl4pPr marL="1600200" indent="-228600" algn="l" defTabSz="457200" rtl="0" fontAlgn="base">
              <a:spcBef>
                <a:spcPct val="20000"/>
              </a:spcBef>
              <a:spcAft>
                <a:spcPct val="0"/>
              </a:spcAft>
              <a:buFont typeface="Arial" charset="0"/>
              <a:buChar char="–"/>
              <a:defRPr sz="2000" kern="1200">
                <a:solidFill>
                  <a:schemeClr val="tx1"/>
                </a:solidFill>
                <a:latin typeface="Arial Narrow"/>
                <a:ea typeface="+mn-ea"/>
                <a:cs typeface="Arial Narrow"/>
              </a:defRPr>
            </a:lvl4pPr>
            <a:lvl5pPr marL="2057400" indent="-228600" algn="l" defTabSz="457200" rtl="0" fontAlgn="base">
              <a:spcBef>
                <a:spcPct val="20000"/>
              </a:spcBef>
              <a:spcAft>
                <a:spcPct val="0"/>
              </a:spcAft>
              <a:buFont typeface="Arial" charset="0"/>
              <a:buChar char="»"/>
              <a:defRPr sz="2000" kern="1200">
                <a:solidFill>
                  <a:schemeClr val="tx1"/>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ts val="0"/>
              </a:spcBef>
              <a:spcAft>
                <a:spcPct val="0"/>
              </a:spcAft>
              <a:buClrTx/>
              <a:buSzTx/>
              <a:buFont typeface="Arial" charset="0"/>
              <a:buNone/>
              <a:tabLst/>
              <a:defRPr/>
            </a:pPr>
            <a:r>
              <a:rPr kumimoji="0" lang="en-US" sz="3200" b="1" i="0" u="none" strike="noStrike" kern="1200" cap="none" spc="0" normalizeH="0" baseline="0" noProof="0" dirty="0">
                <a:ln>
                  <a:noFill/>
                </a:ln>
                <a:solidFill>
                  <a:srgbClr val="451C6A"/>
                </a:solidFill>
                <a:effectLst/>
                <a:uLnTx/>
                <a:uFillTx/>
                <a:latin typeface="Arial Narrow"/>
                <a:ea typeface="+mn-ea"/>
              </a:rPr>
              <a:t>In patients with known cardiovascular disease on background statin followed for 20 months</a:t>
            </a:r>
          </a:p>
          <a:p>
            <a:pPr marL="400050" marR="0" lvl="1" indent="0" algn="ctr" defTabSz="457200" rtl="0" eaLnBrk="1" fontAlgn="base" latinLnBrk="0" hangingPunct="1">
              <a:lnSpc>
                <a:spcPct val="100000"/>
              </a:lnSpc>
              <a:spcBef>
                <a:spcPct val="20000"/>
              </a:spcBef>
              <a:spcAft>
                <a:spcPct val="0"/>
              </a:spcAft>
              <a:buClrTx/>
              <a:buSzTx/>
              <a:buFont typeface="Arial" charset="0"/>
              <a:buNone/>
              <a:tabLst/>
              <a:defRPr/>
            </a:pPr>
            <a:endParaRPr kumimoji="0" lang="en-US" sz="1800" b="0" i="0" u="none" strike="noStrike" kern="1200" cap="none" spc="0" normalizeH="0" baseline="0" noProof="0" dirty="0">
              <a:ln>
                <a:noFill/>
              </a:ln>
              <a:solidFill>
                <a:sysClr val="windowText" lastClr="000000"/>
              </a:solidFill>
              <a:effectLst/>
              <a:uLnTx/>
              <a:uFillTx/>
              <a:latin typeface="Arial Narrow"/>
              <a:ea typeface="+mn-ea"/>
            </a:endParaRPr>
          </a:p>
          <a:p>
            <a:pPr marL="514350" marR="0" lvl="0" indent="-514350" algn="l" defTabSz="457200" rtl="0" eaLnBrk="1" fontAlgn="base" latinLnBrk="0" hangingPunct="1">
              <a:lnSpc>
                <a:spcPct val="100000"/>
              </a:lnSpc>
              <a:spcBef>
                <a:spcPct val="20000"/>
              </a:spcBef>
              <a:spcAft>
                <a:spcPct val="0"/>
              </a:spcAft>
              <a:buClrTx/>
              <a:buSzTx/>
              <a:buFont typeface="Arial" charset="0"/>
              <a:buAutoNum type="arabicPeriod"/>
              <a:tabLst/>
              <a:defRPr/>
            </a:pPr>
            <a:r>
              <a:rPr kumimoji="0" lang="en-US" sz="2800" b="1" i="0" u="none" strike="noStrike" kern="1200" cap="none" spc="0" normalizeH="0" baseline="0" noProof="0" dirty="0">
                <a:ln>
                  <a:noFill/>
                </a:ln>
                <a:solidFill>
                  <a:sysClr val="windowText" lastClr="000000"/>
                </a:solidFill>
                <a:effectLst/>
                <a:uLnTx/>
                <a:uFillTx/>
                <a:latin typeface="Arial Narrow"/>
                <a:ea typeface="+mn-ea"/>
              </a:rPr>
              <a:t>No differences between evolocumab vs placebo</a:t>
            </a:r>
          </a:p>
          <a:p>
            <a:pPr marL="1314450" marR="0" lvl="2" indent="-514350" algn="l" defTabSz="457200" rtl="0" eaLnBrk="1" fontAlgn="base" latinLnBrk="0" hangingPunct="1">
              <a:lnSpc>
                <a:spcPct val="100000"/>
              </a:lnSpc>
              <a:spcBef>
                <a:spcPct val="20000"/>
              </a:spcBef>
              <a:spcAft>
                <a:spcPct val="0"/>
              </a:spcAft>
              <a:buClr>
                <a:srgbClr val="521F6E"/>
              </a:buClr>
              <a:buSzTx/>
              <a:buFont typeface="Wingdings" panose="05000000000000000000" pitchFamily="2" charset="2"/>
              <a:buChar char="§"/>
              <a:tabLst/>
              <a:defRPr/>
            </a:pPr>
            <a:r>
              <a:rPr kumimoji="0" lang="en-US" sz="2400" b="0" i="0" u="none" strike="noStrike" kern="1200" cap="none" spc="0" normalizeH="0" baseline="0" noProof="0" dirty="0">
                <a:ln>
                  <a:noFill/>
                </a:ln>
                <a:solidFill>
                  <a:sysClr val="windowText" lastClr="000000"/>
                </a:solidFill>
                <a:effectLst/>
                <a:uLnTx/>
                <a:uFillTx/>
                <a:latin typeface="Arial Narrow"/>
                <a:ea typeface="+mn-ea"/>
              </a:rPr>
              <a:t>A battery of cognitive tests</a:t>
            </a:r>
          </a:p>
          <a:p>
            <a:pPr marL="1314450" marR="0" lvl="2" indent="-514350" algn="l" defTabSz="457200" rtl="0" eaLnBrk="1" fontAlgn="base" latinLnBrk="0" hangingPunct="1">
              <a:lnSpc>
                <a:spcPct val="100000"/>
              </a:lnSpc>
              <a:spcBef>
                <a:spcPct val="20000"/>
              </a:spcBef>
              <a:spcAft>
                <a:spcPct val="0"/>
              </a:spcAft>
              <a:buClr>
                <a:srgbClr val="521F6E"/>
              </a:buClr>
              <a:buSzTx/>
              <a:buFont typeface="Wingdings" panose="05000000000000000000" pitchFamily="2" charset="2"/>
              <a:buChar char="§"/>
              <a:tabLst/>
              <a:defRPr/>
            </a:pPr>
            <a:r>
              <a:rPr kumimoji="0" lang="en-US" sz="2400" b="0" i="0" u="none" strike="noStrike" kern="1200" cap="none" spc="0" normalizeH="0" baseline="0" noProof="0" dirty="0">
                <a:ln>
                  <a:noFill/>
                </a:ln>
                <a:solidFill>
                  <a:sysClr val="windowText" lastClr="000000"/>
                </a:solidFill>
                <a:effectLst/>
                <a:uLnTx/>
                <a:uFillTx/>
                <a:latin typeface="Arial Narrow"/>
                <a:ea typeface="+mn-ea"/>
              </a:rPr>
              <a:t>Patient-reported everyday cognition</a:t>
            </a:r>
          </a:p>
          <a:p>
            <a:pPr marL="1314450" marR="0" lvl="2" indent="-514350" algn="l" defTabSz="457200" rtl="0" eaLnBrk="1" fontAlgn="base" latinLnBrk="0" hangingPunct="1">
              <a:lnSpc>
                <a:spcPct val="100000"/>
              </a:lnSpc>
              <a:spcBef>
                <a:spcPct val="20000"/>
              </a:spcBef>
              <a:spcAft>
                <a:spcPct val="0"/>
              </a:spcAft>
              <a:buClr>
                <a:srgbClr val="521F6E"/>
              </a:buClr>
              <a:buSzTx/>
              <a:buFont typeface="Wingdings" panose="05000000000000000000" pitchFamily="2" charset="2"/>
              <a:buChar char="§"/>
              <a:tabLst/>
              <a:defRPr/>
            </a:pPr>
            <a:r>
              <a:rPr kumimoji="0" lang="en-US" sz="2400" b="0" i="0" u="none" strike="noStrike" kern="1200" cap="none" spc="0" normalizeH="0" baseline="0" noProof="0" dirty="0">
                <a:ln>
                  <a:noFill/>
                </a:ln>
                <a:solidFill>
                  <a:sysClr val="windowText" lastClr="000000"/>
                </a:solidFill>
                <a:effectLst/>
                <a:uLnTx/>
                <a:uFillTx/>
                <a:latin typeface="Arial Narrow"/>
                <a:ea typeface="+mn-ea"/>
              </a:rPr>
              <a:t>Adverse cognitive events reported by MD</a:t>
            </a:r>
          </a:p>
          <a:p>
            <a:pPr marL="914400" marR="0" lvl="1" indent="-514350" algn="l" defTabSz="457200" rtl="0" eaLnBrk="1" fontAlgn="base" latinLnBrk="0" hangingPunct="1">
              <a:lnSpc>
                <a:spcPct val="100000"/>
              </a:lnSpc>
              <a:spcBef>
                <a:spcPct val="20000"/>
              </a:spcBef>
              <a:spcAft>
                <a:spcPct val="0"/>
              </a:spcAft>
              <a:buClrTx/>
              <a:buSzTx/>
              <a:buFont typeface="Arial" charset="0"/>
              <a:buNone/>
              <a:tabLst/>
              <a:defRPr/>
            </a:pPr>
            <a:endParaRPr kumimoji="0" lang="en-US" sz="2000" b="0" i="0" u="none" strike="noStrike" kern="1200" cap="none" spc="0" normalizeH="0" baseline="0" noProof="0" dirty="0">
              <a:ln>
                <a:noFill/>
              </a:ln>
              <a:solidFill>
                <a:sysClr val="windowText" lastClr="000000"/>
              </a:solidFill>
              <a:effectLst/>
              <a:uLnTx/>
              <a:uFillTx/>
              <a:latin typeface="Arial Narrow"/>
              <a:ea typeface="+mn-ea"/>
            </a:endParaRPr>
          </a:p>
          <a:p>
            <a:pPr marL="514350" marR="0" lvl="0" indent="-514350" algn="l" defTabSz="457200" rtl="0" eaLnBrk="1" fontAlgn="base" latinLnBrk="0" hangingPunct="1">
              <a:lnSpc>
                <a:spcPct val="100000"/>
              </a:lnSpc>
              <a:spcBef>
                <a:spcPct val="20000"/>
              </a:spcBef>
              <a:spcAft>
                <a:spcPct val="0"/>
              </a:spcAft>
              <a:buClrTx/>
              <a:buSzTx/>
              <a:buFont typeface="+mj-lt"/>
              <a:buAutoNum type="arabicPeriod"/>
              <a:tabLst/>
              <a:defRPr/>
            </a:pPr>
            <a:r>
              <a:rPr kumimoji="0" lang="en-US" sz="2800" b="1" i="0" u="none" strike="noStrike" kern="1200" cap="none" spc="0" normalizeH="0" baseline="0" noProof="0" dirty="0">
                <a:ln>
                  <a:noFill/>
                </a:ln>
                <a:solidFill>
                  <a:sysClr val="windowText" lastClr="000000"/>
                </a:solidFill>
                <a:effectLst/>
                <a:uLnTx/>
                <a:uFillTx/>
                <a:latin typeface="Arial Narrow"/>
                <a:ea typeface="+mn-ea"/>
              </a:rPr>
              <a:t>No evidence of differences in cognitive tests by achieved nadir LDL-C, even 0.65 mmol/L</a:t>
            </a:r>
          </a:p>
          <a:p>
            <a:pPr marL="514350" marR="0" lvl="0" indent="-514350" algn="l" defTabSz="457200" rtl="0" eaLnBrk="1" fontAlgn="base" latinLnBrk="0" hangingPunct="1">
              <a:lnSpc>
                <a:spcPct val="100000"/>
              </a:lnSpc>
              <a:spcBef>
                <a:spcPct val="20000"/>
              </a:spcBef>
              <a:spcAft>
                <a:spcPct val="0"/>
              </a:spcAft>
              <a:buClrTx/>
              <a:buSzTx/>
              <a:buFont typeface="Arial" charset="0"/>
              <a:buAutoNum type="arabicPeriod"/>
              <a:tabLst/>
              <a:defRPr/>
            </a:pPr>
            <a:endParaRPr kumimoji="0" lang="en-US" sz="2800" b="0" i="0" u="none" strike="noStrike" kern="1200" cap="none" spc="0" normalizeH="0" baseline="0" noProof="0" dirty="0">
              <a:ln>
                <a:noFill/>
              </a:ln>
              <a:solidFill>
                <a:sysClr val="windowText" lastClr="000000"/>
              </a:solidFill>
              <a:effectLst/>
              <a:uLnTx/>
              <a:uFillTx/>
              <a:latin typeface="Arial Narrow"/>
              <a:ea typeface="+mn-ea"/>
            </a:endParaRPr>
          </a:p>
          <a:p>
            <a:pPr marL="514350" marR="0" lvl="0" indent="-514350" algn="l" defTabSz="457200" rtl="0" eaLnBrk="1" fontAlgn="base" latinLnBrk="0" hangingPunct="1">
              <a:lnSpc>
                <a:spcPct val="100000"/>
              </a:lnSpc>
              <a:spcBef>
                <a:spcPct val="20000"/>
              </a:spcBef>
              <a:spcAft>
                <a:spcPct val="0"/>
              </a:spcAft>
              <a:buClrTx/>
              <a:buSzTx/>
              <a:buFont typeface="Arial" charset="0"/>
              <a:buAutoNum type="arabicPeriod"/>
              <a:tabLst/>
              <a:defRPr/>
            </a:pPr>
            <a:endParaRPr kumimoji="0" lang="en-US" sz="2800" b="0" i="0" u="none" strike="noStrike" kern="1200" cap="none" spc="0" normalizeH="0" baseline="0" noProof="0" dirty="0">
              <a:ln>
                <a:noFill/>
              </a:ln>
              <a:solidFill>
                <a:sysClr val="windowText" lastClr="000000"/>
              </a:solidFill>
              <a:effectLst/>
              <a:uLnTx/>
              <a:uFillTx/>
              <a:latin typeface="Arial Narrow"/>
              <a:ea typeface="+mn-ea"/>
            </a:endParaRPr>
          </a:p>
        </p:txBody>
      </p:sp>
    </p:spTree>
    <p:extLst>
      <p:ext uri="{BB962C8B-B14F-4D97-AF65-F5344CB8AC3E}">
        <p14:creationId xmlns:p14="http://schemas.microsoft.com/office/powerpoint/2010/main" val="10477308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5569" y="6270927"/>
            <a:ext cx="9162797" cy="58707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3" name="Rectangle 12"/>
          <p:cNvSpPr/>
          <p:nvPr/>
        </p:nvSpPr>
        <p:spPr>
          <a:xfrm>
            <a:off x="-5569" y="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4" name="Picture 13"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F2F4D8A2-CBBD-427E-A7C3-E7D91F37B286}"/>
              </a:ext>
            </a:extLst>
          </p:cNvPr>
          <p:cNvSpPr/>
          <p:nvPr/>
        </p:nvSpPr>
        <p:spPr>
          <a:xfrm>
            <a:off x="364521" y="-45095"/>
            <a:ext cx="8655302" cy="1261884"/>
          </a:xfrm>
          <a:prstGeom prst="rect">
            <a:avLst/>
          </a:prstGeom>
        </p:spPr>
        <p:txBody>
          <a:bodyPr wrap="square">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CA"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ODYSSEY Outcomes </a:t>
            </a:r>
          </a:p>
          <a:p>
            <a:pPr lvl="0" algn="ctr" defTabSz="342991">
              <a:defRPr/>
            </a:pPr>
            <a:r>
              <a:rPr lang="en-CA" sz="3600" b="1" dirty="0">
                <a:solidFill>
                  <a:prstClr val="white"/>
                </a:solidFill>
                <a:latin typeface="Arial Narrow" panose="020B0606020202030204" pitchFamily="34" charset="0"/>
              </a:rPr>
              <a:t>Safety</a:t>
            </a:r>
            <a:endParaRPr kumimoji="0" lang="en-CA"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6" name="Rectangle 15">
            <a:extLst>
              <a:ext uri="{FF2B5EF4-FFF2-40B4-BE49-F238E27FC236}">
                <a16:creationId xmlns:a16="http://schemas.microsoft.com/office/drawing/2014/main" id="{B3B78B1E-F5D6-406F-82FE-FDBF297C34B3}"/>
              </a:ext>
            </a:extLst>
          </p:cNvPr>
          <p:cNvSpPr/>
          <p:nvPr/>
        </p:nvSpPr>
        <p:spPr>
          <a:xfrm>
            <a:off x="251520" y="6461844"/>
            <a:ext cx="7409149" cy="230832"/>
          </a:xfrm>
          <a:prstGeom prst="rect">
            <a:avLst/>
          </a:prstGeom>
          <a:noFill/>
          <a:ln>
            <a:noFill/>
          </a:ln>
          <a:effectLst>
            <a:outerShdw blurRad="50800" dist="38100" dir="2700000" algn="tl" rotWithShape="0">
              <a:prstClr val="black">
                <a:alpha val="40000"/>
              </a:prstClr>
            </a:outerShdw>
          </a:effectLst>
        </p:spPr>
        <p:txBody>
          <a:bodyPr wrap="square">
            <a:spAutoFit/>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Steg G. et al; </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On behalf of the ODYSSEY OUTCOMES Investigators and Committees - American College of Cardiology – 67th Scientific Sessions - March 10, 2018</a:t>
            </a:r>
          </a:p>
        </p:txBody>
      </p:sp>
      <p:pic>
        <p:nvPicPr>
          <p:cNvPr id="17" name="Picture 16">
            <a:extLst>
              <a:ext uri="{FF2B5EF4-FFF2-40B4-BE49-F238E27FC236}">
                <a16:creationId xmlns:a16="http://schemas.microsoft.com/office/drawing/2014/main" id="{77E70AB9-A009-4012-8B1B-42D587CF1B57}"/>
              </a:ext>
            </a:extLst>
          </p:cNvPr>
          <p:cNvPicPr>
            <a:picLocks noChangeAspect="1"/>
          </p:cNvPicPr>
          <p:nvPr/>
        </p:nvPicPr>
        <p:blipFill>
          <a:blip r:embed="rId5"/>
          <a:stretch>
            <a:fillRect/>
          </a:stretch>
        </p:blipFill>
        <p:spPr>
          <a:xfrm>
            <a:off x="62395" y="1384868"/>
            <a:ext cx="4411321" cy="1033510"/>
          </a:xfrm>
          <a:prstGeom prst="rect">
            <a:avLst/>
          </a:prstGeom>
        </p:spPr>
      </p:pic>
      <p:pic>
        <p:nvPicPr>
          <p:cNvPr id="18" name="Picture 17">
            <a:extLst>
              <a:ext uri="{FF2B5EF4-FFF2-40B4-BE49-F238E27FC236}">
                <a16:creationId xmlns:a16="http://schemas.microsoft.com/office/drawing/2014/main" id="{D35E7CB4-9BAC-4E53-851C-3D506BB4DF12}"/>
              </a:ext>
            </a:extLst>
          </p:cNvPr>
          <p:cNvPicPr>
            <a:picLocks noChangeAspect="1"/>
          </p:cNvPicPr>
          <p:nvPr/>
        </p:nvPicPr>
        <p:blipFill>
          <a:blip r:embed="rId6"/>
          <a:stretch>
            <a:fillRect/>
          </a:stretch>
        </p:blipFill>
        <p:spPr>
          <a:xfrm>
            <a:off x="35261" y="2528517"/>
            <a:ext cx="9132600" cy="3615241"/>
          </a:xfrm>
          <a:prstGeom prst="rect">
            <a:avLst/>
          </a:prstGeom>
        </p:spPr>
      </p:pic>
      <p:pic>
        <p:nvPicPr>
          <p:cNvPr id="19" name="Picture 18">
            <a:extLst>
              <a:ext uri="{FF2B5EF4-FFF2-40B4-BE49-F238E27FC236}">
                <a16:creationId xmlns:a16="http://schemas.microsoft.com/office/drawing/2014/main" id="{02CAF963-5FE8-48AD-B433-9A9A47100FF3}"/>
              </a:ext>
            </a:extLst>
          </p:cNvPr>
          <p:cNvPicPr>
            <a:picLocks noChangeAspect="1"/>
          </p:cNvPicPr>
          <p:nvPr/>
        </p:nvPicPr>
        <p:blipFill>
          <a:blip r:embed="rId7"/>
          <a:stretch>
            <a:fillRect/>
          </a:stretch>
        </p:blipFill>
        <p:spPr>
          <a:xfrm>
            <a:off x="4554725" y="1397073"/>
            <a:ext cx="4602503" cy="1010672"/>
          </a:xfrm>
          <a:prstGeom prst="rect">
            <a:avLst/>
          </a:prstGeom>
        </p:spPr>
      </p:pic>
    </p:spTree>
    <p:extLst>
      <p:ext uri="{BB962C8B-B14F-4D97-AF65-F5344CB8AC3E}">
        <p14:creationId xmlns:p14="http://schemas.microsoft.com/office/powerpoint/2010/main" val="32821695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8797" y="6310617"/>
            <a:ext cx="9162797" cy="54738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Rectangle 9"/>
          <p:cNvSpPr/>
          <p:nvPr/>
        </p:nvSpPr>
        <p:spPr>
          <a:xfrm>
            <a:off x="-18797" y="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54783" y="308090"/>
            <a:ext cx="9038620" cy="646331"/>
          </a:xfrm>
          <a:prstGeom prst="rect">
            <a:avLst/>
          </a:prstGeom>
        </p:spPr>
        <p:txBody>
          <a:bodyPr wrap="square">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Summary</a:t>
            </a:r>
          </a:p>
        </p:txBody>
      </p:sp>
      <p:sp>
        <p:nvSpPr>
          <p:cNvPr id="9" name="Content Placeholder 2">
            <a:extLst>
              <a:ext uri="{FF2B5EF4-FFF2-40B4-BE49-F238E27FC236}">
                <a16:creationId xmlns:a16="http://schemas.microsoft.com/office/drawing/2014/main" id="{B02F30AF-98BB-490A-9BED-AABB89170A6D}"/>
              </a:ext>
            </a:extLst>
          </p:cNvPr>
          <p:cNvSpPr txBox="1">
            <a:spLocks/>
          </p:cNvSpPr>
          <p:nvPr/>
        </p:nvSpPr>
        <p:spPr>
          <a:xfrm>
            <a:off x="323528" y="1482870"/>
            <a:ext cx="8496944" cy="4435141"/>
          </a:xfrm>
          <a:prstGeom prst="rect">
            <a:avLst/>
          </a:prstGeom>
        </p:spPr>
        <p:txBody>
          <a:bodyPr vert="horz" lIns="91440" tIns="45720" rIns="91440" bIns="45720" rtlCol="0">
            <a:noAutofit/>
          </a:bodyPr>
          <a:lstStyle>
            <a:lvl1pPr marL="342900" indent="-342900" algn="l" defTabSz="457200" rtl="0" fontAlgn="base">
              <a:spcBef>
                <a:spcPct val="20000"/>
              </a:spcBef>
              <a:spcAft>
                <a:spcPct val="0"/>
              </a:spcAft>
              <a:buFont typeface="Arial" charset="0"/>
              <a:buChar char="•"/>
              <a:defRPr sz="3200" kern="1200">
                <a:solidFill>
                  <a:schemeClr val="tx1"/>
                </a:solidFill>
                <a:latin typeface="Arial Narrow"/>
                <a:ea typeface="+mn-ea"/>
                <a:cs typeface="Arial Narrow"/>
              </a:defRPr>
            </a:lvl1pPr>
            <a:lvl2pPr marL="742950" indent="-285750" algn="l" defTabSz="457200" rtl="0" fontAlgn="base">
              <a:spcBef>
                <a:spcPct val="20000"/>
              </a:spcBef>
              <a:spcAft>
                <a:spcPct val="0"/>
              </a:spcAft>
              <a:buFont typeface="Arial" charset="0"/>
              <a:buChar char="–"/>
              <a:defRPr sz="2800" kern="1200">
                <a:solidFill>
                  <a:schemeClr val="tx1"/>
                </a:solidFill>
                <a:latin typeface="Arial Narrow"/>
                <a:ea typeface="+mn-ea"/>
                <a:cs typeface="Arial Narrow"/>
              </a:defRPr>
            </a:lvl2pPr>
            <a:lvl3pPr marL="1143000" indent="-228600" algn="l" defTabSz="457200" rtl="0" fontAlgn="base">
              <a:spcBef>
                <a:spcPct val="20000"/>
              </a:spcBef>
              <a:spcAft>
                <a:spcPct val="0"/>
              </a:spcAft>
              <a:buFont typeface="Arial" charset="0"/>
              <a:buChar char="•"/>
              <a:defRPr sz="2400" kern="1200">
                <a:solidFill>
                  <a:schemeClr val="tx1"/>
                </a:solidFill>
                <a:latin typeface="Arial Narrow"/>
                <a:ea typeface="+mn-ea"/>
                <a:cs typeface="Arial Narrow"/>
              </a:defRPr>
            </a:lvl3pPr>
            <a:lvl4pPr marL="1600200" indent="-228600" algn="l" defTabSz="457200" rtl="0" fontAlgn="base">
              <a:spcBef>
                <a:spcPct val="20000"/>
              </a:spcBef>
              <a:spcAft>
                <a:spcPct val="0"/>
              </a:spcAft>
              <a:buFont typeface="Arial" charset="0"/>
              <a:buChar char="–"/>
              <a:defRPr sz="2000" kern="1200">
                <a:solidFill>
                  <a:schemeClr val="tx1"/>
                </a:solidFill>
                <a:latin typeface="Arial Narrow"/>
                <a:ea typeface="+mn-ea"/>
                <a:cs typeface="Arial Narrow"/>
              </a:defRPr>
            </a:lvl4pPr>
            <a:lvl5pPr marL="2057400" indent="-228600" algn="l" defTabSz="457200" rtl="0" fontAlgn="base">
              <a:spcBef>
                <a:spcPct val="20000"/>
              </a:spcBef>
              <a:spcAft>
                <a:spcPct val="0"/>
              </a:spcAft>
              <a:buFont typeface="Arial" charset="0"/>
              <a:buChar char="»"/>
              <a:defRPr sz="2000" kern="1200">
                <a:solidFill>
                  <a:schemeClr val="tx1"/>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rgbClr val="521F6E"/>
              </a:buClr>
              <a:buFont typeface="Wingdings" panose="05000000000000000000" pitchFamily="2" charset="2"/>
              <a:buChar char="§"/>
              <a:defRPr/>
            </a:pPr>
            <a:r>
              <a:rPr lang="en-CA" dirty="0">
                <a:solidFill>
                  <a:srgbClr val="000000"/>
                </a:solidFill>
              </a:rPr>
              <a:t>Evidence is emerging that very low LDL-C levels achieved with safe medications can lower residual CV risk substantially</a:t>
            </a:r>
          </a:p>
          <a:p>
            <a:pPr>
              <a:buClr>
                <a:srgbClr val="521F6E"/>
              </a:buClr>
              <a:buFont typeface="Wingdings" panose="05000000000000000000" pitchFamily="2" charset="2"/>
              <a:buChar char="§"/>
              <a:defRPr/>
            </a:pPr>
            <a:r>
              <a:rPr lang="en-CA" dirty="0">
                <a:solidFill>
                  <a:sysClr val="windowText" lastClr="000000"/>
                </a:solidFill>
              </a:rPr>
              <a:t>Adjuncts to statin monotherapy, including PCSK9 inhibitors, are important therapies that will help achieve LDL-C goals</a:t>
            </a:r>
          </a:p>
          <a:p>
            <a:pPr>
              <a:buClr>
                <a:srgbClr val="521F6E"/>
              </a:buClr>
              <a:buFont typeface="Wingdings" panose="05000000000000000000" pitchFamily="2" charset="2"/>
              <a:buChar char="§"/>
              <a:defRPr/>
            </a:pPr>
            <a:r>
              <a:rPr lang="en-CA" dirty="0">
                <a:solidFill>
                  <a:sysClr val="windowText" lastClr="000000"/>
                </a:solidFill>
              </a:rPr>
              <a:t>In clinical trials, there were no safety concerns with very low LDL-C concentrations (</a:t>
            </a:r>
            <a:r>
              <a:rPr lang="en-CA" dirty="0" err="1">
                <a:solidFill>
                  <a:sysClr val="windowText" lastClr="000000"/>
                </a:solidFill>
              </a:rPr>
              <a:t>eg</a:t>
            </a:r>
            <a:r>
              <a:rPr lang="en-CA" dirty="0">
                <a:solidFill>
                  <a:sysClr val="windowText" lastClr="000000"/>
                </a:solidFill>
              </a:rPr>
              <a:t>: &lt;0.5 mmol/L) over a median of 2.2 years</a:t>
            </a:r>
          </a:p>
          <a:p>
            <a:pPr>
              <a:buClr>
                <a:srgbClr val="521F6E"/>
              </a:buClr>
              <a:buFont typeface="Wingdings" panose="05000000000000000000" pitchFamily="2" charset="2"/>
              <a:buChar char="§"/>
              <a:defRPr/>
            </a:pPr>
            <a:endParaRPr lang="en-CA" dirty="0">
              <a:solidFill>
                <a:sysClr val="windowText" lastClr="000000"/>
              </a:solidFill>
            </a:endParaRPr>
          </a:p>
          <a:p>
            <a:pPr marL="0" marR="0" lvl="0" indent="0" algn="l" defTabSz="457200" rtl="0" eaLnBrk="1" fontAlgn="base" latinLnBrk="0" hangingPunct="1">
              <a:lnSpc>
                <a:spcPct val="100000"/>
              </a:lnSpc>
              <a:spcBef>
                <a:spcPct val="20000"/>
              </a:spcBef>
              <a:spcAft>
                <a:spcPct val="0"/>
              </a:spcAft>
              <a:buClr>
                <a:srgbClr val="521F6E"/>
              </a:buClr>
              <a:buSzTx/>
              <a:buNone/>
              <a:tabLst/>
              <a:defRPr/>
            </a:pPr>
            <a:endParaRPr kumimoji="0" lang="en-CA" b="0" i="0" u="none" strike="noStrike" kern="1200" cap="none" spc="0" normalizeH="0" baseline="0" noProof="0" dirty="0">
              <a:ln>
                <a:noFill/>
              </a:ln>
              <a:solidFill>
                <a:srgbClr val="000000"/>
              </a:solidFill>
              <a:effectLst/>
              <a:uLnTx/>
              <a:uFillTx/>
            </a:endParaRPr>
          </a:p>
          <a:p>
            <a:pPr marL="0" marR="0" lvl="0" indent="0" algn="l" defTabSz="457200" rtl="0" eaLnBrk="1" fontAlgn="base" latinLnBrk="0" hangingPunct="1">
              <a:lnSpc>
                <a:spcPct val="100000"/>
              </a:lnSpc>
              <a:spcBef>
                <a:spcPct val="20000"/>
              </a:spcBef>
              <a:spcAft>
                <a:spcPct val="0"/>
              </a:spcAft>
              <a:buClr>
                <a:srgbClr val="521F6E"/>
              </a:buClr>
              <a:buSzTx/>
              <a:buFont typeface="Arial" charset="0"/>
              <a:buNone/>
              <a:tabLst/>
              <a:defRPr/>
            </a:pPr>
            <a:endParaRPr kumimoji="0" lang="en-CA" b="0" i="0" u="none" strike="noStrike" kern="120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55448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person wearing a suit and tie&#10;&#10;Description generated with very high confidence">
            <a:extLst>
              <a:ext uri="{FF2B5EF4-FFF2-40B4-BE49-F238E27FC236}">
                <a16:creationId xmlns:a16="http://schemas.microsoft.com/office/drawing/2014/main" id="{976FEB9A-948C-4D3E-947B-AD1729016477}"/>
              </a:ext>
            </a:extLst>
          </p:cNvPr>
          <p:cNvPicPr>
            <a:picLocks noChangeAspect="1"/>
          </p:cNvPicPr>
          <p:nvPr/>
        </p:nvPicPr>
        <p:blipFill>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251460" y="1147858"/>
            <a:ext cx="3525679" cy="5288519"/>
          </a:xfrm>
          <a:prstGeom prst="rect">
            <a:avLst/>
          </a:prstGeom>
        </p:spPr>
      </p:pic>
      <p:sp>
        <p:nvSpPr>
          <p:cNvPr id="24" name="Rectangle 23"/>
          <p:cNvSpPr/>
          <p:nvPr/>
        </p:nvSpPr>
        <p:spPr>
          <a:xfrm>
            <a:off x="-18797" y="6379303"/>
            <a:ext cx="9162797" cy="478695"/>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 name="Rectangle 2">
            <a:extLst>
              <a:ext uri="{FF2B5EF4-FFF2-40B4-BE49-F238E27FC236}">
                <a16:creationId xmlns:a16="http://schemas.microsoft.com/office/drawing/2014/main" id="{6C630CEB-3771-4CCB-A7E4-C4BC913ED6B9}"/>
              </a:ext>
            </a:extLst>
          </p:cNvPr>
          <p:cNvSpPr/>
          <p:nvPr/>
        </p:nvSpPr>
        <p:spPr>
          <a:xfrm>
            <a:off x="-8965" y="0"/>
            <a:ext cx="9157648" cy="1156537"/>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481A6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rPr>
              <a:t>Case 2</a:t>
            </a:r>
          </a:p>
        </p:txBody>
      </p:sp>
      <p:pic>
        <p:nvPicPr>
          <p:cNvPr id="90" name="Picture 2" descr="C:\Users\goldinl.CTU\AppData\Local\Microsoft\Windows\Temporary Internet Files\Content.Outlook\OQUTX7GM\CHRC logo_HEARTicon (2).jpg">
            <a:extLst>
              <a:ext uri="{FF2B5EF4-FFF2-40B4-BE49-F238E27FC236}">
                <a16:creationId xmlns:a16="http://schemas.microsoft.com/office/drawing/2014/main" id="{DBC02BB8-1834-413B-88D4-797705FBDF27}"/>
              </a:ext>
            </a:extLst>
          </p:cNvPr>
          <p:cNvPicPr>
            <a:picLocks noChangeAspect="1" noChangeArrowheads="1"/>
          </p:cNvPicPr>
          <p:nvPr/>
        </p:nvPicPr>
        <p:blipFill>
          <a:blip r:embed="rId4" cstate="print">
            <a:clrChange>
              <a:clrFrom>
                <a:srgbClr val="FFFDFC"/>
              </a:clrFrom>
              <a:clrTo>
                <a:srgbClr val="FFFDFC">
                  <a:alpha val="0"/>
                </a:srgbClr>
              </a:clrTo>
            </a:clrChange>
            <a:biLevel thresh="25000"/>
            <a:extLst>
              <a:ext uri="{28A0092B-C50C-407E-A947-70E740481C1C}">
                <a14:useLocalDpi xmlns:a14="http://schemas.microsoft.com/office/drawing/2010/main" val="0"/>
              </a:ext>
            </a:extLst>
          </a:blip>
          <a:srcRect/>
          <a:stretch>
            <a:fillRect/>
          </a:stretch>
        </p:blipFill>
        <p:spPr bwMode="auto">
          <a:xfrm>
            <a:off x="8691727" y="6490451"/>
            <a:ext cx="263937" cy="274320"/>
          </a:xfrm>
          <a:prstGeom prst="rect">
            <a:avLst/>
          </a:prstGeom>
          <a:noFill/>
          <a:extLst>
            <a:ext uri="{909E8E84-426E-40dd-AFC4-6F175D3DCCD1}">
              <a14:hiddenFill xmlns:a14="http://schemas.microsoft.com/office/drawing/2010/main" xmlns="">
                <a:solidFill>
                  <a:srgbClr val="FFFFFF"/>
                </a:solidFill>
              </a14:hiddenFill>
            </a:ext>
          </a:extLst>
        </p:spPr>
      </p:pic>
      <p:sp>
        <p:nvSpPr>
          <p:cNvPr id="17" name="Rectangle 16">
            <a:extLst>
              <a:ext uri="{FF2B5EF4-FFF2-40B4-BE49-F238E27FC236}">
                <a16:creationId xmlns:a16="http://schemas.microsoft.com/office/drawing/2014/main" id="{4BC00265-C7A4-431E-9D92-F18BFF5AA3B7}"/>
              </a:ext>
            </a:extLst>
          </p:cNvPr>
          <p:cNvSpPr/>
          <p:nvPr/>
        </p:nvSpPr>
        <p:spPr>
          <a:xfrm>
            <a:off x="3741593" y="1410449"/>
            <a:ext cx="5214071" cy="446884"/>
          </a:xfrm>
          <a:prstGeom prst="rect">
            <a:avLst/>
          </a:prstGeom>
          <a:solidFill>
            <a:srgbClr val="7C6093">
              <a:alpha val="3019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b="1" dirty="0">
                <a:solidFill>
                  <a:schemeClr val="tx1"/>
                </a:solidFill>
                <a:latin typeface="Arial Narrow" panose="020B0606020202030204" pitchFamily="34" charset="0"/>
              </a:rPr>
              <a:t>Raj’s History</a:t>
            </a:r>
            <a:endParaRPr lang="en-US" b="1" dirty="0">
              <a:solidFill>
                <a:schemeClr val="tx1"/>
              </a:solidFill>
              <a:latin typeface="Arial Narrow" panose="020B0606020202030204" pitchFamily="34" charset="0"/>
            </a:endParaRPr>
          </a:p>
        </p:txBody>
      </p:sp>
      <p:sp>
        <p:nvSpPr>
          <p:cNvPr id="18" name="Freeform 10">
            <a:extLst>
              <a:ext uri="{FF2B5EF4-FFF2-40B4-BE49-F238E27FC236}">
                <a16:creationId xmlns:a16="http://schemas.microsoft.com/office/drawing/2014/main" id="{153D0D32-87B7-4414-9FDD-021E0BE24C98}"/>
              </a:ext>
            </a:extLst>
          </p:cNvPr>
          <p:cNvSpPr/>
          <p:nvPr/>
        </p:nvSpPr>
        <p:spPr>
          <a:xfrm>
            <a:off x="4024737" y="1858592"/>
            <a:ext cx="1069910" cy="1063012"/>
          </a:xfrm>
          <a:custGeom>
            <a:avLst/>
            <a:gdLst>
              <a:gd name="connsiteX0" fmla="*/ 0 w 1465388"/>
              <a:gd name="connsiteY0" fmla="*/ 0 h 1465388"/>
              <a:gd name="connsiteX1" fmla="*/ 1465388 w 1465388"/>
              <a:gd name="connsiteY1" fmla="*/ 0 h 1465388"/>
              <a:gd name="connsiteX2" fmla="*/ 1465388 w 1465388"/>
              <a:gd name="connsiteY2" fmla="*/ 1465388 h 1465388"/>
              <a:gd name="connsiteX3" fmla="*/ 0 w 1465388"/>
              <a:gd name="connsiteY3" fmla="*/ 1465388 h 1465388"/>
              <a:gd name="connsiteX4" fmla="*/ 0 w 1465388"/>
              <a:gd name="connsiteY4" fmla="*/ 0 h 1465388"/>
              <a:gd name="connsiteX0" fmla="*/ 314916 w 1925576"/>
              <a:gd name="connsiteY0" fmla="*/ 342901 h 1914384"/>
              <a:gd name="connsiteX1" fmla="*/ 1695482 w 1925576"/>
              <a:gd name="connsiteY1" fmla="*/ 224498 h 1914384"/>
              <a:gd name="connsiteX2" fmla="*/ 1695482 w 1925576"/>
              <a:gd name="connsiteY2" fmla="*/ 1689886 h 1914384"/>
              <a:gd name="connsiteX3" fmla="*/ 230094 w 1925576"/>
              <a:gd name="connsiteY3" fmla="*/ 1689886 h 1914384"/>
              <a:gd name="connsiteX4" fmla="*/ 314916 w 1925576"/>
              <a:gd name="connsiteY4" fmla="*/ 342901 h 1914384"/>
              <a:gd name="connsiteX0" fmla="*/ 314916 w 1925576"/>
              <a:gd name="connsiteY0" fmla="*/ 342901 h 1689886"/>
              <a:gd name="connsiteX1" fmla="*/ 1695482 w 1925576"/>
              <a:gd name="connsiteY1" fmla="*/ 224498 h 1689886"/>
              <a:gd name="connsiteX2" fmla="*/ 1695482 w 1925576"/>
              <a:gd name="connsiteY2" fmla="*/ 1689886 h 1689886"/>
              <a:gd name="connsiteX3" fmla="*/ 230094 w 1925576"/>
              <a:gd name="connsiteY3" fmla="*/ 1689886 h 1689886"/>
              <a:gd name="connsiteX4" fmla="*/ 314916 w 1925576"/>
              <a:gd name="connsiteY4" fmla="*/ 342901 h 1689886"/>
              <a:gd name="connsiteX0" fmla="*/ 84822 w 1695482"/>
              <a:gd name="connsiteY0" fmla="*/ 342901 h 1689886"/>
              <a:gd name="connsiteX1" fmla="*/ 1465388 w 1695482"/>
              <a:gd name="connsiteY1" fmla="*/ 224498 h 1689886"/>
              <a:gd name="connsiteX2" fmla="*/ 1465388 w 1695482"/>
              <a:gd name="connsiteY2" fmla="*/ 1689886 h 1689886"/>
              <a:gd name="connsiteX3" fmla="*/ 0 w 1695482"/>
              <a:gd name="connsiteY3" fmla="*/ 1689886 h 1689886"/>
              <a:gd name="connsiteX4" fmla="*/ 84822 w 1695482"/>
              <a:gd name="connsiteY4" fmla="*/ 342901 h 1689886"/>
              <a:gd name="connsiteX0" fmla="*/ 84822 w 1695482"/>
              <a:gd name="connsiteY0" fmla="*/ 118403 h 1465388"/>
              <a:gd name="connsiteX1" fmla="*/ 1465388 w 1695482"/>
              <a:gd name="connsiteY1" fmla="*/ 0 h 1465388"/>
              <a:gd name="connsiteX2" fmla="*/ 1465388 w 1695482"/>
              <a:gd name="connsiteY2" fmla="*/ 1465388 h 1465388"/>
              <a:gd name="connsiteX3" fmla="*/ 0 w 1695482"/>
              <a:gd name="connsiteY3" fmla="*/ 1465388 h 1465388"/>
              <a:gd name="connsiteX4" fmla="*/ 84822 w 1695482"/>
              <a:gd name="connsiteY4" fmla="*/ 118403 h 1465388"/>
              <a:gd name="connsiteX0" fmla="*/ 84822 w 1465388"/>
              <a:gd name="connsiteY0" fmla="*/ 118403 h 1465388"/>
              <a:gd name="connsiteX1" fmla="*/ 1465388 w 1465388"/>
              <a:gd name="connsiteY1" fmla="*/ 0 h 1465388"/>
              <a:gd name="connsiteX2" fmla="*/ 1465388 w 1465388"/>
              <a:gd name="connsiteY2" fmla="*/ 1465388 h 1465388"/>
              <a:gd name="connsiteX3" fmla="*/ 0 w 1465388"/>
              <a:gd name="connsiteY3" fmla="*/ 1465388 h 1465388"/>
              <a:gd name="connsiteX4" fmla="*/ 84822 w 1465388"/>
              <a:gd name="connsiteY4" fmla="*/ 118403 h 1465388"/>
              <a:gd name="connsiteX0" fmla="*/ 84822 w 1465388"/>
              <a:gd name="connsiteY0" fmla="*/ 0 h 1346985"/>
              <a:gd name="connsiteX1" fmla="*/ 1292302 w 1465388"/>
              <a:gd name="connsiteY1" fmla="*/ 8206 h 1346985"/>
              <a:gd name="connsiteX2" fmla="*/ 1465388 w 1465388"/>
              <a:gd name="connsiteY2" fmla="*/ 1346985 h 1346985"/>
              <a:gd name="connsiteX3" fmla="*/ 0 w 1465388"/>
              <a:gd name="connsiteY3" fmla="*/ 1346985 h 1346985"/>
              <a:gd name="connsiteX4" fmla="*/ 84822 w 1465388"/>
              <a:gd name="connsiteY4" fmla="*/ 0 h 1346985"/>
              <a:gd name="connsiteX0" fmla="*/ 84822 w 1441576"/>
              <a:gd name="connsiteY0" fmla="*/ 0 h 1346985"/>
              <a:gd name="connsiteX1" fmla="*/ 1292302 w 1441576"/>
              <a:gd name="connsiteY1" fmla="*/ 8206 h 1346985"/>
              <a:gd name="connsiteX2" fmla="*/ 1441576 w 1441576"/>
              <a:gd name="connsiteY2" fmla="*/ 1339728 h 1346985"/>
              <a:gd name="connsiteX3" fmla="*/ 0 w 1441576"/>
              <a:gd name="connsiteY3" fmla="*/ 1346985 h 1346985"/>
              <a:gd name="connsiteX4" fmla="*/ 84822 w 1441576"/>
              <a:gd name="connsiteY4" fmla="*/ 0 h 1346985"/>
              <a:gd name="connsiteX0" fmla="*/ 140839 w 1441576"/>
              <a:gd name="connsiteY0" fmla="*/ 0 h 1401414"/>
              <a:gd name="connsiteX1" fmla="*/ 1292302 w 1441576"/>
              <a:gd name="connsiteY1" fmla="*/ 62635 h 1401414"/>
              <a:gd name="connsiteX2" fmla="*/ 1441576 w 1441576"/>
              <a:gd name="connsiteY2" fmla="*/ 1394157 h 1401414"/>
              <a:gd name="connsiteX3" fmla="*/ 0 w 1441576"/>
              <a:gd name="connsiteY3" fmla="*/ 1401414 h 1401414"/>
              <a:gd name="connsiteX4" fmla="*/ 140839 w 1441576"/>
              <a:gd name="connsiteY4" fmla="*/ 0 h 1401414"/>
              <a:gd name="connsiteX0" fmla="*/ 140839 w 1410507"/>
              <a:gd name="connsiteY0" fmla="*/ 0 h 1401414"/>
              <a:gd name="connsiteX1" fmla="*/ 1292302 w 1410507"/>
              <a:gd name="connsiteY1" fmla="*/ 62635 h 1401414"/>
              <a:gd name="connsiteX2" fmla="*/ 1410507 w 1410507"/>
              <a:gd name="connsiteY2" fmla="*/ 1361500 h 1401414"/>
              <a:gd name="connsiteX3" fmla="*/ 0 w 1410507"/>
              <a:gd name="connsiteY3" fmla="*/ 1401414 h 1401414"/>
              <a:gd name="connsiteX4" fmla="*/ 140839 w 1410507"/>
              <a:gd name="connsiteY4" fmla="*/ 0 h 1401414"/>
              <a:gd name="connsiteX0" fmla="*/ 40827 w 1410507"/>
              <a:gd name="connsiteY0" fmla="*/ 0 h 1401414"/>
              <a:gd name="connsiteX1" fmla="*/ 1292302 w 1410507"/>
              <a:gd name="connsiteY1" fmla="*/ 62635 h 1401414"/>
              <a:gd name="connsiteX2" fmla="*/ 1410507 w 1410507"/>
              <a:gd name="connsiteY2" fmla="*/ 1361500 h 1401414"/>
              <a:gd name="connsiteX3" fmla="*/ 0 w 1410507"/>
              <a:gd name="connsiteY3" fmla="*/ 1401414 h 1401414"/>
              <a:gd name="connsiteX4" fmla="*/ 40827 w 1410507"/>
              <a:gd name="connsiteY4" fmla="*/ 0 h 1401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507" h="1401414">
                <a:moveTo>
                  <a:pt x="40827" y="0"/>
                </a:moveTo>
                <a:lnTo>
                  <a:pt x="1292302" y="62635"/>
                </a:lnTo>
                <a:lnTo>
                  <a:pt x="1410507" y="1361500"/>
                </a:lnTo>
                <a:lnTo>
                  <a:pt x="0" y="1401414"/>
                </a:lnTo>
                <a:lnTo>
                  <a:pt x="40827" y="0"/>
                </a:lnTo>
                <a:close/>
              </a:path>
            </a:pathLst>
          </a:custGeom>
          <a:solidFill>
            <a:schemeClr val="bg1"/>
          </a:solidFill>
          <a:ln>
            <a:noFill/>
          </a:ln>
          <a:effectLst>
            <a:outerShdw blurRad="127000" dist="38100" dir="8100000" algn="tr" rotWithShape="0">
              <a:prstClr val="black">
                <a:alpha val="5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22EA564-FD6E-492A-9CDD-2793BF60C92A}"/>
              </a:ext>
            </a:extLst>
          </p:cNvPr>
          <p:cNvSpPr/>
          <p:nvPr/>
        </p:nvSpPr>
        <p:spPr>
          <a:xfrm>
            <a:off x="3741593" y="1815832"/>
            <a:ext cx="5214071" cy="1548602"/>
          </a:xfrm>
          <a:prstGeom prst="rect">
            <a:avLst/>
          </a:prstGeom>
          <a:solidFill>
            <a:srgbClr val="481A6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9B16BED-4B78-440E-9451-9A11310BC546}"/>
              </a:ext>
            </a:extLst>
          </p:cNvPr>
          <p:cNvSpPr/>
          <p:nvPr/>
        </p:nvSpPr>
        <p:spPr>
          <a:xfrm>
            <a:off x="3924793" y="1987454"/>
            <a:ext cx="1039860" cy="1269814"/>
          </a:xfrm>
          <a:prstGeom prst="rect">
            <a:avLst/>
          </a:prstGeom>
          <a:solidFill>
            <a:schemeClr val="bg1">
              <a:lumMod val="95000"/>
            </a:schemeClr>
          </a:solidFill>
          <a:ln>
            <a:noFill/>
          </a:ln>
          <a:effectLst>
            <a:innerShdw blurRad="63500" dist="38100" dir="18900000">
              <a:prstClr val="black">
                <a:alpha val="3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itchFamily="34" charset="0"/>
              <a:cs typeface="Arial" pitchFamily="34" charset="0"/>
            </a:endParaRPr>
          </a:p>
        </p:txBody>
      </p:sp>
      <p:pic>
        <p:nvPicPr>
          <p:cNvPr id="21" name="Picture 20">
            <a:extLst>
              <a:ext uri="{FF2B5EF4-FFF2-40B4-BE49-F238E27FC236}">
                <a16:creationId xmlns:a16="http://schemas.microsoft.com/office/drawing/2014/main" id="{D513D554-8DC2-4966-BA5A-202CB9A033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21706" y="2202707"/>
            <a:ext cx="838362" cy="838362"/>
          </a:xfrm>
          <a:prstGeom prst="rect">
            <a:avLst/>
          </a:prstGeom>
        </p:spPr>
      </p:pic>
      <p:sp>
        <p:nvSpPr>
          <p:cNvPr id="22" name="TextBox 21">
            <a:extLst>
              <a:ext uri="{FF2B5EF4-FFF2-40B4-BE49-F238E27FC236}">
                <a16:creationId xmlns:a16="http://schemas.microsoft.com/office/drawing/2014/main" id="{68C743DE-067D-49DB-A06C-9EFC0506C0AC}"/>
              </a:ext>
            </a:extLst>
          </p:cNvPr>
          <p:cNvSpPr txBox="1"/>
          <p:nvPr/>
        </p:nvSpPr>
        <p:spPr>
          <a:xfrm>
            <a:off x="5049593" y="1933828"/>
            <a:ext cx="3851641" cy="1323439"/>
          </a:xfrm>
          <a:prstGeom prst="rect">
            <a:avLst/>
          </a:prstGeom>
          <a:noFill/>
        </p:spPr>
        <p:txBody>
          <a:bodyPr wrap="square" rtlCol="0">
            <a:spAutoFit/>
          </a:bodyPr>
          <a:lstStyle/>
          <a:p>
            <a:pPr marL="285750" indent="-285750">
              <a:buFont typeface="Agency FB" panose="020B0503020202020204" pitchFamily="34" charset="0"/>
              <a:buChar char="•"/>
            </a:pPr>
            <a:r>
              <a:rPr lang="en-CA" sz="1600" dirty="0">
                <a:solidFill>
                  <a:schemeClr val="bg1"/>
                </a:solidFill>
                <a:latin typeface="Arial Narrow" panose="020B0606020202030204" pitchFamily="34" charset="0"/>
              </a:rPr>
              <a:t>Experienced NSTEMI 2 months earlier  (stent x 2) </a:t>
            </a:r>
          </a:p>
          <a:p>
            <a:pPr marL="285750" indent="-285750">
              <a:buFont typeface="Agency FB" panose="020B0503020202020204" pitchFamily="34" charset="0"/>
              <a:buChar char="•"/>
            </a:pPr>
            <a:r>
              <a:rPr lang="en-CA" sz="1600" dirty="0">
                <a:solidFill>
                  <a:schemeClr val="bg1"/>
                </a:solidFill>
                <a:latin typeface="Arial Narrow" panose="020B0606020202030204" pitchFamily="34" charset="0"/>
              </a:rPr>
              <a:t>Ex-smoker (just quit after MI)</a:t>
            </a:r>
          </a:p>
          <a:p>
            <a:pPr marL="285750" indent="-285750">
              <a:buFont typeface="Agency FB" panose="020B0503020202020204" pitchFamily="34" charset="0"/>
              <a:buChar char="•"/>
            </a:pPr>
            <a:r>
              <a:rPr lang="en-CA" sz="1600" dirty="0">
                <a:solidFill>
                  <a:schemeClr val="bg1"/>
                </a:solidFill>
                <a:latin typeface="Arial Narrow" panose="020B0606020202030204" pitchFamily="34" charset="0"/>
              </a:rPr>
              <a:t>Hypertension</a:t>
            </a:r>
          </a:p>
          <a:p>
            <a:pPr marL="285750" indent="-285750">
              <a:buFont typeface="Agency FB" panose="020B0503020202020204" pitchFamily="34" charset="0"/>
              <a:buChar char="•"/>
            </a:pPr>
            <a:r>
              <a:rPr lang="en-CA" sz="1600" dirty="0">
                <a:solidFill>
                  <a:prstClr val="white"/>
                </a:solidFill>
                <a:latin typeface="Arial Narrow" panose="020B0606020202030204" pitchFamily="34" charset="0"/>
              </a:rPr>
              <a:t>Family history of CVD</a:t>
            </a:r>
          </a:p>
        </p:txBody>
      </p:sp>
      <p:sp>
        <p:nvSpPr>
          <p:cNvPr id="13" name="Rectangle 12">
            <a:extLst>
              <a:ext uri="{FF2B5EF4-FFF2-40B4-BE49-F238E27FC236}">
                <a16:creationId xmlns:a16="http://schemas.microsoft.com/office/drawing/2014/main" id="{D4B4B9BC-B6D3-4682-B1E5-F952593AE423}"/>
              </a:ext>
            </a:extLst>
          </p:cNvPr>
          <p:cNvSpPr/>
          <p:nvPr/>
        </p:nvSpPr>
        <p:spPr>
          <a:xfrm>
            <a:off x="3741593" y="3531829"/>
            <a:ext cx="5214071" cy="446884"/>
          </a:xfrm>
          <a:prstGeom prst="rect">
            <a:avLst/>
          </a:prstGeom>
          <a:solidFill>
            <a:srgbClr val="7C6093">
              <a:alpha val="3019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b="1" dirty="0">
                <a:solidFill>
                  <a:schemeClr val="tx1"/>
                </a:solidFill>
                <a:latin typeface="Arial Narrow" panose="020B0606020202030204" pitchFamily="34" charset="0"/>
              </a:rPr>
              <a:t>Physical Exam</a:t>
            </a:r>
            <a:endParaRPr lang="en-US" b="1" dirty="0">
              <a:solidFill>
                <a:schemeClr val="tx1"/>
              </a:solidFill>
              <a:latin typeface="Arial Narrow" panose="020B0606020202030204" pitchFamily="34" charset="0"/>
            </a:endParaRPr>
          </a:p>
        </p:txBody>
      </p:sp>
      <p:sp>
        <p:nvSpPr>
          <p:cNvPr id="14" name="Rectangle 13">
            <a:extLst>
              <a:ext uri="{FF2B5EF4-FFF2-40B4-BE49-F238E27FC236}">
                <a16:creationId xmlns:a16="http://schemas.microsoft.com/office/drawing/2014/main" id="{2D0E70A2-8F8E-4A8C-B930-C31AA2176800}"/>
              </a:ext>
            </a:extLst>
          </p:cNvPr>
          <p:cNvSpPr/>
          <p:nvPr/>
        </p:nvSpPr>
        <p:spPr>
          <a:xfrm>
            <a:off x="3741593" y="3937212"/>
            <a:ext cx="5214071" cy="1889792"/>
          </a:xfrm>
          <a:prstGeom prst="rect">
            <a:avLst/>
          </a:prstGeom>
          <a:solidFill>
            <a:srgbClr val="481A6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3671C64-D546-45BB-8E0F-C4E0914A0F0C}"/>
              </a:ext>
            </a:extLst>
          </p:cNvPr>
          <p:cNvSpPr txBox="1"/>
          <p:nvPr/>
        </p:nvSpPr>
        <p:spPr>
          <a:xfrm>
            <a:off x="5104048" y="4097278"/>
            <a:ext cx="3851641" cy="1569660"/>
          </a:xfrm>
          <a:prstGeom prst="rect">
            <a:avLst/>
          </a:prstGeom>
          <a:noFill/>
        </p:spPr>
        <p:txBody>
          <a:bodyPr wrap="square" rtlCol="0">
            <a:spAutoFit/>
          </a:bodyPr>
          <a:lstStyle/>
          <a:p>
            <a:pPr marL="285750" indent="-285750">
              <a:buFont typeface="Agency FB" panose="020B0503020202020204" pitchFamily="34" charset="0"/>
              <a:buChar char="•"/>
            </a:pPr>
            <a:r>
              <a:rPr lang="en-US" sz="1600" dirty="0">
                <a:solidFill>
                  <a:schemeClr val="bg1"/>
                </a:solidFill>
                <a:latin typeface="Arial Narrow" panose="020B0606020202030204" pitchFamily="34" charset="0"/>
              </a:rPr>
              <a:t>Weight 95.3 kg</a:t>
            </a:r>
          </a:p>
          <a:p>
            <a:pPr marL="285750" indent="-285750">
              <a:buFont typeface="Agency FB" panose="020B0503020202020204" pitchFamily="34" charset="0"/>
              <a:buChar char="•"/>
            </a:pPr>
            <a:r>
              <a:rPr lang="en-CA" sz="1600" dirty="0">
                <a:solidFill>
                  <a:schemeClr val="bg1"/>
                </a:solidFill>
                <a:latin typeface="Arial Narrow" panose="020B0606020202030204" pitchFamily="34" charset="0"/>
              </a:rPr>
              <a:t>Height 1.90 m</a:t>
            </a:r>
          </a:p>
          <a:p>
            <a:pPr marL="285750" indent="-285750">
              <a:buFont typeface="Agency FB" panose="020B0503020202020204" pitchFamily="34" charset="0"/>
              <a:buChar char="•"/>
            </a:pPr>
            <a:r>
              <a:rPr lang="en-CA" sz="1600" dirty="0">
                <a:solidFill>
                  <a:schemeClr val="bg1"/>
                </a:solidFill>
                <a:latin typeface="Arial Narrow" panose="020B0606020202030204" pitchFamily="34" charset="0"/>
              </a:rPr>
              <a:t>BMI </a:t>
            </a:r>
            <a:r>
              <a:rPr lang="en-US" sz="1600" dirty="0">
                <a:solidFill>
                  <a:schemeClr val="bg1"/>
                </a:solidFill>
                <a:latin typeface="Arial Narrow" panose="020B0606020202030204" pitchFamily="34" charset="0"/>
              </a:rPr>
              <a:t>27.7 kg/m</a:t>
            </a:r>
            <a:r>
              <a:rPr lang="en-US" sz="1600" baseline="30000" dirty="0">
                <a:solidFill>
                  <a:schemeClr val="bg1"/>
                </a:solidFill>
                <a:latin typeface="Arial Narrow" panose="020B0606020202030204" pitchFamily="34" charset="0"/>
              </a:rPr>
              <a:t>2</a:t>
            </a:r>
          </a:p>
          <a:p>
            <a:pPr marL="285750" indent="-285750">
              <a:buFont typeface="Agency FB" panose="020B0503020202020204" pitchFamily="34" charset="0"/>
              <a:buChar char="•"/>
            </a:pPr>
            <a:r>
              <a:rPr lang="en-US" sz="1600" dirty="0">
                <a:solidFill>
                  <a:schemeClr val="bg1"/>
                </a:solidFill>
                <a:latin typeface="Arial Narrow" panose="020B0606020202030204" pitchFamily="34" charset="0"/>
              </a:rPr>
              <a:t>BP  132/84 mmHg</a:t>
            </a:r>
          </a:p>
          <a:p>
            <a:pPr marL="285750" indent="-285750">
              <a:buFont typeface="Agency FB" panose="020B0503020202020204" pitchFamily="34" charset="0"/>
              <a:buChar char="•"/>
            </a:pPr>
            <a:r>
              <a:rPr lang="en-US" sz="1600" dirty="0">
                <a:solidFill>
                  <a:schemeClr val="bg1"/>
                </a:solidFill>
                <a:latin typeface="Arial Narrow" panose="020B0606020202030204" pitchFamily="34" charset="0"/>
              </a:rPr>
              <a:t>HR 70 BPM regular</a:t>
            </a:r>
          </a:p>
          <a:p>
            <a:pPr marL="285750" indent="-285750">
              <a:buFont typeface="Agency FB" panose="020B0503020202020204" pitchFamily="34" charset="0"/>
              <a:buChar char="•"/>
            </a:pPr>
            <a:r>
              <a:rPr lang="en-CA" sz="1600" dirty="0">
                <a:solidFill>
                  <a:schemeClr val="bg1"/>
                </a:solidFill>
                <a:latin typeface="Arial Narrow" panose="020B0606020202030204" pitchFamily="34" charset="0"/>
              </a:rPr>
              <a:t>Echo preserved LV function </a:t>
            </a:r>
          </a:p>
        </p:txBody>
      </p:sp>
      <p:sp>
        <p:nvSpPr>
          <p:cNvPr id="16" name="Rectangle 15">
            <a:extLst>
              <a:ext uri="{FF2B5EF4-FFF2-40B4-BE49-F238E27FC236}">
                <a16:creationId xmlns:a16="http://schemas.microsoft.com/office/drawing/2014/main" id="{B54B0EE6-34F5-4259-9F74-EFF04E966181}"/>
              </a:ext>
            </a:extLst>
          </p:cNvPr>
          <p:cNvSpPr/>
          <p:nvPr/>
        </p:nvSpPr>
        <p:spPr>
          <a:xfrm>
            <a:off x="3924793" y="4165983"/>
            <a:ext cx="1039860" cy="1449545"/>
          </a:xfrm>
          <a:prstGeom prst="rect">
            <a:avLst/>
          </a:prstGeom>
          <a:solidFill>
            <a:schemeClr val="bg1">
              <a:lumMod val="95000"/>
            </a:schemeClr>
          </a:solidFill>
          <a:ln>
            <a:noFill/>
          </a:ln>
          <a:effectLst>
            <a:innerShdw blurRad="63500" dist="38100" dir="18900000">
              <a:prstClr val="black">
                <a:alpha val="3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itchFamily="34" charset="0"/>
              <a:cs typeface="Arial" pitchFamily="34" charset="0"/>
            </a:endParaRPr>
          </a:p>
        </p:txBody>
      </p:sp>
      <p:pic>
        <p:nvPicPr>
          <p:cNvPr id="23" name="Picture 14" descr="Image result for stethoscope icons png">
            <a:extLst>
              <a:ext uri="{FF2B5EF4-FFF2-40B4-BE49-F238E27FC236}">
                <a16:creationId xmlns:a16="http://schemas.microsoft.com/office/drawing/2014/main" id="{6C45B7A2-8A76-46CB-A358-3E0C3B2260D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28088" y="4478656"/>
            <a:ext cx="936515" cy="936515"/>
          </a:xfrm>
          <a:prstGeom prst="rect">
            <a:avLst/>
          </a:prstGeom>
          <a:noFill/>
          <a:extLst>
            <a:ext uri="{909E8E84-426E-40dd-AFC4-6F175D3DCCD1}">
              <a14:hiddenFill xmlns:a14="http://schemas.microsoft.com/office/drawing/2010/main" xmlns="">
                <a:solidFill>
                  <a:srgbClr val="FFFFFF"/>
                </a:solidFill>
              </a14:hiddenFill>
            </a:ext>
          </a:extLst>
        </p:spPr>
      </p:pic>
      <p:sp>
        <p:nvSpPr>
          <p:cNvPr id="25" name="TextBox 24">
            <a:extLst>
              <a:ext uri="{FF2B5EF4-FFF2-40B4-BE49-F238E27FC236}">
                <a16:creationId xmlns:a16="http://schemas.microsoft.com/office/drawing/2014/main" id="{01C35B45-AFDC-4C49-A6B5-1F7BAD785DE8}"/>
              </a:ext>
            </a:extLst>
          </p:cNvPr>
          <p:cNvSpPr txBox="1"/>
          <p:nvPr/>
        </p:nvSpPr>
        <p:spPr>
          <a:xfrm>
            <a:off x="1399953" y="1221382"/>
            <a:ext cx="2761130" cy="86177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2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Raj</a:t>
            </a:r>
            <a:endParaRPr kumimoji="0" lang="en-US" sz="32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60 </a:t>
            </a:r>
            <a:r>
              <a:rPr kumimoji="0" lang="en-U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 </a:t>
            </a:r>
          </a:p>
        </p:txBody>
      </p:sp>
    </p:spTree>
    <p:extLst>
      <p:ext uri="{BB962C8B-B14F-4D97-AF65-F5344CB8AC3E}">
        <p14:creationId xmlns:p14="http://schemas.microsoft.com/office/powerpoint/2010/main" val="2497101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2" grpId="0"/>
      <p:bldP spid="13" grpId="0" animBg="1"/>
      <p:bldP spid="14" grpId="0" animBg="1"/>
      <p:bldP spid="15" grpId="0"/>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person wearing a suit and tie&#10;&#10;Description generated with very high confidence">
            <a:extLst>
              <a:ext uri="{FF2B5EF4-FFF2-40B4-BE49-F238E27FC236}">
                <a16:creationId xmlns:a16="http://schemas.microsoft.com/office/drawing/2014/main" id="{2FF82D3B-C7A3-409E-863F-E740D0A21EA7}"/>
              </a:ext>
            </a:extLst>
          </p:cNvPr>
          <p:cNvPicPr>
            <a:picLocks noChangeAspect="1"/>
          </p:cNvPicPr>
          <p:nvPr/>
        </p:nvPicPr>
        <p:blipFill>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213360" y="1147858"/>
            <a:ext cx="3525679" cy="5288519"/>
          </a:xfrm>
          <a:prstGeom prst="rect">
            <a:avLst/>
          </a:prstGeom>
        </p:spPr>
      </p:pic>
      <p:sp>
        <p:nvSpPr>
          <p:cNvPr id="18" name="Rectangle 17"/>
          <p:cNvSpPr/>
          <p:nvPr/>
        </p:nvSpPr>
        <p:spPr>
          <a:xfrm>
            <a:off x="-18797" y="6379303"/>
            <a:ext cx="9162797" cy="478695"/>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 name="Rectangle 2">
            <a:extLst>
              <a:ext uri="{FF2B5EF4-FFF2-40B4-BE49-F238E27FC236}">
                <a16:creationId xmlns:a16="http://schemas.microsoft.com/office/drawing/2014/main" id="{6C630CEB-3771-4CCB-A7E4-C4BC913ED6B9}"/>
              </a:ext>
            </a:extLst>
          </p:cNvPr>
          <p:cNvSpPr/>
          <p:nvPr/>
        </p:nvSpPr>
        <p:spPr>
          <a:xfrm>
            <a:off x="-8965" y="0"/>
            <a:ext cx="9157648" cy="1156537"/>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481A6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rPr>
              <a:t>Case 2</a:t>
            </a:r>
          </a:p>
        </p:txBody>
      </p:sp>
      <p:pic>
        <p:nvPicPr>
          <p:cNvPr id="90" name="Picture 2" descr="C:\Users\goldinl.CTU\AppData\Local\Microsoft\Windows\Temporary Internet Files\Content.Outlook\OQUTX7GM\CHRC logo_HEARTicon (2).jpg">
            <a:extLst>
              <a:ext uri="{FF2B5EF4-FFF2-40B4-BE49-F238E27FC236}">
                <a16:creationId xmlns:a16="http://schemas.microsoft.com/office/drawing/2014/main" id="{DBC02BB8-1834-413B-88D4-797705FBDF27}"/>
              </a:ext>
            </a:extLst>
          </p:cNvPr>
          <p:cNvPicPr>
            <a:picLocks noChangeAspect="1" noChangeArrowheads="1"/>
          </p:cNvPicPr>
          <p:nvPr/>
        </p:nvPicPr>
        <p:blipFill>
          <a:blip r:embed="rId4" cstate="print">
            <a:clrChange>
              <a:clrFrom>
                <a:srgbClr val="FFFDFC"/>
              </a:clrFrom>
              <a:clrTo>
                <a:srgbClr val="FFFDFC">
                  <a:alpha val="0"/>
                </a:srgbClr>
              </a:clrTo>
            </a:clrChange>
            <a:biLevel thresh="25000"/>
            <a:extLst>
              <a:ext uri="{28A0092B-C50C-407E-A947-70E740481C1C}">
                <a14:useLocalDpi xmlns:a14="http://schemas.microsoft.com/office/drawing/2010/main" val="0"/>
              </a:ext>
            </a:extLst>
          </a:blip>
          <a:srcRect/>
          <a:stretch>
            <a:fillRect/>
          </a:stretch>
        </p:blipFill>
        <p:spPr bwMode="auto">
          <a:xfrm>
            <a:off x="8691727" y="6490451"/>
            <a:ext cx="263937" cy="274320"/>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Rectangle 12">
            <a:extLst>
              <a:ext uri="{FF2B5EF4-FFF2-40B4-BE49-F238E27FC236}">
                <a16:creationId xmlns:a16="http://schemas.microsoft.com/office/drawing/2014/main" id="{D4B4B9BC-B6D3-4682-B1E5-F952593AE423}"/>
              </a:ext>
            </a:extLst>
          </p:cNvPr>
          <p:cNvSpPr/>
          <p:nvPr/>
        </p:nvSpPr>
        <p:spPr>
          <a:xfrm>
            <a:off x="3741593" y="1819499"/>
            <a:ext cx="5214071" cy="446884"/>
          </a:xfrm>
          <a:prstGeom prst="rect">
            <a:avLst/>
          </a:prstGeom>
          <a:solidFill>
            <a:srgbClr val="7C6093">
              <a:alpha val="3019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b="1" dirty="0">
                <a:solidFill>
                  <a:schemeClr val="tx1"/>
                </a:solidFill>
                <a:latin typeface="Arial Narrow" panose="020B0606020202030204" pitchFamily="34" charset="0"/>
              </a:rPr>
              <a:t>Medications</a:t>
            </a:r>
          </a:p>
        </p:txBody>
      </p:sp>
      <p:sp>
        <p:nvSpPr>
          <p:cNvPr id="14" name="Rectangle 13">
            <a:extLst>
              <a:ext uri="{FF2B5EF4-FFF2-40B4-BE49-F238E27FC236}">
                <a16:creationId xmlns:a16="http://schemas.microsoft.com/office/drawing/2014/main" id="{2D0E70A2-8F8E-4A8C-B930-C31AA2176800}"/>
              </a:ext>
            </a:extLst>
          </p:cNvPr>
          <p:cNvSpPr/>
          <p:nvPr/>
        </p:nvSpPr>
        <p:spPr>
          <a:xfrm>
            <a:off x="3741592" y="2248250"/>
            <a:ext cx="5214071" cy="1582328"/>
          </a:xfrm>
          <a:prstGeom prst="rect">
            <a:avLst/>
          </a:prstGeom>
          <a:solidFill>
            <a:srgbClr val="481A6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3671C64-D546-45BB-8E0F-C4E0914A0F0C}"/>
              </a:ext>
            </a:extLst>
          </p:cNvPr>
          <p:cNvSpPr txBox="1"/>
          <p:nvPr/>
        </p:nvSpPr>
        <p:spPr>
          <a:xfrm>
            <a:off x="5078639" y="2361395"/>
            <a:ext cx="3851641" cy="1323439"/>
          </a:xfrm>
          <a:prstGeom prst="rect">
            <a:avLst/>
          </a:prstGeom>
          <a:noFill/>
        </p:spPr>
        <p:txBody>
          <a:bodyPr wrap="square" rtlCol="0">
            <a:spAutoFit/>
          </a:bodyPr>
          <a:lstStyle/>
          <a:p>
            <a:pPr marL="285750" indent="-285750">
              <a:buFont typeface="Agency FB" panose="020B0503020202020204" pitchFamily="34" charset="0"/>
              <a:buChar char="•"/>
            </a:pPr>
            <a:r>
              <a:rPr lang="en-CA" sz="1600" dirty="0">
                <a:solidFill>
                  <a:schemeClr val="bg1"/>
                </a:solidFill>
                <a:latin typeface="Arial Narrow" panose="020B0606020202030204" pitchFamily="34" charset="0"/>
              </a:rPr>
              <a:t>Atorvastatin 80 mg </a:t>
            </a:r>
            <a:r>
              <a:rPr lang="en-CA" sz="1600" dirty="0" err="1">
                <a:solidFill>
                  <a:schemeClr val="bg1"/>
                </a:solidFill>
                <a:latin typeface="Arial Narrow" panose="020B0606020202030204" pitchFamily="34" charset="0"/>
              </a:rPr>
              <a:t>qhs</a:t>
            </a:r>
            <a:r>
              <a:rPr lang="en-CA" sz="1600" dirty="0">
                <a:solidFill>
                  <a:schemeClr val="bg1"/>
                </a:solidFill>
                <a:latin typeface="Arial Narrow" panose="020B0606020202030204" pitchFamily="34" charset="0"/>
              </a:rPr>
              <a:t> </a:t>
            </a:r>
          </a:p>
          <a:p>
            <a:pPr marL="285750" indent="-285750">
              <a:buFont typeface="Agency FB" panose="020B0503020202020204" pitchFamily="34" charset="0"/>
              <a:buChar char="•"/>
            </a:pPr>
            <a:r>
              <a:rPr lang="en-CA" sz="1600" dirty="0">
                <a:solidFill>
                  <a:schemeClr val="bg1"/>
                </a:solidFill>
                <a:latin typeface="Arial Narrow" panose="020B0606020202030204" pitchFamily="34" charset="0"/>
              </a:rPr>
              <a:t>Aspirin 75 mg OD</a:t>
            </a:r>
          </a:p>
          <a:p>
            <a:pPr marL="285750" indent="-285750">
              <a:buFont typeface="Agency FB" panose="020B0503020202020204" pitchFamily="34" charset="0"/>
              <a:buChar char="•"/>
            </a:pPr>
            <a:r>
              <a:rPr lang="en-CA" sz="1600" dirty="0" err="1">
                <a:solidFill>
                  <a:schemeClr val="bg1"/>
                </a:solidFill>
                <a:latin typeface="Arial Narrow" panose="020B0606020202030204" pitchFamily="34" charset="0"/>
              </a:rPr>
              <a:t>Clopidogrel</a:t>
            </a:r>
            <a:r>
              <a:rPr lang="en-CA" sz="1600" dirty="0">
                <a:solidFill>
                  <a:schemeClr val="bg1"/>
                </a:solidFill>
                <a:latin typeface="Arial Narrow" panose="020B0606020202030204" pitchFamily="34" charset="0"/>
              </a:rPr>
              <a:t> 75mg OD</a:t>
            </a:r>
          </a:p>
          <a:p>
            <a:pPr marL="285750" indent="-285750">
              <a:buFont typeface="Agency FB" panose="020B0503020202020204" pitchFamily="34" charset="0"/>
              <a:buChar char="•"/>
            </a:pPr>
            <a:r>
              <a:rPr lang="en-CA" sz="1600" dirty="0">
                <a:solidFill>
                  <a:schemeClr val="bg1"/>
                </a:solidFill>
                <a:latin typeface="Arial Narrow" panose="020B0606020202030204" pitchFamily="34" charset="0"/>
              </a:rPr>
              <a:t>Bisoprolol 5 mg OD </a:t>
            </a:r>
          </a:p>
          <a:p>
            <a:pPr marL="285750" indent="-285750">
              <a:buFont typeface="Agency FB" panose="020B0503020202020204" pitchFamily="34" charset="0"/>
              <a:buChar char="•"/>
            </a:pPr>
            <a:r>
              <a:rPr lang="en-CA" sz="1600" dirty="0">
                <a:solidFill>
                  <a:schemeClr val="bg1"/>
                </a:solidFill>
                <a:latin typeface="Arial Narrow" panose="020B0606020202030204" pitchFamily="34" charset="0"/>
              </a:rPr>
              <a:t>Perindopril 8 mg OD</a:t>
            </a:r>
          </a:p>
        </p:txBody>
      </p:sp>
      <p:sp>
        <p:nvSpPr>
          <p:cNvPr id="16" name="Rectangle 15">
            <a:extLst>
              <a:ext uri="{FF2B5EF4-FFF2-40B4-BE49-F238E27FC236}">
                <a16:creationId xmlns:a16="http://schemas.microsoft.com/office/drawing/2014/main" id="{B54B0EE6-34F5-4259-9F74-EFF04E966181}"/>
              </a:ext>
            </a:extLst>
          </p:cNvPr>
          <p:cNvSpPr/>
          <p:nvPr/>
        </p:nvSpPr>
        <p:spPr>
          <a:xfrm>
            <a:off x="3924793" y="2425078"/>
            <a:ext cx="1039860" cy="1141357"/>
          </a:xfrm>
          <a:prstGeom prst="rect">
            <a:avLst/>
          </a:prstGeom>
          <a:solidFill>
            <a:schemeClr val="bg1">
              <a:lumMod val="95000"/>
            </a:schemeClr>
          </a:solidFill>
          <a:ln>
            <a:noFill/>
          </a:ln>
          <a:effectLst>
            <a:innerShdw blurRad="63500" dist="38100" dir="18900000">
              <a:prstClr val="black">
                <a:alpha val="3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itchFamily="34" charset="0"/>
              <a:cs typeface="Arial" pitchFamily="34" charset="0"/>
            </a:endParaRPr>
          </a:p>
        </p:txBody>
      </p:sp>
      <p:pic>
        <p:nvPicPr>
          <p:cNvPr id="24" name="Picture 23">
            <a:extLst>
              <a:ext uri="{FF2B5EF4-FFF2-40B4-BE49-F238E27FC236}">
                <a16:creationId xmlns:a16="http://schemas.microsoft.com/office/drawing/2014/main" id="{E3C36699-2BF2-419E-A052-6886F33C025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38779" y="2599433"/>
            <a:ext cx="764529" cy="764529"/>
          </a:xfrm>
          <a:prstGeom prst="rect">
            <a:avLst/>
          </a:prstGeom>
        </p:spPr>
      </p:pic>
      <p:sp>
        <p:nvSpPr>
          <p:cNvPr id="25" name="Rectangle 24">
            <a:extLst>
              <a:ext uri="{FF2B5EF4-FFF2-40B4-BE49-F238E27FC236}">
                <a16:creationId xmlns:a16="http://schemas.microsoft.com/office/drawing/2014/main" id="{E0E423A5-E7D8-44F7-8DD0-08C1FB7F6A92}"/>
              </a:ext>
            </a:extLst>
          </p:cNvPr>
          <p:cNvSpPr/>
          <p:nvPr/>
        </p:nvSpPr>
        <p:spPr>
          <a:xfrm>
            <a:off x="3741593" y="4002648"/>
            <a:ext cx="5214071" cy="446884"/>
          </a:xfrm>
          <a:prstGeom prst="rect">
            <a:avLst/>
          </a:prstGeom>
          <a:solidFill>
            <a:srgbClr val="7C6093">
              <a:alpha val="3019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b="1" dirty="0">
                <a:solidFill>
                  <a:schemeClr val="tx1"/>
                </a:solidFill>
                <a:latin typeface="Arial Narrow" panose="020B0606020202030204" pitchFamily="34" charset="0"/>
              </a:rPr>
              <a:t>Labs</a:t>
            </a:r>
          </a:p>
        </p:txBody>
      </p:sp>
      <p:sp>
        <p:nvSpPr>
          <p:cNvPr id="26" name="Rectangle 25">
            <a:extLst>
              <a:ext uri="{FF2B5EF4-FFF2-40B4-BE49-F238E27FC236}">
                <a16:creationId xmlns:a16="http://schemas.microsoft.com/office/drawing/2014/main" id="{1CA30E4A-05AB-436B-871F-91C46D97931B}"/>
              </a:ext>
            </a:extLst>
          </p:cNvPr>
          <p:cNvSpPr/>
          <p:nvPr/>
        </p:nvSpPr>
        <p:spPr>
          <a:xfrm>
            <a:off x="3741593" y="4408031"/>
            <a:ext cx="5214071" cy="1467781"/>
          </a:xfrm>
          <a:prstGeom prst="rect">
            <a:avLst/>
          </a:prstGeom>
          <a:solidFill>
            <a:srgbClr val="481A6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869F0EC-6F6B-4017-8251-24FD0A1B4BC6}"/>
              </a:ext>
            </a:extLst>
          </p:cNvPr>
          <p:cNvSpPr txBox="1"/>
          <p:nvPr/>
        </p:nvSpPr>
        <p:spPr>
          <a:xfrm>
            <a:off x="5173708" y="4814995"/>
            <a:ext cx="3851641" cy="584775"/>
          </a:xfrm>
          <a:prstGeom prst="rect">
            <a:avLst/>
          </a:prstGeom>
          <a:noFill/>
        </p:spPr>
        <p:txBody>
          <a:bodyPr wrap="square" rtlCol="0">
            <a:spAutoFit/>
          </a:bodyPr>
          <a:lstStyle/>
          <a:p>
            <a:pPr marL="285750" indent="-285750">
              <a:buFont typeface="Agency FB" panose="020B0503020202020204" pitchFamily="34" charset="0"/>
              <a:buChar char="•"/>
            </a:pPr>
            <a:r>
              <a:rPr lang="en-US" sz="1600" dirty="0">
                <a:solidFill>
                  <a:schemeClr val="bg1"/>
                </a:solidFill>
                <a:latin typeface="Arial Narrow" panose="020B0606020202030204" pitchFamily="34" charset="0"/>
              </a:rPr>
              <a:t>eGFR 	56 ml/min</a:t>
            </a:r>
          </a:p>
          <a:p>
            <a:pPr marL="285750" indent="-285750">
              <a:buFont typeface="Agency FB" panose="020B0503020202020204" pitchFamily="34" charset="0"/>
              <a:buChar char="•"/>
            </a:pPr>
            <a:r>
              <a:rPr lang="en-US" sz="1600" dirty="0">
                <a:solidFill>
                  <a:schemeClr val="bg1"/>
                </a:solidFill>
                <a:latin typeface="Arial Narrow" panose="020B0606020202030204" pitchFamily="34" charset="0"/>
              </a:rPr>
              <a:t>LDL-C 	2.6 mmol/L</a:t>
            </a:r>
          </a:p>
        </p:txBody>
      </p:sp>
      <p:sp>
        <p:nvSpPr>
          <p:cNvPr id="28" name="Rectangle 27">
            <a:extLst>
              <a:ext uri="{FF2B5EF4-FFF2-40B4-BE49-F238E27FC236}">
                <a16:creationId xmlns:a16="http://schemas.microsoft.com/office/drawing/2014/main" id="{A7839168-92CC-4316-B060-FED9921DDA31}"/>
              </a:ext>
            </a:extLst>
          </p:cNvPr>
          <p:cNvSpPr/>
          <p:nvPr/>
        </p:nvSpPr>
        <p:spPr>
          <a:xfrm>
            <a:off x="3924793" y="4558387"/>
            <a:ext cx="1039860" cy="1097994"/>
          </a:xfrm>
          <a:prstGeom prst="rect">
            <a:avLst/>
          </a:prstGeom>
          <a:solidFill>
            <a:schemeClr val="bg1">
              <a:lumMod val="95000"/>
            </a:schemeClr>
          </a:solidFill>
          <a:ln>
            <a:noFill/>
          </a:ln>
          <a:effectLst>
            <a:innerShdw blurRad="63500" dist="38100" dir="18900000">
              <a:prstClr val="black">
                <a:alpha val="3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itchFamily="34" charset="0"/>
              <a:cs typeface="Arial" pitchFamily="34" charset="0"/>
            </a:endParaRPr>
          </a:p>
        </p:txBody>
      </p:sp>
      <p:pic>
        <p:nvPicPr>
          <p:cNvPr id="30" name="Picture 29" descr="A close up of a logo&#10;&#10;Description generated with high confidence">
            <a:extLst>
              <a:ext uri="{FF2B5EF4-FFF2-40B4-BE49-F238E27FC236}">
                <a16:creationId xmlns:a16="http://schemas.microsoft.com/office/drawing/2014/main" id="{91E1DF6A-9785-416D-BA44-7EE36229ECD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38779" y="4735776"/>
            <a:ext cx="743215" cy="743215"/>
          </a:xfrm>
          <a:prstGeom prst="rect">
            <a:avLst/>
          </a:prstGeom>
        </p:spPr>
      </p:pic>
      <p:sp>
        <p:nvSpPr>
          <p:cNvPr id="20" name="TextBox 19">
            <a:extLst>
              <a:ext uri="{FF2B5EF4-FFF2-40B4-BE49-F238E27FC236}">
                <a16:creationId xmlns:a16="http://schemas.microsoft.com/office/drawing/2014/main" id="{3A15D123-B981-4B4F-B340-BF2F428DE729}"/>
              </a:ext>
            </a:extLst>
          </p:cNvPr>
          <p:cNvSpPr txBox="1"/>
          <p:nvPr/>
        </p:nvSpPr>
        <p:spPr>
          <a:xfrm>
            <a:off x="1447578" y="1221382"/>
            <a:ext cx="2761130" cy="86177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2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Raj</a:t>
            </a:r>
            <a:endParaRPr kumimoji="0" lang="en-US" sz="32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60 </a:t>
            </a:r>
            <a:r>
              <a:rPr kumimoji="0" lang="en-U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 </a:t>
            </a:r>
          </a:p>
        </p:txBody>
      </p:sp>
    </p:spTree>
    <p:extLst>
      <p:ext uri="{BB962C8B-B14F-4D97-AF65-F5344CB8AC3E}">
        <p14:creationId xmlns:p14="http://schemas.microsoft.com/office/powerpoint/2010/main" val="389237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p:bldP spid="16" grpId="0" animBg="1"/>
      <p:bldP spid="25" grpId="0" animBg="1"/>
      <p:bldP spid="26" grpId="0" animBg="1"/>
      <p:bldP spid="27" grpId="0"/>
      <p:bldP spid="2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erson wearing a suit and tie&#10;&#10;Description generated with very high confidence">
            <a:extLst>
              <a:ext uri="{FF2B5EF4-FFF2-40B4-BE49-F238E27FC236}">
                <a16:creationId xmlns:a16="http://schemas.microsoft.com/office/drawing/2014/main" id="{EE2A024C-9ABA-4F7F-A148-6356719C859E}"/>
              </a:ext>
            </a:extLst>
          </p:cNvPr>
          <p:cNvPicPr>
            <a:picLocks noChangeAspect="1"/>
          </p:cNvPicPr>
          <p:nvPr/>
        </p:nvPicPr>
        <p:blipFill>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5089" y="1139178"/>
            <a:ext cx="3525679" cy="5288519"/>
          </a:xfrm>
          <a:prstGeom prst="rect">
            <a:avLst/>
          </a:prstGeom>
        </p:spPr>
      </p:pic>
      <p:sp>
        <p:nvSpPr>
          <p:cNvPr id="13" name="Rectangle 12"/>
          <p:cNvSpPr/>
          <p:nvPr/>
        </p:nvSpPr>
        <p:spPr>
          <a:xfrm>
            <a:off x="-18797" y="6379303"/>
            <a:ext cx="9162797" cy="478695"/>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 name="Rectangle 2">
            <a:extLst>
              <a:ext uri="{FF2B5EF4-FFF2-40B4-BE49-F238E27FC236}">
                <a16:creationId xmlns:a16="http://schemas.microsoft.com/office/drawing/2014/main" id="{6C630CEB-3771-4CCB-A7E4-C4BC913ED6B9}"/>
              </a:ext>
            </a:extLst>
          </p:cNvPr>
          <p:cNvSpPr/>
          <p:nvPr/>
        </p:nvSpPr>
        <p:spPr>
          <a:xfrm>
            <a:off x="-8965" y="0"/>
            <a:ext cx="9157648" cy="942975"/>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481A6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Case 2</a:t>
            </a:r>
          </a:p>
        </p:txBody>
      </p:sp>
      <p:pic>
        <p:nvPicPr>
          <p:cNvPr id="90" name="Picture 2" descr="C:\Users\goldinl.CTU\AppData\Local\Microsoft\Windows\Temporary Internet Files\Content.Outlook\OQUTX7GM\CHRC logo_HEARTicon (2).jpg">
            <a:extLst>
              <a:ext uri="{FF2B5EF4-FFF2-40B4-BE49-F238E27FC236}">
                <a16:creationId xmlns:a16="http://schemas.microsoft.com/office/drawing/2014/main" id="{DBC02BB8-1834-413B-88D4-797705FBDF27}"/>
              </a:ext>
            </a:extLst>
          </p:cNvPr>
          <p:cNvPicPr>
            <a:picLocks noChangeAspect="1" noChangeArrowheads="1"/>
          </p:cNvPicPr>
          <p:nvPr/>
        </p:nvPicPr>
        <p:blipFill>
          <a:blip r:embed="rId4" cstate="print">
            <a:clrChange>
              <a:clrFrom>
                <a:srgbClr val="FFFDFC"/>
              </a:clrFrom>
              <a:clrTo>
                <a:srgbClr val="FFFDFC">
                  <a:alpha val="0"/>
                </a:srgbClr>
              </a:clrTo>
            </a:clrChange>
            <a:biLevel thresh="25000"/>
            <a:extLst>
              <a:ext uri="{28A0092B-C50C-407E-A947-70E740481C1C}">
                <a14:useLocalDpi xmlns:a14="http://schemas.microsoft.com/office/drawing/2010/main" val="0"/>
              </a:ext>
            </a:extLst>
          </a:blip>
          <a:srcRect/>
          <a:stretch>
            <a:fillRect/>
          </a:stretch>
        </p:blipFill>
        <p:spPr bwMode="auto">
          <a:xfrm>
            <a:off x="8691727" y="6490451"/>
            <a:ext cx="263937" cy="274320"/>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descr="A picture containing object&#10;&#10;Description generated with high confidence">
            <a:extLst>
              <a:ext uri="{FF2B5EF4-FFF2-40B4-BE49-F238E27FC236}">
                <a16:creationId xmlns:a16="http://schemas.microsoft.com/office/drawing/2014/main" id="{6AA0E402-36D5-49BD-992B-A4784EF5B28A}"/>
              </a:ext>
            </a:extLst>
          </p:cNvPr>
          <p:cNvPicPr>
            <a:picLocks noChangeAspect="1"/>
          </p:cNvPicPr>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4567515" y="811356"/>
            <a:ext cx="4405101" cy="5873469"/>
          </a:xfrm>
          <a:prstGeom prst="rect">
            <a:avLst/>
          </a:prstGeom>
        </p:spPr>
      </p:pic>
      <p:sp>
        <p:nvSpPr>
          <p:cNvPr id="11" name="Content Placeholder 2">
            <a:extLst>
              <a:ext uri="{FF2B5EF4-FFF2-40B4-BE49-F238E27FC236}">
                <a16:creationId xmlns:a16="http://schemas.microsoft.com/office/drawing/2014/main" id="{BAD85D3C-1961-445B-9503-8F24F2F1EA1B}"/>
              </a:ext>
            </a:extLst>
          </p:cNvPr>
          <p:cNvSpPr txBox="1">
            <a:spLocks/>
          </p:cNvSpPr>
          <p:nvPr/>
        </p:nvSpPr>
        <p:spPr>
          <a:xfrm>
            <a:off x="5191644" y="2594517"/>
            <a:ext cx="3156841" cy="1751598"/>
          </a:xfrm>
          <a:prstGeom prst="rect">
            <a:avLst/>
          </a:prstGeom>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nSpc>
                <a:spcPct val="100000"/>
              </a:lnSpc>
              <a:spcBef>
                <a:spcPts val="0"/>
              </a:spcBef>
              <a:buClr>
                <a:srgbClr val="242C49"/>
              </a:buClr>
            </a:pPr>
            <a:r>
              <a:rPr lang="en-CA" sz="2800" b="1" dirty="0">
                <a:solidFill>
                  <a:srgbClr val="E7E6E6">
                    <a:lumMod val="25000"/>
                  </a:srgbClr>
                </a:solidFill>
                <a:latin typeface="Arial Narrow" panose="020B0606020202030204" pitchFamily="34" charset="0"/>
                <a:ea typeface="Lato" panose="020F0502020204030203" pitchFamily="34" charset="0"/>
                <a:cs typeface="Lato" panose="020F0502020204030203" pitchFamily="34" charset="0"/>
              </a:rPr>
              <a:t>Raj is complaining of myalgias on atorvastatin 80 mg daily and wants to stop taking his statin</a:t>
            </a:r>
          </a:p>
          <a:p>
            <a:pPr marL="0" marR="0" lvl="0" indent="0" algn="ctr" defTabSz="914400" rtl="0" eaLnBrk="1" fontAlgn="auto" latinLnBrk="0" hangingPunct="1">
              <a:lnSpc>
                <a:spcPct val="100000"/>
              </a:lnSpc>
              <a:spcBef>
                <a:spcPts val="0"/>
              </a:spcBef>
              <a:spcAft>
                <a:spcPts val="0"/>
              </a:spcAft>
              <a:buClr>
                <a:srgbClr val="242C49"/>
              </a:buClr>
              <a:buSzTx/>
              <a:buFont typeface="Arial" panose="020B0604020202020204" pitchFamily="34" charset="0"/>
              <a:buNone/>
              <a:tabLst/>
              <a:defRPr/>
            </a:pPr>
            <a:endParaRPr kumimoji="0" lang="en-CA" sz="2000" b="1" i="0" u="none" strike="noStrike" kern="1200" cap="none" spc="0" normalizeH="0" baseline="0" noProof="0" dirty="0">
              <a:ln>
                <a:noFill/>
              </a:ln>
              <a:solidFill>
                <a:srgbClr val="1B1A5A"/>
              </a:solidFill>
              <a:effectLst/>
              <a:uLnTx/>
              <a:uFillTx/>
              <a:latin typeface="Agency FB" panose="020B0503020202020204"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37CE4BBB-6EC3-4E1C-AD7C-1593464FB8C7}"/>
              </a:ext>
            </a:extLst>
          </p:cNvPr>
          <p:cNvSpPr txBox="1"/>
          <p:nvPr/>
        </p:nvSpPr>
        <p:spPr>
          <a:xfrm>
            <a:off x="1821866" y="1402758"/>
            <a:ext cx="2761130" cy="86177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2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Raj</a:t>
            </a:r>
            <a:endParaRPr kumimoji="0" lang="en-US" sz="32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60 </a:t>
            </a:r>
            <a:r>
              <a:rPr kumimoji="0" lang="en-U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 </a:t>
            </a:r>
          </a:p>
        </p:txBody>
      </p:sp>
    </p:spTree>
    <p:extLst>
      <p:ext uri="{BB962C8B-B14F-4D97-AF65-F5344CB8AC3E}">
        <p14:creationId xmlns:p14="http://schemas.microsoft.com/office/powerpoint/2010/main" val="1903982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5569" y="0"/>
            <a:ext cx="9162797" cy="1177453"/>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0" name="Hexagon 12">
            <a:extLst>
              <a:ext uri="{FF2B5EF4-FFF2-40B4-BE49-F238E27FC236}">
                <a16:creationId xmlns:a16="http://schemas.microsoft.com/office/drawing/2014/main" id="{6478942E-ADCA-4CD2-AC81-C5F2A4373351}"/>
              </a:ext>
            </a:extLst>
          </p:cNvPr>
          <p:cNvSpPr/>
          <p:nvPr/>
        </p:nvSpPr>
        <p:spPr>
          <a:xfrm rot="16200000">
            <a:off x="5238157" y="1499706"/>
            <a:ext cx="3269918" cy="4145032"/>
          </a:xfrm>
          <a:prstGeom prst="round2DiagRect">
            <a:avLst/>
          </a:prstGeom>
          <a:gradFill flip="none" rotWithShape="1">
            <a:gsLst>
              <a:gs pos="0">
                <a:srgbClr val="451C6A"/>
              </a:gs>
              <a:gs pos="50000">
                <a:srgbClr val="51118E"/>
              </a:gs>
              <a:gs pos="100000">
                <a:srgbClr val="6B4487"/>
              </a:gs>
            </a:gsLst>
            <a:lin ang="2700000" scaled="1"/>
            <a:tileRect/>
          </a:gradFill>
          <a:ln w="9525" cap="flat" cmpd="sng" algn="ctr">
            <a:noFill/>
            <a:prstDash val="solid"/>
          </a:ln>
          <a:effectLst/>
        </p:spPr>
        <p:txBody>
          <a:bodyPr rtlCol="0" anchor="ctr"/>
          <a:lstStyle/>
          <a:p>
            <a:pPr algn="ctr" defTabSz="914400"/>
            <a:endParaRPr lang="en-US" kern="0" dirty="0">
              <a:solidFill>
                <a:prstClr val="white"/>
              </a:solidFill>
              <a:latin typeface="Arial Narrow"/>
              <a:cs typeface="Arial Narrow"/>
            </a:endParaRPr>
          </a:p>
        </p:txBody>
      </p:sp>
      <p:sp>
        <p:nvSpPr>
          <p:cNvPr id="21" name="Rectangle 20"/>
          <p:cNvSpPr/>
          <p:nvPr/>
        </p:nvSpPr>
        <p:spPr>
          <a:xfrm>
            <a:off x="-5569" y="6270927"/>
            <a:ext cx="9162797" cy="58707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22" name="Picture 21"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 name="Rectangle 22">
            <a:extLst>
              <a:ext uri="{FF2B5EF4-FFF2-40B4-BE49-F238E27FC236}">
                <a16:creationId xmlns:a16="http://schemas.microsoft.com/office/drawing/2014/main" id="{F2F4D8A2-CBBD-427E-A7C3-E7D91F37B286}"/>
              </a:ext>
            </a:extLst>
          </p:cNvPr>
          <p:cNvSpPr/>
          <p:nvPr/>
        </p:nvSpPr>
        <p:spPr>
          <a:xfrm>
            <a:off x="49783" y="98261"/>
            <a:ext cx="9038620" cy="1077218"/>
          </a:xfrm>
          <a:prstGeom prst="rect">
            <a:avLst/>
          </a:prstGeom>
        </p:spPr>
        <p:txBody>
          <a:bodyPr wrap="square">
            <a:spAutoFit/>
          </a:bodyPr>
          <a:lstStyle/>
          <a:p>
            <a:pPr lvl="0" algn="ctr" defTabSz="342991">
              <a:defRPr/>
            </a:pPr>
            <a:r>
              <a:rPr kumimoji="0" lang="en-CA"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lang="en-CA" sz="3200" b="1" dirty="0">
                <a:solidFill>
                  <a:prstClr val="white"/>
                </a:solidFill>
                <a:latin typeface="Arial Narrow" panose="020B0606020202030204" pitchFamily="34" charset="0"/>
              </a:rPr>
              <a:t>2016 CCS Lipid Guidelines Recommend: </a:t>
            </a:r>
            <a:br>
              <a:rPr lang="en-CA" sz="3200" b="1" dirty="0">
                <a:solidFill>
                  <a:prstClr val="white"/>
                </a:solidFill>
                <a:latin typeface="Arial Narrow" panose="020B0606020202030204" pitchFamily="34" charset="0"/>
              </a:rPr>
            </a:br>
            <a:r>
              <a:rPr lang="en-CA" sz="3200" b="1" dirty="0">
                <a:solidFill>
                  <a:prstClr val="white"/>
                </a:solidFill>
                <a:latin typeface="Arial Narrow" panose="020B0606020202030204" pitchFamily="34" charset="0"/>
              </a:rPr>
              <a:t>Targeting Lower LDL-C to Lower the Risk for CV Events</a:t>
            </a:r>
            <a:endParaRPr kumimoji="0" lang="en-CA"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24" name="Rectangle 23">
            <a:extLst>
              <a:ext uri="{FF2B5EF4-FFF2-40B4-BE49-F238E27FC236}">
                <a16:creationId xmlns:a16="http://schemas.microsoft.com/office/drawing/2014/main" id="{B3B78B1E-F5D6-406F-82FE-FDBF297C34B3}"/>
              </a:ext>
            </a:extLst>
          </p:cNvPr>
          <p:cNvSpPr/>
          <p:nvPr/>
        </p:nvSpPr>
        <p:spPr>
          <a:xfrm>
            <a:off x="251520" y="6461844"/>
            <a:ext cx="7409149" cy="230832"/>
          </a:xfrm>
          <a:prstGeom prst="rect">
            <a:avLst/>
          </a:prstGeom>
          <a:noFill/>
          <a:ln>
            <a:noFill/>
          </a:ln>
          <a:effectLst>
            <a:outerShdw blurRad="50800" dist="38100" dir="2700000" algn="tl" rotWithShape="0">
              <a:prstClr val="black">
                <a:alpha val="40000"/>
              </a:prstClr>
            </a:outerShdw>
          </a:effectLst>
        </p:spPr>
        <p:txBody>
          <a:bodyPr wrap="square">
            <a:spAutoFit/>
          </a:bodyPr>
          <a:lstStyle/>
          <a:p>
            <a:pPr lvl="0" defTabSz="914355"/>
            <a:r>
              <a:rPr lang="da-DK" sz="900" dirty="0">
                <a:solidFill>
                  <a:prstClr val="white"/>
                </a:solidFill>
                <a:latin typeface="Arial Narrow" panose="020B0606020202030204" pitchFamily="34" charset="0"/>
              </a:rPr>
              <a:t>Anderson TJ et al. 2016;32:1263-1282</a:t>
            </a:r>
          </a:p>
        </p:txBody>
      </p:sp>
      <p:sp>
        <p:nvSpPr>
          <p:cNvPr id="25" name="Hexagon 12">
            <a:extLst>
              <a:ext uri="{FF2B5EF4-FFF2-40B4-BE49-F238E27FC236}">
                <a16:creationId xmlns:a16="http://schemas.microsoft.com/office/drawing/2014/main" id="{6478942E-ADCA-4CD2-AC81-C5F2A4373351}"/>
              </a:ext>
            </a:extLst>
          </p:cNvPr>
          <p:cNvSpPr/>
          <p:nvPr/>
        </p:nvSpPr>
        <p:spPr>
          <a:xfrm rot="16200000">
            <a:off x="750285" y="1499706"/>
            <a:ext cx="3269918" cy="4145032"/>
          </a:xfrm>
          <a:prstGeom prst="round2DiagRect">
            <a:avLst/>
          </a:prstGeom>
          <a:gradFill flip="none" rotWithShape="1">
            <a:gsLst>
              <a:gs pos="0">
                <a:srgbClr val="451C6A"/>
              </a:gs>
              <a:gs pos="50000">
                <a:srgbClr val="51118E"/>
              </a:gs>
              <a:gs pos="100000">
                <a:srgbClr val="6B4487"/>
              </a:gs>
            </a:gsLst>
            <a:lin ang="2700000" scaled="1"/>
            <a:tileRect/>
          </a:gradFill>
          <a:ln w="9525" cap="flat" cmpd="sng" algn="ctr">
            <a:noFill/>
            <a:prstDash val="solid"/>
          </a:ln>
          <a:effectLst/>
        </p:spPr>
        <p:txBody>
          <a:bodyPr rtlCol="0" anchor="ctr"/>
          <a:lstStyle/>
          <a:p>
            <a:pPr algn="ctr" defTabSz="914400"/>
            <a:endParaRPr lang="en-US" kern="0" dirty="0">
              <a:solidFill>
                <a:prstClr val="white"/>
              </a:solidFill>
              <a:latin typeface="Arial Narrow"/>
              <a:cs typeface="Arial Narrow"/>
            </a:endParaRPr>
          </a:p>
        </p:txBody>
      </p:sp>
      <p:sp>
        <p:nvSpPr>
          <p:cNvPr id="26" name="TextBox 25">
            <a:extLst>
              <a:ext uri="{FF2B5EF4-FFF2-40B4-BE49-F238E27FC236}">
                <a16:creationId xmlns:a16="http://schemas.microsoft.com/office/drawing/2014/main" id="{6EE35C86-6D92-4E75-B5C6-77741508195C}"/>
              </a:ext>
            </a:extLst>
          </p:cNvPr>
          <p:cNvSpPr txBox="1"/>
          <p:nvPr/>
        </p:nvSpPr>
        <p:spPr>
          <a:xfrm>
            <a:off x="251520" y="2089708"/>
            <a:ext cx="4141599" cy="442674"/>
          </a:xfrm>
          <a:prstGeom prst="round2DiagRect">
            <a:avLst/>
          </a:prstGeom>
          <a:noFill/>
        </p:spPr>
        <p:txBody>
          <a:bodyPr wrap="square" rtlCol="0">
            <a:spAutoFit/>
          </a:bodyPr>
          <a:lstStyle/>
          <a:p>
            <a:pPr algn="ctr"/>
            <a:r>
              <a:rPr lang="en-US" sz="2000" b="1" dirty="0">
                <a:solidFill>
                  <a:schemeClr val="accent5">
                    <a:lumMod val="20000"/>
                    <a:lumOff val="80000"/>
                  </a:schemeClr>
                </a:solidFill>
                <a:latin typeface="Arial Narrow"/>
                <a:ea typeface="MS PGothic" charset="0"/>
                <a:cs typeface="Arial Narrow"/>
              </a:rPr>
              <a:t>TREATMENT TARGETS:</a:t>
            </a:r>
          </a:p>
        </p:txBody>
      </p:sp>
      <p:sp>
        <p:nvSpPr>
          <p:cNvPr id="27" name="TextBox 26">
            <a:extLst>
              <a:ext uri="{FF2B5EF4-FFF2-40B4-BE49-F238E27FC236}">
                <a16:creationId xmlns:a16="http://schemas.microsoft.com/office/drawing/2014/main" id="{21056B1D-4FF5-4CBE-B58C-A0D217FF6659}"/>
              </a:ext>
            </a:extLst>
          </p:cNvPr>
          <p:cNvSpPr txBox="1"/>
          <p:nvPr/>
        </p:nvSpPr>
        <p:spPr>
          <a:xfrm>
            <a:off x="508563" y="2547557"/>
            <a:ext cx="3930327" cy="1965860"/>
          </a:xfrm>
          <a:prstGeom prst="round2DiagRect">
            <a:avLst/>
          </a:prstGeom>
          <a:noFill/>
        </p:spPr>
        <p:txBody>
          <a:bodyPr wrap="square" rtlCol="0">
            <a:spAutoFit/>
          </a:bodyPr>
          <a:lstStyle/>
          <a:p>
            <a:pPr marL="285750" indent="-285750">
              <a:spcBef>
                <a:spcPts val="500"/>
              </a:spcBef>
              <a:spcAft>
                <a:spcPts val="500"/>
              </a:spcAft>
              <a:buClr>
                <a:prstClr val="white"/>
              </a:buClr>
              <a:buFont typeface="Wingdings" charset="2"/>
              <a:buChar char="§"/>
            </a:pPr>
            <a:r>
              <a:rPr lang="en-CA" dirty="0">
                <a:solidFill>
                  <a:prstClr val="white"/>
                </a:solidFill>
                <a:latin typeface="Arial Narrow"/>
                <a:ea typeface="MS PGothic" charset="0"/>
                <a:cs typeface="Arial Narrow"/>
              </a:rPr>
              <a:t>LDL-C consistently &lt;2.0 mmol/L or &gt;50% reduction</a:t>
            </a:r>
          </a:p>
          <a:p>
            <a:pPr marL="285750" indent="-285750">
              <a:spcBef>
                <a:spcPts val="500"/>
              </a:spcBef>
              <a:spcAft>
                <a:spcPts val="500"/>
              </a:spcAft>
              <a:buClr>
                <a:prstClr val="white"/>
              </a:buClr>
              <a:buFont typeface="Wingdings" charset="2"/>
              <a:buChar char="§"/>
            </a:pPr>
            <a:r>
              <a:rPr lang="en-CA" dirty="0">
                <a:solidFill>
                  <a:prstClr val="white"/>
                </a:solidFill>
                <a:latin typeface="Arial Narrow"/>
                <a:ea typeface="MS PGothic" charset="0"/>
                <a:cs typeface="Arial Narrow"/>
              </a:rPr>
              <a:t>Consider &lt;1.8 mmol/L in patients with clinical atherosclerosis</a:t>
            </a:r>
          </a:p>
          <a:p>
            <a:pPr marL="285750" indent="-285750">
              <a:spcBef>
                <a:spcPts val="500"/>
              </a:spcBef>
              <a:spcAft>
                <a:spcPts val="500"/>
              </a:spcAft>
              <a:buClr>
                <a:prstClr val="white"/>
              </a:buClr>
              <a:buFont typeface="Wingdings" charset="2"/>
              <a:buChar char="§"/>
            </a:pPr>
            <a:r>
              <a:rPr lang="en-CA" dirty="0">
                <a:solidFill>
                  <a:prstClr val="white"/>
                </a:solidFill>
                <a:latin typeface="Arial Narrow"/>
                <a:ea typeface="MS PGothic" charset="0"/>
                <a:cs typeface="Arial Narrow"/>
              </a:rPr>
              <a:t>Apo B ≤0.80 g/L or non-HDL-C ≤2.6 mmol/L can be considered as alternative treatment targets</a:t>
            </a:r>
          </a:p>
        </p:txBody>
      </p:sp>
      <p:sp>
        <p:nvSpPr>
          <p:cNvPr id="28" name="TextBox 27">
            <a:extLst>
              <a:ext uri="{FF2B5EF4-FFF2-40B4-BE49-F238E27FC236}">
                <a16:creationId xmlns:a16="http://schemas.microsoft.com/office/drawing/2014/main" id="{CC0E4137-76E9-450C-A2A2-EC7BD2016882}"/>
              </a:ext>
            </a:extLst>
          </p:cNvPr>
          <p:cNvSpPr txBox="1"/>
          <p:nvPr/>
        </p:nvSpPr>
        <p:spPr>
          <a:xfrm>
            <a:off x="4753753" y="2038609"/>
            <a:ext cx="4157805" cy="442674"/>
          </a:xfrm>
          <a:prstGeom prst="round2DiagRect">
            <a:avLst/>
          </a:prstGeom>
          <a:noFill/>
        </p:spPr>
        <p:txBody>
          <a:bodyPr wrap="square" rtlCol="0">
            <a:spAutoFit/>
          </a:bodyPr>
          <a:lstStyle/>
          <a:p>
            <a:pPr algn="ctr"/>
            <a:r>
              <a:rPr lang="en-US" sz="2000" b="1" dirty="0">
                <a:solidFill>
                  <a:srgbClr val="FCDCEA"/>
                </a:solidFill>
                <a:latin typeface="Arial Narrow"/>
                <a:ea typeface="MS PGothic" charset="0"/>
                <a:cs typeface="Arial Narrow"/>
              </a:rPr>
              <a:t>STATIN INDICATED CONDITIONS </a:t>
            </a:r>
          </a:p>
        </p:txBody>
      </p:sp>
      <p:sp>
        <p:nvSpPr>
          <p:cNvPr id="29" name="TextBox 28">
            <a:extLst>
              <a:ext uri="{FF2B5EF4-FFF2-40B4-BE49-F238E27FC236}">
                <a16:creationId xmlns:a16="http://schemas.microsoft.com/office/drawing/2014/main" id="{ADAC3213-7979-4D80-839C-C5A8A0C69CB4}"/>
              </a:ext>
            </a:extLst>
          </p:cNvPr>
          <p:cNvSpPr txBox="1"/>
          <p:nvPr/>
        </p:nvSpPr>
        <p:spPr>
          <a:xfrm>
            <a:off x="4982628" y="2795403"/>
            <a:ext cx="3945706" cy="1712111"/>
          </a:xfrm>
          <a:prstGeom prst="round2DiagRect">
            <a:avLst/>
          </a:prstGeom>
          <a:noFill/>
        </p:spPr>
        <p:txBody>
          <a:bodyPr wrap="square" rtlCol="0">
            <a:spAutoFit/>
          </a:bodyPr>
          <a:lstStyle/>
          <a:p>
            <a:pPr marL="285750" indent="-285750">
              <a:spcBef>
                <a:spcPts val="500"/>
              </a:spcBef>
              <a:spcAft>
                <a:spcPts val="500"/>
              </a:spcAft>
              <a:buClr>
                <a:prstClr val="white"/>
              </a:buClr>
              <a:buFont typeface="Wingdings" charset="2"/>
              <a:buChar char="§"/>
            </a:pPr>
            <a:r>
              <a:rPr lang="en-CA" dirty="0">
                <a:solidFill>
                  <a:prstClr val="white"/>
                </a:solidFill>
                <a:latin typeface="Arial Narrow"/>
                <a:ea typeface="MS PGothic" charset="0"/>
                <a:cs typeface="Arial Narrow"/>
              </a:rPr>
              <a:t>Clinical atherosclerosis*</a:t>
            </a:r>
          </a:p>
          <a:p>
            <a:pPr marL="285750" indent="-285750">
              <a:spcBef>
                <a:spcPts val="500"/>
              </a:spcBef>
              <a:spcAft>
                <a:spcPts val="500"/>
              </a:spcAft>
              <a:buClr>
                <a:prstClr val="white"/>
              </a:buClr>
              <a:buFont typeface="Wingdings" charset="2"/>
              <a:buChar char="§"/>
            </a:pPr>
            <a:r>
              <a:rPr lang="en-CA" dirty="0">
                <a:solidFill>
                  <a:prstClr val="white"/>
                </a:solidFill>
                <a:latin typeface="Arial Narrow"/>
                <a:ea typeface="MS PGothic" charset="0"/>
                <a:cs typeface="Arial Narrow"/>
              </a:rPr>
              <a:t>Abdominal aortic aneurysm</a:t>
            </a:r>
          </a:p>
          <a:p>
            <a:pPr marL="285750" indent="-285750">
              <a:spcBef>
                <a:spcPts val="500"/>
              </a:spcBef>
              <a:spcAft>
                <a:spcPts val="500"/>
              </a:spcAft>
              <a:buClr>
                <a:prstClr val="white"/>
              </a:buClr>
              <a:buFont typeface="Wingdings" charset="2"/>
              <a:buChar char="§"/>
            </a:pPr>
            <a:r>
              <a:rPr lang="en-CA" dirty="0">
                <a:solidFill>
                  <a:prstClr val="white"/>
                </a:solidFill>
                <a:latin typeface="Arial Narrow"/>
                <a:ea typeface="MS PGothic" charset="0"/>
                <a:cs typeface="Arial Narrow"/>
              </a:rPr>
              <a:t>Most diabetes mellitus</a:t>
            </a:r>
          </a:p>
          <a:p>
            <a:pPr marL="285750" indent="-285750">
              <a:spcBef>
                <a:spcPts val="500"/>
              </a:spcBef>
              <a:spcAft>
                <a:spcPts val="500"/>
              </a:spcAft>
              <a:buClr>
                <a:prstClr val="white"/>
              </a:buClr>
              <a:buFont typeface="Wingdings" charset="2"/>
              <a:buChar char="§"/>
            </a:pPr>
            <a:r>
              <a:rPr lang="en-CA" dirty="0">
                <a:solidFill>
                  <a:prstClr val="white"/>
                </a:solidFill>
                <a:latin typeface="Arial Narrow"/>
                <a:ea typeface="MS PGothic" charset="0"/>
                <a:cs typeface="Arial Narrow"/>
              </a:rPr>
              <a:t>CKD (age &gt;50 years)</a:t>
            </a:r>
          </a:p>
          <a:p>
            <a:pPr marL="285750" indent="-285750">
              <a:spcBef>
                <a:spcPts val="500"/>
              </a:spcBef>
              <a:spcAft>
                <a:spcPts val="500"/>
              </a:spcAft>
              <a:buClr>
                <a:prstClr val="white"/>
              </a:buClr>
              <a:buFont typeface="Wingdings" charset="2"/>
              <a:buChar char="§"/>
            </a:pPr>
            <a:r>
              <a:rPr lang="en-CA" dirty="0">
                <a:solidFill>
                  <a:prstClr val="white"/>
                </a:solidFill>
                <a:latin typeface="Arial Narrow"/>
                <a:ea typeface="MS PGothic" charset="0"/>
                <a:cs typeface="Arial Narrow"/>
              </a:rPr>
              <a:t>LDL-C ≥5.0 mmol/L </a:t>
            </a:r>
          </a:p>
        </p:txBody>
      </p:sp>
      <p:sp>
        <p:nvSpPr>
          <p:cNvPr id="30" name="TextBox 29">
            <a:extLst>
              <a:ext uri="{FF2B5EF4-FFF2-40B4-BE49-F238E27FC236}">
                <a16:creationId xmlns:a16="http://schemas.microsoft.com/office/drawing/2014/main" id="{50A975E6-B312-4F3E-8C09-A20D53CE2252}"/>
              </a:ext>
            </a:extLst>
          </p:cNvPr>
          <p:cNvSpPr txBox="1"/>
          <p:nvPr/>
        </p:nvSpPr>
        <p:spPr>
          <a:xfrm>
            <a:off x="4722094" y="2412613"/>
            <a:ext cx="4157805" cy="291236"/>
          </a:xfrm>
          <a:prstGeom prst="round2DiagRect">
            <a:avLst/>
          </a:prstGeom>
          <a:noFill/>
        </p:spPr>
        <p:txBody>
          <a:bodyPr wrap="square" rtlCol="0">
            <a:spAutoFit/>
          </a:bodyPr>
          <a:lstStyle/>
          <a:p>
            <a:pPr algn="ctr"/>
            <a:r>
              <a:rPr lang="en-CA" sz="1600" dirty="0">
                <a:solidFill>
                  <a:srgbClr val="4BACC6">
                    <a:lumMod val="20000"/>
                    <a:lumOff val="80000"/>
                  </a:srgbClr>
                </a:solidFill>
                <a:latin typeface="Arial Narrow"/>
                <a:ea typeface="MS PGothic" charset="0"/>
                <a:cs typeface="Arial Narrow"/>
              </a:rPr>
              <a:t>(those who will benefit the most): </a:t>
            </a:r>
            <a:endParaRPr lang="en-US" sz="1600" dirty="0">
              <a:solidFill>
                <a:srgbClr val="4BACC6">
                  <a:lumMod val="20000"/>
                  <a:lumOff val="80000"/>
                </a:srgbClr>
              </a:solidFill>
              <a:latin typeface="Arial Narrow"/>
              <a:ea typeface="MS PGothic" charset="0"/>
              <a:cs typeface="Arial Narrow"/>
            </a:endParaRPr>
          </a:p>
        </p:txBody>
      </p:sp>
      <p:sp>
        <p:nvSpPr>
          <p:cNvPr id="31" name="Text Placeholder 3">
            <a:extLst>
              <a:ext uri="{FF2B5EF4-FFF2-40B4-BE49-F238E27FC236}">
                <a16:creationId xmlns:a16="http://schemas.microsoft.com/office/drawing/2014/main" id="{7DAEBF74-2D96-40D1-B81A-32D1B83F86D4}"/>
              </a:ext>
            </a:extLst>
          </p:cNvPr>
          <p:cNvSpPr txBox="1">
            <a:spLocks/>
          </p:cNvSpPr>
          <p:nvPr/>
        </p:nvSpPr>
        <p:spPr>
          <a:xfrm>
            <a:off x="204520" y="5298735"/>
            <a:ext cx="8856984" cy="971343"/>
          </a:xfrm>
          <a:prstGeom prst="rect">
            <a:avLst/>
          </a:prstGeom>
        </p:spPr>
        <p:txBody>
          <a:bodyPr vert="horz" lIns="91440" tIns="45720" rIns="91440" bIns="45720" rtlCol="0" anchor="b" anchorCtr="0">
            <a:noAutofit/>
          </a:bodyPr>
          <a:lstStyle>
            <a:lvl1pPr marL="0" indent="0" algn="l" defTabSz="457200" rtl="0" fontAlgn="base">
              <a:lnSpc>
                <a:spcPct val="100000"/>
              </a:lnSpc>
              <a:spcBef>
                <a:spcPts val="0"/>
              </a:spcBef>
              <a:spcAft>
                <a:spcPct val="0"/>
              </a:spcAft>
              <a:buFont typeface="Arial" charset="0"/>
              <a:buNone/>
              <a:defRPr sz="1000" kern="1200">
                <a:solidFill>
                  <a:schemeClr val="tx1"/>
                </a:solidFill>
                <a:latin typeface="Arial Narrow"/>
                <a:ea typeface="+mn-ea"/>
                <a:cs typeface="Arial Narrow"/>
              </a:defRPr>
            </a:lvl1pPr>
            <a:lvl2pPr marL="457200" indent="0" algn="l" defTabSz="457200" rtl="0" fontAlgn="base">
              <a:spcBef>
                <a:spcPct val="20000"/>
              </a:spcBef>
              <a:spcAft>
                <a:spcPct val="0"/>
              </a:spcAft>
              <a:buFont typeface="Arial" charset="0"/>
              <a:buNone/>
              <a:defRPr sz="2800" kern="1200">
                <a:solidFill>
                  <a:schemeClr val="tx1"/>
                </a:solidFill>
                <a:latin typeface="Arial Narrow"/>
                <a:ea typeface="+mn-ea"/>
                <a:cs typeface="Arial Narrow"/>
              </a:defRPr>
            </a:lvl2pPr>
            <a:lvl3pPr marL="1143000" indent="-228600" algn="l" defTabSz="457200" rtl="0" fontAlgn="base">
              <a:spcBef>
                <a:spcPct val="20000"/>
              </a:spcBef>
              <a:spcAft>
                <a:spcPct val="0"/>
              </a:spcAft>
              <a:buFont typeface="Arial" charset="0"/>
              <a:buChar char="•"/>
              <a:defRPr sz="2400" kern="1200">
                <a:solidFill>
                  <a:schemeClr val="tx1"/>
                </a:solidFill>
                <a:latin typeface="Arial Narrow"/>
                <a:ea typeface="+mn-ea"/>
                <a:cs typeface="Arial Narrow"/>
              </a:defRPr>
            </a:lvl3pPr>
            <a:lvl4pPr marL="1600200" indent="-228600" algn="l" defTabSz="457200" rtl="0" fontAlgn="base">
              <a:spcBef>
                <a:spcPct val="20000"/>
              </a:spcBef>
              <a:spcAft>
                <a:spcPct val="0"/>
              </a:spcAft>
              <a:buFont typeface="Arial" charset="0"/>
              <a:buChar char="–"/>
              <a:defRPr sz="2000" kern="1200">
                <a:solidFill>
                  <a:schemeClr val="tx1"/>
                </a:solidFill>
                <a:latin typeface="Arial Narrow"/>
                <a:ea typeface="+mn-ea"/>
                <a:cs typeface="Arial Narrow"/>
              </a:defRPr>
            </a:lvl4pPr>
            <a:lvl5pPr marL="2057400" indent="-228600" algn="l" defTabSz="457200" rtl="0" fontAlgn="base">
              <a:spcBef>
                <a:spcPct val="20000"/>
              </a:spcBef>
              <a:spcAft>
                <a:spcPct val="0"/>
              </a:spcAft>
              <a:buFont typeface="Arial" charset="0"/>
              <a:buChar char="»"/>
              <a:defRPr sz="2000" kern="1200">
                <a:solidFill>
                  <a:schemeClr val="tx1"/>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ts val="0"/>
              </a:spcBef>
              <a:spcAft>
                <a:spcPct val="0"/>
              </a:spcAft>
              <a:buClrTx/>
              <a:buSzTx/>
              <a:buFont typeface="Arial" charset="0"/>
              <a:buNone/>
              <a:tabLst/>
              <a:defRPr/>
            </a:pPr>
            <a:r>
              <a:rPr kumimoji="0" lang="en-CA" altLang="en-US" sz="1200" b="0" i="0" u="none" strike="noStrike" kern="1200" cap="none" spc="0" normalizeH="0" baseline="0" noProof="0">
                <a:ln>
                  <a:noFill/>
                </a:ln>
                <a:solidFill>
                  <a:sysClr val="windowText" lastClr="000000"/>
                </a:solidFill>
                <a:effectLst/>
                <a:uLnTx/>
                <a:uFillTx/>
                <a:latin typeface="Arial Narrow"/>
                <a:ea typeface="+mn-ea"/>
              </a:rPr>
              <a:t>*Clinical atherosclerosis, i.e., previous MI, or coronary revascularization by PCI or CABG surgery, other arterial revascularization procedures, angina pectoris, cerebrovascular disease including TIA, or peripheral arterial disease (claudication and/or ABI &lt;0.9)</a:t>
            </a:r>
            <a:endParaRPr kumimoji="0" lang="en-CA" sz="1200" b="0" i="0" u="none" strike="noStrike" kern="1200" cap="none" spc="0" normalizeH="0" baseline="0" noProof="0">
              <a:ln>
                <a:noFill/>
              </a:ln>
              <a:solidFill>
                <a:sysClr val="windowText" lastClr="000000"/>
              </a:solidFill>
              <a:effectLst/>
              <a:uLnTx/>
              <a:uFillTx/>
              <a:latin typeface="Arial Narrow"/>
              <a:ea typeface="+mn-ea"/>
            </a:endParaRPr>
          </a:p>
          <a:p>
            <a:pPr marL="0" marR="0" lvl="0" indent="0" algn="l" defTabSz="457200" rtl="0" eaLnBrk="1" fontAlgn="base" latinLnBrk="0" hangingPunct="1">
              <a:lnSpc>
                <a:spcPct val="100000"/>
              </a:lnSpc>
              <a:spcBef>
                <a:spcPts val="0"/>
              </a:spcBef>
              <a:spcAft>
                <a:spcPct val="0"/>
              </a:spcAft>
              <a:buClrTx/>
              <a:buSzTx/>
              <a:buFont typeface="Arial" charset="0"/>
              <a:buNone/>
              <a:tabLst/>
              <a:defRPr/>
            </a:pPr>
            <a:r>
              <a:rPr kumimoji="0" lang="en-CA" sz="1200" b="0" i="0" u="none" strike="noStrike" kern="1200" cap="none" spc="0" normalizeH="0" baseline="0" noProof="0">
                <a:ln>
                  <a:noFill/>
                </a:ln>
                <a:solidFill>
                  <a:sysClr val="windowText" lastClr="000000"/>
                </a:solidFill>
                <a:effectLst/>
                <a:uLnTx/>
                <a:uFillTx/>
                <a:latin typeface="Arial Narrow"/>
                <a:ea typeface="+mn-ea"/>
              </a:rPr>
              <a:t>ABI, ankle brachial index; Apo B, apolipoprotein B; CABG, coronary artery bypass graft surgery; CCS, Canadian Cardiovascular Society; CKD, chronic kidney disease; CV, cardiovascular; HDL-C, high-density lipoprotein cholesterol; LDL-C, low-density lipoprotein cholesterol; MI, myocardial infarction; PCI, percutaneous coronary intervention; TIA, transient ischemic attack.</a:t>
            </a:r>
            <a:endParaRPr kumimoji="0" lang="en-CA" sz="1200" b="0" i="0" u="none" strike="noStrike" kern="1200" cap="none" spc="0" normalizeH="0" baseline="0" noProof="0" dirty="0">
              <a:ln>
                <a:noFill/>
              </a:ln>
              <a:solidFill>
                <a:sysClr val="windowText" lastClr="000000"/>
              </a:solidFill>
              <a:effectLst/>
              <a:uLnTx/>
              <a:uFillTx/>
              <a:latin typeface="Arial Narrow"/>
              <a:ea typeface="+mn-ea"/>
            </a:endParaRPr>
          </a:p>
        </p:txBody>
      </p:sp>
      <p:pic>
        <p:nvPicPr>
          <p:cNvPr id="32" name="Picture 31">
            <a:extLst>
              <a:ext uri="{FF2B5EF4-FFF2-40B4-BE49-F238E27FC236}">
                <a16:creationId xmlns:a16="http://schemas.microsoft.com/office/drawing/2014/main" id="{E04437EA-A881-4BEE-BE47-3AE8145B6264}"/>
              </a:ext>
            </a:extLst>
          </p:cNvPr>
          <p:cNvPicPr>
            <a:picLocks noChangeAspect="1"/>
          </p:cNvPicPr>
          <p:nvPr/>
        </p:nvPicPr>
        <p:blipFill rotWithShape="1">
          <a:blip r:embed="rId5" cstate="print">
            <a:clrChange>
              <a:clrFrom>
                <a:srgbClr val="FFFFFF"/>
              </a:clrFrom>
              <a:clrTo>
                <a:srgbClr val="FFFFFF">
                  <a:alpha val="0"/>
                </a:srgbClr>
              </a:clrTo>
            </a:clrChange>
            <a:duotone>
              <a:prstClr val="black"/>
              <a:srgbClr val="451C6A">
                <a:tint val="45000"/>
                <a:satMod val="400000"/>
              </a:srgbClr>
            </a:duotone>
            <a:extLst>
              <a:ext uri="{28A0092B-C50C-407E-A947-70E740481C1C}">
                <a14:useLocalDpi xmlns:a14="http://schemas.microsoft.com/office/drawing/2010/main" val="0"/>
              </a:ext>
            </a:extLst>
          </a:blip>
          <a:srcRect r="45401"/>
          <a:stretch/>
        </p:blipFill>
        <p:spPr>
          <a:xfrm>
            <a:off x="312727" y="1337325"/>
            <a:ext cx="1501730" cy="474931"/>
          </a:xfrm>
          <a:prstGeom prst="rect">
            <a:avLst/>
          </a:prstGeom>
        </p:spPr>
      </p:pic>
    </p:spTree>
    <p:extLst>
      <p:ext uri="{BB962C8B-B14F-4D97-AF65-F5344CB8AC3E}">
        <p14:creationId xmlns:p14="http://schemas.microsoft.com/office/powerpoint/2010/main" val="3562236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569" y="6270927"/>
            <a:ext cx="9162797" cy="58707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900" dirty="0">
              <a:solidFill>
                <a:schemeClr val="bg1"/>
              </a:solidFill>
              <a:latin typeface="Arial Narrow" panose="020B0606020202030204" pitchFamily="34" charset="0"/>
              <a:ea typeface="Verdana" pitchFamily="34" charset="0"/>
              <a:cs typeface="Verdana" pitchFamily="34" charset="0"/>
            </a:endParaRPr>
          </a:p>
        </p:txBody>
      </p:sp>
      <p:sp>
        <p:nvSpPr>
          <p:cNvPr id="9" name="Rectangle 8"/>
          <p:cNvSpPr/>
          <p:nvPr/>
        </p:nvSpPr>
        <p:spPr>
          <a:xfrm>
            <a:off x="-5569" y="0"/>
            <a:ext cx="9162797" cy="1177453"/>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 name="Content Placeholder 2">
            <a:extLst>
              <a:ext uri="{FF2B5EF4-FFF2-40B4-BE49-F238E27FC236}">
                <a16:creationId xmlns:a16="http://schemas.microsoft.com/office/drawing/2014/main" id="{8CECF18D-349B-45C8-8B3C-021178FBD5DF}"/>
              </a:ext>
            </a:extLst>
          </p:cNvPr>
          <p:cNvSpPr txBox="1">
            <a:spLocks/>
          </p:cNvSpPr>
          <p:nvPr/>
        </p:nvSpPr>
        <p:spPr>
          <a:xfrm>
            <a:off x="160143" y="1597074"/>
            <a:ext cx="7355079" cy="4066964"/>
          </a:xfrm>
          <a:prstGeom prst="rect">
            <a:avLst/>
          </a:prstGeom>
        </p:spPr>
        <p:txBody>
          <a:bodyPr vert="horz" lIns="91440" tIns="45720" rIns="91440" bIns="45720" rtlCol="0">
            <a:normAutofit lnSpcReduction="10000"/>
          </a:bodyPr>
          <a:lstStyle>
            <a:lvl1pPr marL="342900" indent="-342900" algn="l" defTabSz="457200" rtl="0" fontAlgn="base">
              <a:spcBef>
                <a:spcPct val="20000"/>
              </a:spcBef>
              <a:spcAft>
                <a:spcPct val="0"/>
              </a:spcAft>
              <a:buFont typeface="Arial" charset="0"/>
              <a:buChar char="•"/>
              <a:defRPr sz="3200" kern="1200">
                <a:solidFill>
                  <a:schemeClr val="tx1"/>
                </a:solidFill>
                <a:latin typeface="Arial Narrow"/>
                <a:ea typeface="+mn-ea"/>
                <a:cs typeface="Arial Narrow"/>
              </a:defRPr>
            </a:lvl1pPr>
            <a:lvl2pPr marL="742950" indent="-285750" algn="l" defTabSz="457200" rtl="0" fontAlgn="base">
              <a:spcBef>
                <a:spcPct val="20000"/>
              </a:spcBef>
              <a:spcAft>
                <a:spcPct val="0"/>
              </a:spcAft>
              <a:buFont typeface="Arial" charset="0"/>
              <a:buChar char="–"/>
              <a:defRPr sz="2800" kern="1200">
                <a:solidFill>
                  <a:schemeClr val="tx1"/>
                </a:solidFill>
                <a:latin typeface="Arial Narrow"/>
                <a:ea typeface="+mn-ea"/>
                <a:cs typeface="Arial Narrow"/>
              </a:defRPr>
            </a:lvl2pPr>
            <a:lvl3pPr marL="1143000" indent="-228600" algn="l" defTabSz="457200" rtl="0" fontAlgn="base">
              <a:spcBef>
                <a:spcPct val="20000"/>
              </a:spcBef>
              <a:spcAft>
                <a:spcPct val="0"/>
              </a:spcAft>
              <a:buFont typeface="Arial" charset="0"/>
              <a:buChar char="•"/>
              <a:defRPr sz="2400" kern="1200">
                <a:solidFill>
                  <a:schemeClr val="tx1"/>
                </a:solidFill>
                <a:latin typeface="Arial Narrow"/>
                <a:ea typeface="+mn-ea"/>
                <a:cs typeface="Arial Narrow"/>
              </a:defRPr>
            </a:lvl3pPr>
            <a:lvl4pPr marL="1600200" indent="-228600" algn="l" defTabSz="457200" rtl="0" fontAlgn="base">
              <a:spcBef>
                <a:spcPct val="20000"/>
              </a:spcBef>
              <a:spcAft>
                <a:spcPct val="0"/>
              </a:spcAft>
              <a:buFont typeface="Arial" charset="0"/>
              <a:buChar char="–"/>
              <a:defRPr sz="2000" kern="1200">
                <a:solidFill>
                  <a:schemeClr val="tx1"/>
                </a:solidFill>
                <a:latin typeface="Arial Narrow"/>
                <a:ea typeface="+mn-ea"/>
                <a:cs typeface="Arial Narrow"/>
              </a:defRPr>
            </a:lvl4pPr>
            <a:lvl5pPr marL="2057400" indent="-228600" algn="l" defTabSz="457200" rtl="0" fontAlgn="base">
              <a:spcBef>
                <a:spcPct val="20000"/>
              </a:spcBef>
              <a:spcAft>
                <a:spcPct val="0"/>
              </a:spcAft>
              <a:buFont typeface="Arial" charset="0"/>
              <a:buChar char="»"/>
              <a:defRPr sz="2000" kern="1200">
                <a:solidFill>
                  <a:schemeClr val="tx1"/>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
                <a:srgbClr val="003192"/>
              </a:buClr>
              <a:buSzTx/>
              <a:buFont typeface="Arial" charset="0"/>
              <a:buNone/>
              <a:tabLst/>
              <a:defRPr/>
            </a:pPr>
            <a:r>
              <a:rPr kumimoji="0" lang="en-CA" sz="2800" b="1" i="0" u="none" strike="noStrike" kern="1200" cap="none" spc="0" normalizeH="0" baseline="0" noProof="0" dirty="0">
                <a:ln>
                  <a:noFill/>
                </a:ln>
                <a:solidFill>
                  <a:srgbClr val="451C6A"/>
                </a:solidFill>
                <a:effectLst/>
                <a:uLnTx/>
                <a:uFillTx/>
                <a:latin typeface="Arial Narrow"/>
                <a:ea typeface="+mn-ea"/>
              </a:rPr>
              <a:t>Please select from one of the available options</a:t>
            </a:r>
          </a:p>
          <a:p>
            <a:pPr marL="0" marR="0" lvl="0" indent="0" algn="l" defTabSz="457200" rtl="0" eaLnBrk="1" fontAlgn="base" latinLnBrk="0" hangingPunct="1">
              <a:lnSpc>
                <a:spcPct val="100000"/>
              </a:lnSpc>
              <a:spcBef>
                <a:spcPct val="20000"/>
              </a:spcBef>
              <a:spcAft>
                <a:spcPct val="0"/>
              </a:spcAft>
              <a:buClr>
                <a:srgbClr val="003192"/>
              </a:buClr>
              <a:buSzTx/>
              <a:buFont typeface="Arial" charset="0"/>
              <a:buNone/>
              <a:tabLst/>
              <a:defRPr/>
            </a:pPr>
            <a:endParaRPr kumimoji="0" lang="en-CA" sz="2400" b="1" i="0" u="none" strike="noStrike" kern="1200" cap="none" spc="0" normalizeH="0" baseline="0" noProof="0" dirty="0">
              <a:ln>
                <a:noFill/>
              </a:ln>
              <a:solidFill>
                <a:srgbClr val="003192"/>
              </a:solidFill>
              <a:effectLst/>
              <a:uLnTx/>
              <a:uFillTx/>
              <a:latin typeface="Arial Narrow"/>
              <a:ea typeface="+mn-ea"/>
            </a:endParaRPr>
          </a:p>
          <a:p>
            <a:pPr marL="914400" lvl="1" indent="-514350">
              <a:buClr>
                <a:srgbClr val="521F6E"/>
              </a:buClr>
              <a:buFont typeface="+mj-lt"/>
              <a:buAutoNum type="arabicPeriod"/>
              <a:defRPr/>
            </a:pPr>
            <a:r>
              <a:rPr lang="en-CA" b="1" dirty="0">
                <a:solidFill>
                  <a:srgbClr val="000000">
                    <a:lumMod val="85000"/>
                    <a:lumOff val="15000"/>
                  </a:srgbClr>
                </a:solidFill>
              </a:rPr>
              <a:t>Tell Raj he can stop taking his atorvastatin as he has taken it long enough</a:t>
            </a:r>
          </a:p>
          <a:p>
            <a:pPr marL="914400" lvl="1" indent="-514350">
              <a:buClr>
                <a:srgbClr val="521F6E"/>
              </a:buClr>
              <a:buFont typeface="+mj-lt"/>
              <a:buAutoNum type="arabicPeriod"/>
              <a:defRPr/>
            </a:pPr>
            <a:r>
              <a:rPr lang="en-CA" b="1" dirty="0">
                <a:solidFill>
                  <a:srgbClr val="000000">
                    <a:lumMod val="85000"/>
                    <a:lumOff val="15000"/>
                  </a:srgbClr>
                </a:solidFill>
              </a:rPr>
              <a:t>Lower his atorvastatin to 40 mg, as he is close to target</a:t>
            </a:r>
          </a:p>
          <a:p>
            <a:pPr marL="914400" lvl="1" indent="-514350">
              <a:buClr>
                <a:srgbClr val="521F6E"/>
              </a:buClr>
              <a:buFont typeface="+mj-lt"/>
              <a:buAutoNum type="arabicPeriod"/>
              <a:defRPr/>
            </a:pPr>
            <a:r>
              <a:rPr lang="en-CA" b="1" dirty="0">
                <a:solidFill>
                  <a:srgbClr val="000000">
                    <a:lumMod val="85000"/>
                    <a:lumOff val="15000"/>
                  </a:srgbClr>
                </a:solidFill>
              </a:rPr>
              <a:t>Lower his atorvastatin to 40 mg and add </a:t>
            </a:r>
            <a:r>
              <a:rPr lang="en-CA" b="1" dirty="0" err="1">
                <a:solidFill>
                  <a:srgbClr val="000000">
                    <a:lumMod val="85000"/>
                    <a:lumOff val="15000"/>
                  </a:srgbClr>
                </a:solidFill>
              </a:rPr>
              <a:t>ezetemibe</a:t>
            </a:r>
            <a:r>
              <a:rPr lang="en-CA" b="1" dirty="0">
                <a:solidFill>
                  <a:srgbClr val="000000">
                    <a:lumMod val="85000"/>
                    <a:lumOff val="15000"/>
                  </a:srgbClr>
                </a:solidFill>
              </a:rPr>
              <a:t> 10mg </a:t>
            </a:r>
          </a:p>
          <a:p>
            <a:pPr marL="914400" lvl="1" indent="-514350">
              <a:buClr>
                <a:srgbClr val="521F6E"/>
              </a:buClr>
              <a:buFont typeface="+mj-lt"/>
              <a:buAutoNum type="arabicPeriod"/>
              <a:defRPr/>
            </a:pPr>
            <a:r>
              <a:rPr lang="en-CA" b="1" dirty="0">
                <a:solidFill>
                  <a:srgbClr val="000000">
                    <a:lumMod val="85000"/>
                    <a:lumOff val="15000"/>
                  </a:srgbClr>
                </a:solidFill>
              </a:rPr>
              <a:t>Switch to rosuvastatin 20 mg </a:t>
            </a: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034686" y="6180388"/>
            <a:ext cx="928465" cy="593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18796" y="316914"/>
            <a:ext cx="9162796" cy="646331"/>
          </a:xfrm>
          <a:prstGeom prst="rect">
            <a:avLst/>
          </a:prstGeom>
        </p:spPr>
        <p:txBody>
          <a:bodyPr wrap="square">
            <a:spAutoFit/>
          </a:bodyPr>
          <a:lstStyle/>
          <a:p>
            <a:pPr lvl="0" algn="ctr" defTabSz="342991">
              <a:defRPr/>
            </a:pPr>
            <a:r>
              <a:rPr lang="en-CA" sz="3600" b="1" dirty="0">
                <a:solidFill>
                  <a:prstClr val="white"/>
                </a:solidFill>
                <a:latin typeface="Arial Narrow" panose="020B0606020202030204" pitchFamily="34" charset="0"/>
              </a:rPr>
              <a:t>How would you manage this request from Raj?</a:t>
            </a:r>
          </a:p>
        </p:txBody>
      </p:sp>
      <p:pic>
        <p:nvPicPr>
          <p:cNvPr id="10" name="Picture 9" descr="A close up of a sign&#10;&#10;Description generated with very high confidence">
            <a:extLst>
              <a:ext uri="{FF2B5EF4-FFF2-40B4-BE49-F238E27FC236}">
                <a16:creationId xmlns:a16="http://schemas.microsoft.com/office/drawing/2014/main" id="{9CE7944B-C6F6-4467-AAD3-367506D73F7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09558" y="2542512"/>
            <a:ext cx="1852346" cy="4171949"/>
          </a:xfrm>
          <a:prstGeom prst="rect">
            <a:avLst/>
          </a:prstGeom>
        </p:spPr>
      </p:pic>
    </p:spTree>
    <p:extLst>
      <p:ext uri="{BB962C8B-B14F-4D97-AF65-F5344CB8AC3E}">
        <p14:creationId xmlns:p14="http://schemas.microsoft.com/office/powerpoint/2010/main" val="3633950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569" y="6270927"/>
            <a:ext cx="9162797" cy="58707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900" dirty="0">
              <a:solidFill>
                <a:schemeClr val="bg1"/>
              </a:solidFill>
              <a:latin typeface="Arial Narrow" panose="020B0606020202030204" pitchFamily="34" charset="0"/>
              <a:ea typeface="Verdana" pitchFamily="34" charset="0"/>
              <a:cs typeface="Verdana" pitchFamily="34" charset="0"/>
            </a:endParaRPr>
          </a:p>
        </p:txBody>
      </p:sp>
      <p:sp>
        <p:nvSpPr>
          <p:cNvPr id="9" name="Rectangle 8"/>
          <p:cNvSpPr/>
          <p:nvPr/>
        </p:nvSpPr>
        <p:spPr>
          <a:xfrm>
            <a:off x="-5569" y="0"/>
            <a:ext cx="9162797" cy="1177453"/>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49783" y="-13162"/>
            <a:ext cx="9038620" cy="1200329"/>
          </a:xfrm>
          <a:prstGeom prst="rect">
            <a:avLst/>
          </a:prstGeom>
        </p:spPr>
        <p:txBody>
          <a:bodyPr wrap="square">
            <a:spAutoFit/>
          </a:bodyPr>
          <a:lstStyle/>
          <a:p>
            <a:pPr lvl="0" algn="ctr" defTabSz="342991">
              <a:defRPr/>
            </a:pPr>
            <a:r>
              <a:rPr lang="en-CA" sz="2400" b="1" dirty="0">
                <a:solidFill>
                  <a:prstClr val="white"/>
                </a:solidFill>
                <a:latin typeface="Arial Narrow" panose="020B0606020202030204" pitchFamily="34" charset="0"/>
              </a:rPr>
              <a:t>Clinical Experience vs Randomized Clinical Trials:</a:t>
            </a:r>
            <a:br>
              <a:rPr lang="en-CA" sz="2400" b="1" dirty="0">
                <a:solidFill>
                  <a:prstClr val="white"/>
                </a:solidFill>
                <a:latin typeface="Arial Narrow" panose="020B0606020202030204" pitchFamily="34" charset="0"/>
              </a:rPr>
            </a:br>
            <a:r>
              <a:rPr lang="en-CA" sz="2400" b="1" dirty="0">
                <a:solidFill>
                  <a:prstClr val="white"/>
                </a:solidFill>
                <a:latin typeface="Arial Narrow" panose="020B0606020202030204" pitchFamily="34" charset="0"/>
              </a:rPr>
              <a:t>The Elephant in the Room regarding Goal-Inhibiting Statin Intolerance (GISI)</a:t>
            </a:r>
            <a:endParaRPr kumimoji="0" lang="en-CA" sz="2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55" name="Rectangle 54">
            <a:extLst>
              <a:ext uri="{FF2B5EF4-FFF2-40B4-BE49-F238E27FC236}">
                <a16:creationId xmlns:a16="http://schemas.microsoft.com/office/drawing/2014/main" id="{B3B78B1E-F5D6-406F-82FE-FDBF297C34B3}"/>
              </a:ext>
            </a:extLst>
          </p:cNvPr>
          <p:cNvSpPr/>
          <p:nvPr/>
        </p:nvSpPr>
        <p:spPr>
          <a:xfrm>
            <a:off x="258388" y="6430871"/>
            <a:ext cx="7409149" cy="230832"/>
          </a:xfrm>
          <a:prstGeom prst="rect">
            <a:avLst/>
          </a:prstGeom>
          <a:noFill/>
          <a:ln>
            <a:noFill/>
          </a:ln>
          <a:effectLst>
            <a:outerShdw blurRad="50800" dist="38100" dir="2700000" algn="tl" rotWithShape="0">
              <a:prstClr val="black">
                <a:alpha val="40000"/>
              </a:prstClr>
            </a:outerShdw>
          </a:effectLst>
        </p:spPr>
        <p:txBody>
          <a:bodyPr wrap="square">
            <a:spAutoFit/>
          </a:bodyPr>
          <a:lstStyle/>
          <a:p>
            <a:pPr lvl="0" defTabSz="914355"/>
            <a:r>
              <a:rPr lang="da-DK" sz="900" dirty="0">
                <a:solidFill>
                  <a:prstClr val="white"/>
                </a:solidFill>
                <a:latin typeface="Arial Narrow" panose="020B0606020202030204" pitchFamily="34" charset="0"/>
              </a:rPr>
              <a:t>Mancini et al, DOI: http://dx.doi.org/10.1016/j.cjca.2016.01.003</a:t>
            </a:r>
          </a:p>
        </p:txBody>
      </p:sp>
      <p:pic>
        <p:nvPicPr>
          <p:cNvPr id="2" name="Picture 1">
            <a:extLst>
              <a:ext uri="{FF2B5EF4-FFF2-40B4-BE49-F238E27FC236}">
                <a16:creationId xmlns:a16="http://schemas.microsoft.com/office/drawing/2014/main" id="{7144E001-84EF-43D9-B28A-1CCFE4C15CA8}"/>
              </a:ext>
            </a:extLst>
          </p:cNvPr>
          <p:cNvPicPr>
            <a:picLocks noChangeAspect="1"/>
          </p:cNvPicPr>
          <p:nvPr/>
        </p:nvPicPr>
        <p:blipFill>
          <a:blip r:embed="rId5"/>
          <a:stretch>
            <a:fillRect/>
          </a:stretch>
        </p:blipFill>
        <p:spPr>
          <a:xfrm>
            <a:off x="2160711" y="1337397"/>
            <a:ext cx="5226628" cy="46054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22271554"/>
      </p:ext>
    </p:extLst>
  </p:cSld>
  <p:clrMapOvr>
    <a:masterClrMapping/>
  </p:clrMapOvr>
</p:sld>
</file>

<file path=ppt/theme/theme1.xml><?xml version="1.0" encoding="utf-8"?>
<a:theme xmlns:a="http://schemas.openxmlformats.org/drawingml/2006/main" name="1_Office Theme">
  <a:themeElements>
    <a:clrScheme name="Custom 1">
      <a:dk1>
        <a:srgbClr val="000000"/>
      </a:dk1>
      <a:lt1>
        <a:sysClr val="window" lastClr="FFFFFF"/>
      </a:lt1>
      <a:dk2>
        <a:srgbClr val="DFD02E"/>
      </a:dk2>
      <a:lt2>
        <a:srgbClr val="EDAA1F"/>
      </a:lt2>
      <a:accent1>
        <a:srgbClr val="3CA3D3"/>
      </a:accent1>
      <a:accent2>
        <a:srgbClr val="81C49F"/>
      </a:accent2>
      <a:accent3>
        <a:srgbClr val="F05142"/>
      </a:accent3>
      <a:accent4>
        <a:srgbClr val="5A5762"/>
      </a:accent4>
      <a:accent5>
        <a:srgbClr val="EE4B94"/>
      </a:accent5>
      <a:accent6>
        <a:srgbClr val="FFFF00"/>
      </a:accent6>
      <a:hlink>
        <a:srgbClr val="5B6871"/>
      </a:hlink>
      <a:folHlink>
        <a:srgbClr val="37373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Office Theme">
  <a:themeElements>
    <a:clrScheme name="Custom 1">
      <a:dk1>
        <a:srgbClr val="000000"/>
      </a:dk1>
      <a:lt1>
        <a:sysClr val="window" lastClr="FFFFFF"/>
      </a:lt1>
      <a:dk2>
        <a:srgbClr val="DFD02E"/>
      </a:dk2>
      <a:lt2>
        <a:srgbClr val="EDAA1F"/>
      </a:lt2>
      <a:accent1>
        <a:srgbClr val="3CA3D3"/>
      </a:accent1>
      <a:accent2>
        <a:srgbClr val="81C49F"/>
      </a:accent2>
      <a:accent3>
        <a:srgbClr val="F05142"/>
      </a:accent3>
      <a:accent4>
        <a:srgbClr val="5A5762"/>
      </a:accent4>
      <a:accent5>
        <a:srgbClr val="EE4B94"/>
      </a:accent5>
      <a:accent6>
        <a:srgbClr val="FFFF00"/>
      </a:accent6>
      <a:hlink>
        <a:srgbClr val="5B6871"/>
      </a:hlink>
      <a:folHlink>
        <a:srgbClr val="37373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
</file>

<file path=customXml/itemProps1.xml><?xml version="1.0" encoding="utf-8"?>
<ds:datastoreItem xmlns:ds="http://schemas.openxmlformats.org/officeDocument/2006/customXml" ds:itemID="{03D628FF-9372-4ED7-A963-D191E7C7A5E7}">
  <ds:schemaRefs>
    <ds:schemaRef ds:uri="http://www.w3.org/2001/XMLSchema"/>
    <ds:schemaRef ds:uri="http://www.boldonjames.com/2008/01/sie/internal/label"/>
  </ds:schemaRefs>
</ds:datastoreItem>
</file>

<file path=docProps/app.xml><?xml version="1.0" encoding="utf-8"?>
<Properties xmlns="http://schemas.openxmlformats.org/officeDocument/2006/extended-properties" xmlns:vt="http://schemas.openxmlformats.org/officeDocument/2006/docPropsVTypes">
  <Template>Office Theme</Template>
  <TotalTime>12826</TotalTime>
  <Words>7305</Words>
  <Application>Microsoft Office PowerPoint</Application>
  <PresentationFormat>On-screen Show (4:3)</PresentationFormat>
  <Paragraphs>633</Paragraphs>
  <Slides>37</Slides>
  <Notes>37</Notes>
  <HiddenSlides>0</HiddenSlides>
  <MMClips>0</MMClips>
  <ScaleCrop>false</ScaleCrop>
  <HeadingPairs>
    <vt:vector size="6" baseType="variant">
      <vt:variant>
        <vt:lpstr>Fonts Used</vt:lpstr>
      </vt:variant>
      <vt:variant>
        <vt:i4>17</vt:i4>
      </vt:variant>
      <vt:variant>
        <vt:lpstr>Theme</vt:lpstr>
      </vt:variant>
      <vt:variant>
        <vt:i4>3</vt:i4>
      </vt:variant>
      <vt:variant>
        <vt:lpstr>Slide Titles</vt:lpstr>
      </vt:variant>
      <vt:variant>
        <vt:i4>37</vt:i4>
      </vt:variant>
    </vt:vector>
  </HeadingPairs>
  <TitlesOfParts>
    <vt:vector size="57" baseType="lpstr">
      <vt:lpstr>Verdana</vt:lpstr>
      <vt:lpstr>Symbol</vt:lpstr>
      <vt:lpstr>Open Sans</vt:lpstr>
      <vt:lpstr>ＭＳ 明朝</vt:lpstr>
      <vt:lpstr>Arial Narrow</vt:lpstr>
      <vt:lpstr>MS PGothic</vt:lpstr>
      <vt:lpstr>Segoe UI</vt:lpstr>
      <vt:lpstr>Wingdings</vt:lpstr>
      <vt:lpstr>Arial</vt:lpstr>
      <vt:lpstr>Agency FB</vt:lpstr>
      <vt:lpstr>ＭＳ 明朝</vt:lpstr>
      <vt:lpstr>Calibri</vt:lpstr>
      <vt:lpstr>Calibri Light</vt:lpstr>
      <vt:lpstr>Times New Roman</vt:lpstr>
      <vt:lpstr>Helvetica</vt:lpstr>
      <vt:lpstr>MS PGothic</vt:lpstr>
      <vt:lpstr>Lato</vt:lpstr>
      <vt:lpstr>1_Office Theme</vt:lpstr>
      <vt:lpstr>4_Office Theme</vt:lpstr>
      <vt:lpstr>5_Office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Lianne Goldin</dc:creator>
  <cp:keywords>*$%IU-*$%GenBus</cp:keywords>
  <cp:lastModifiedBy>Lianne Goldin</cp:lastModifiedBy>
  <cp:revision>658</cp:revision>
  <dcterms:created xsi:type="dcterms:W3CDTF">2018-02-28T19:04:49Z</dcterms:created>
  <dcterms:modified xsi:type="dcterms:W3CDTF">2018-05-29T16:52:03Z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IndexRef">
    <vt:lpwstr>ce41b9fa-9187-402b-99db-b5f715f1509e</vt:lpwstr>
  </property>
  <property fmtid="{D5CDD505-2E9C-101B-9397-08002B2CF9AE}" pid="3" name="bjSaver">
    <vt:lpwstr>IDEjjaYNkrrQhWNxY3zLfewLlMeCdgHg</vt:lpwstr>
  </property>
  <property fmtid="{D5CDD505-2E9C-101B-9397-08002B2CF9AE}" pid="4" name="bjDocumentLabelXML">
    <vt:lpwstr>&lt;?xml version="1.0" encoding="us-ascii"?&gt;&lt;sisl xmlns:xsi="http://www.w3.org/2001/XMLSchema-instance" xmlns:xsd="http://www.w3.org/2001/XMLSchema" sislVersion="0" policy="82ad3a63-90ad-4a46-a3cb-757f4658e205" origin="userSelected" xmlns="http://www.boldonj</vt:lpwstr>
  </property>
  <property fmtid="{D5CDD505-2E9C-101B-9397-08002B2CF9AE}" pid="5" name="bjDocumentLabelXML-0">
    <vt:lpwstr>ames.com/2008/01/sie/internal/label"&gt;&lt;element uid="9036a7a1-5a4f-48d3-b24b-dfdab053dac9" value="" /&gt;&lt;element uid="03e9b10b-a1f9-4a88-9630-476473f62285" value="" /&gt;&lt;element uid="7349a702-6462-4442-88eb-c64cd513835c" value="" /&gt;&lt;/sisl&gt;</vt:lpwstr>
  </property>
  <property fmtid="{D5CDD505-2E9C-101B-9397-08002B2CF9AE}" pid="6" name="bjDocumentSecurityLabel">
    <vt:lpwstr>Internal Use Only - General Business</vt:lpwstr>
  </property>
</Properties>
</file>